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3" r:id="rId5"/>
    <p:sldMasterId id="2147483686" r:id="rId6"/>
    <p:sldMasterId id="2147483698" r:id="rId7"/>
  </p:sldMasterIdLst>
  <p:notesMasterIdLst>
    <p:notesMasterId r:id="rId120"/>
  </p:notesMasterIdLst>
  <p:sldIdLst>
    <p:sldId id="265" r:id="rId8"/>
    <p:sldId id="261" r:id="rId9"/>
    <p:sldId id="262" r:id="rId10"/>
    <p:sldId id="349" r:id="rId11"/>
    <p:sldId id="327" r:id="rId12"/>
    <p:sldId id="328" r:id="rId13"/>
    <p:sldId id="324" r:id="rId14"/>
    <p:sldId id="692" r:id="rId15"/>
    <p:sldId id="337" r:id="rId16"/>
    <p:sldId id="664" r:id="rId17"/>
    <p:sldId id="677" r:id="rId18"/>
    <p:sldId id="684" r:id="rId19"/>
    <p:sldId id="672" r:id="rId20"/>
    <p:sldId id="673" r:id="rId21"/>
    <p:sldId id="697" r:id="rId22"/>
    <p:sldId id="700" r:id="rId23"/>
    <p:sldId id="701" r:id="rId24"/>
    <p:sldId id="702" r:id="rId25"/>
    <p:sldId id="698" r:id="rId26"/>
    <p:sldId id="703" r:id="rId27"/>
    <p:sldId id="699" r:id="rId28"/>
    <p:sldId id="704" r:id="rId29"/>
    <p:sldId id="705" r:id="rId30"/>
    <p:sldId id="390" r:id="rId31"/>
    <p:sldId id="706" r:id="rId32"/>
    <p:sldId id="625" r:id="rId33"/>
    <p:sldId id="305" r:id="rId34"/>
    <p:sldId id="310" r:id="rId35"/>
    <p:sldId id="715" r:id="rId36"/>
    <p:sldId id="278" r:id="rId37"/>
    <p:sldId id="279" r:id="rId38"/>
    <p:sldId id="714" r:id="rId39"/>
    <p:sldId id="712" r:id="rId40"/>
    <p:sldId id="369" r:id="rId41"/>
    <p:sldId id="394" r:id="rId42"/>
    <p:sldId id="376" r:id="rId43"/>
    <p:sldId id="395" r:id="rId44"/>
    <p:sldId id="387" r:id="rId45"/>
    <p:sldId id="396" r:id="rId46"/>
    <p:sldId id="256" r:id="rId47"/>
    <p:sldId id="397" r:id="rId48"/>
    <p:sldId id="266" r:id="rId49"/>
    <p:sldId id="398" r:id="rId50"/>
    <p:sldId id="368" r:id="rId51"/>
    <p:sldId id="399" r:id="rId52"/>
    <p:sldId id="372" r:id="rId53"/>
    <p:sldId id="400" r:id="rId54"/>
    <p:sldId id="370" r:id="rId55"/>
    <p:sldId id="401" r:id="rId56"/>
    <p:sldId id="388" r:id="rId57"/>
    <p:sldId id="402" r:id="rId58"/>
    <p:sldId id="367" r:id="rId59"/>
    <p:sldId id="403" r:id="rId60"/>
    <p:sldId id="389" r:id="rId61"/>
    <p:sldId id="404" r:id="rId62"/>
    <p:sldId id="362" r:id="rId63"/>
    <p:sldId id="405" r:id="rId64"/>
    <p:sldId id="363" r:id="rId65"/>
    <p:sldId id="406" r:id="rId66"/>
    <p:sldId id="377" r:id="rId67"/>
    <p:sldId id="407" r:id="rId68"/>
    <p:sldId id="364" r:id="rId69"/>
    <p:sldId id="408" r:id="rId70"/>
    <p:sldId id="383" r:id="rId71"/>
    <p:sldId id="409" r:id="rId72"/>
    <p:sldId id="375" r:id="rId73"/>
    <p:sldId id="410" r:id="rId74"/>
    <p:sldId id="392" r:id="rId75"/>
    <p:sldId id="411" r:id="rId76"/>
    <p:sldId id="391" r:id="rId77"/>
    <p:sldId id="412" r:id="rId78"/>
    <p:sldId id="374" r:id="rId79"/>
    <p:sldId id="413" r:id="rId80"/>
    <p:sldId id="361" r:id="rId81"/>
    <p:sldId id="414" r:id="rId82"/>
    <p:sldId id="379" r:id="rId83"/>
    <p:sldId id="415" r:id="rId84"/>
    <p:sldId id="416" r:id="rId85"/>
    <p:sldId id="417" r:id="rId86"/>
    <p:sldId id="373" r:id="rId87"/>
    <p:sldId id="418" r:id="rId88"/>
    <p:sldId id="371" r:id="rId89"/>
    <p:sldId id="419" r:id="rId90"/>
    <p:sldId id="365" r:id="rId91"/>
    <p:sldId id="420" r:id="rId92"/>
    <p:sldId id="385" r:id="rId93"/>
    <p:sldId id="421" r:id="rId94"/>
    <p:sldId id="366" r:id="rId95"/>
    <p:sldId id="422" r:id="rId96"/>
    <p:sldId id="384" r:id="rId97"/>
    <p:sldId id="710" r:id="rId98"/>
    <p:sldId id="709" r:id="rId99"/>
    <p:sldId id="423" r:id="rId100"/>
    <p:sldId id="386" r:id="rId101"/>
    <p:sldId id="424" r:id="rId102"/>
    <p:sldId id="428" r:id="rId103"/>
    <p:sldId id="429" r:id="rId104"/>
    <p:sldId id="380" r:id="rId105"/>
    <p:sldId id="425" r:id="rId106"/>
    <p:sldId id="378" r:id="rId107"/>
    <p:sldId id="426" r:id="rId108"/>
    <p:sldId id="427" r:id="rId109"/>
    <p:sldId id="430" r:id="rId110"/>
    <p:sldId id="381" r:id="rId111"/>
    <p:sldId id="431" r:id="rId112"/>
    <p:sldId id="393" r:id="rId113"/>
    <p:sldId id="708" r:id="rId114"/>
    <p:sldId id="707" r:id="rId115"/>
    <p:sldId id="432" r:id="rId116"/>
    <p:sldId id="360" r:id="rId117"/>
    <p:sldId id="354" r:id="rId118"/>
    <p:sldId id="359"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Mitchell" initials="MM" lastIdx="1" clrIdx="0">
    <p:extLst>
      <p:ext uri="{19B8F6BF-5375-455C-9EA6-DF929625EA0E}">
        <p15:presenceInfo xmlns:p15="http://schemas.microsoft.com/office/powerpoint/2012/main" userId="S::mjm09k@fsu.edu::d0a08d64-8e7d-4cb1-822f-bb014e94a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CEB888"/>
    <a:srgbClr val="782F40"/>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53C04-B5A3-492C-B41E-32833E4BE616}" v="75" dt="2020-12-03T22:32:39.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3" autoAdjust="0"/>
    <p:restoredTop sz="64630" autoAdjust="0"/>
  </p:normalViewPr>
  <p:slideViewPr>
    <p:cSldViewPr snapToGrid="0">
      <p:cViewPr varScale="1">
        <p:scale>
          <a:sx n="67" d="100"/>
          <a:sy n="67" d="100"/>
        </p:scale>
        <p:origin x="235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Mitchell" userId="d0a08d64-8e7d-4cb1-822f-bb014e94aa25" providerId="ADAL" clId="{F639D380-12B7-4B1A-B644-6CAAAD4A093B}"/>
    <pc:docChg chg="undo custSel modSld sldOrd">
      <pc:chgData name="Mike Mitchell" userId="d0a08d64-8e7d-4cb1-822f-bb014e94aa25" providerId="ADAL" clId="{F639D380-12B7-4B1A-B644-6CAAAD4A093B}" dt="2020-12-02T19:53:52.711" v="2634" actId="1076"/>
      <pc:docMkLst>
        <pc:docMk/>
      </pc:docMkLst>
      <pc:sldChg chg="modSp modNotesTx">
        <pc:chgData name="Mike Mitchell" userId="d0a08d64-8e7d-4cb1-822f-bb014e94aa25" providerId="ADAL" clId="{F639D380-12B7-4B1A-B644-6CAAAD4A093B}" dt="2020-12-02T19:29:07.952" v="2336" actId="20577"/>
        <pc:sldMkLst>
          <pc:docMk/>
          <pc:sldMk cId="352254509" sldId="261"/>
        </pc:sldMkLst>
        <pc:graphicFrameChg chg="modGraphic">
          <ac:chgData name="Mike Mitchell" userId="d0a08d64-8e7d-4cb1-822f-bb014e94aa25" providerId="ADAL" clId="{F639D380-12B7-4B1A-B644-6CAAAD4A093B}" dt="2020-12-02T19:03:36.163" v="161" actId="20577"/>
          <ac:graphicFrameMkLst>
            <pc:docMk/>
            <pc:sldMk cId="352254509" sldId="261"/>
            <ac:graphicFrameMk id="7" creationId="{AC59C96C-3D65-46B3-A9ED-E5C584985F18}"/>
          </ac:graphicFrameMkLst>
        </pc:graphicFrameChg>
      </pc:sldChg>
      <pc:sldChg chg="modTransition">
        <pc:chgData name="Mike Mitchell" userId="d0a08d64-8e7d-4cb1-822f-bb014e94aa25" providerId="ADAL" clId="{F639D380-12B7-4B1A-B644-6CAAAD4A093B}" dt="2020-12-02T19:31:13.490" v="2474"/>
        <pc:sldMkLst>
          <pc:docMk/>
          <pc:sldMk cId="2983566730" sldId="262"/>
        </pc:sldMkLst>
      </pc:sldChg>
      <pc:sldChg chg="modNotesTx">
        <pc:chgData name="Mike Mitchell" userId="d0a08d64-8e7d-4cb1-822f-bb014e94aa25" providerId="ADAL" clId="{F639D380-12B7-4B1A-B644-6CAAAD4A093B}" dt="2020-12-02T19:30:11.225" v="2473" actId="33524"/>
        <pc:sldMkLst>
          <pc:docMk/>
          <pc:sldMk cId="3814837936" sldId="265"/>
        </pc:sldMkLst>
      </pc:sldChg>
      <pc:sldChg chg="modSp modNotesTx">
        <pc:chgData name="Mike Mitchell" userId="d0a08d64-8e7d-4cb1-822f-bb014e94aa25" providerId="ADAL" clId="{F639D380-12B7-4B1A-B644-6CAAAD4A093B}" dt="2020-12-02T19:28:48.445" v="2332" actId="20577"/>
        <pc:sldMkLst>
          <pc:docMk/>
          <pc:sldMk cId="4003141555" sldId="278"/>
        </pc:sldMkLst>
        <pc:spChg chg="mod">
          <ac:chgData name="Mike Mitchell" userId="d0a08d64-8e7d-4cb1-822f-bb014e94aa25" providerId="ADAL" clId="{F639D380-12B7-4B1A-B644-6CAAAD4A093B}" dt="2020-12-02T19:22:23.382" v="2218" actId="1076"/>
          <ac:spMkLst>
            <pc:docMk/>
            <pc:sldMk cId="4003141555" sldId="278"/>
            <ac:spMk id="2" creationId="{DAB952B8-AC61-4A9C-B351-ACF8C42C62B5}"/>
          </ac:spMkLst>
        </pc:spChg>
      </pc:sldChg>
      <pc:sldChg chg="addSp modSp modTransition">
        <pc:chgData name="Mike Mitchell" userId="d0a08d64-8e7d-4cb1-822f-bb014e94aa25" providerId="ADAL" clId="{F639D380-12B7-4B1A-B644-6CAAAD4A093B}" dt="2020-12-02T19:32:22.233" v="2489" actId="20577"/>
        <pc:sldMkLst>
          <pc:docMk/>
          <pc:sldMk cId="2549884460" sldId="279"/>
        </pc:sldMkLst>
        <pc:spChg chg="add mod">
          <ac:chgData name="Mike Mitchell" userId="d0a08d64-8e7d-4cb1-822f-bb014e94aa25" providerId="ADAL" clId="{F639D380-12B7-4B1A-B644-6CAAAD4A093B}" dt="2020-12-02T19:32:22.233" v="2489" actId="20577"/>
          <ac:spMkLst>
            <pc:docMk/>
            <pc:sldMk cId="2549884460" sldId="279"/>
            <ac:spMk id="5" creationId="{BCBBBEA9-0912-4D90-93F3-57430662D654}"/>
          </ac:spMkLst>
        </pc:spChg>
      </pc:sldChg>
      <pc:sldChg chg="modSp ord modNotesTx">
        <pc:chgData name="Mike Mitchell" userId="d0a08d64-8e7d-4cb1-822f-bb014e94aa25" providerId="ADAL" clId="{F639D380-12B7-4B1A-B644-6CAAAD4A093B}" dt="2020-12-02T19:28:27.642" v="2266" actId="20577"/>
        <pc:sldMkLst>
          <pc:docMk/>
          <pc:sldMk cId="4161094042" sldId="310"/>
        </pc:sldMkLst>
        <pc:spChg chg="mod">
          <ac:chgData name="Mike Mitchell" userId="d0a08d64-8e7d-4cb1-822f-bb014e94aa25" providerId="ADAL" clId="{F639D380-12B7-4B1A-B644-6CAAAD4A093B}" dt="2020-12-02T19:27:37.107" v="2262" actId="20577"/>
          <ac:spMkLst>
            <pc:docMk/>
            <pc:sldMk cId="4161094042" sldId="310"/>
            <ac:spMk id="9" creationId="{C227BFAD-33FC-4D41-9689-E90BB23FA06D}"/>
          </ac:spMkLst>
        </pc:spChg>
      </pc:sldChg>
      <pc:sldChg chg="addSp delSp modSp">
        <pc:chgData name="Mike Mitchell" userId="d0a08d64-8e7d-4cb1-822f-bb014e94aa25" providerId="ADAL" clId="{F639D380-12B7-4B1A-B644-6CAAAD4A093B}" dt="2020-12-02T19:53:52.711" v="2634" actId="1076"/>
        <pc:sldMkLst>
          <pc:docMk/>
          <pc:sldMk cId="3476415024" sldId="359"/>
        </pc:sldMkLst>
        <pc:spChg chg="mod ord">
          <ac:chgData name="Mike Mitchell" userId="d0a08d64-8e7d-4cb1-822f-bb014e94aa25" providerId="ADAL" clId="{F639D380-12B7-4B1A-B644-6CAAAD4A093B}" dt="2020-12-02T19:53:39.022" v="2632" actId="1076"/>
          <ac:spMkLst>
            <pc:docMk/>
            <pc:sldMk cId="3476415024" sldId="359"/>
            <ac:spMk id="3" creationId="{9D5B9DAF-B5A3-4457-97AC-553C4AB977BB}"/>
          </ac:spMkLst>
        </pc:spChg>
        <pc:spChg chg="add del mod ord">
          <ac:chgData name="Mike Mitchell" userId="d0a08d64-8e7d-4cb1-822f-bb014e94aa25" providerId="ADAL" clId="{F639D380-12B7-4B1A-B644-6CAAAD4A093B}" dt="2020-12-02T19:53:43.200" v="2633" actId="1076"/>
          <ac:spMkLst>
            <pc:docMk/>
            <pc:sldMk cId="3476415024" sldId="359"/>
            <ac:spMk id="4" creationId="{A76F50D5-CE5E-4578-A081-45C4B16D0B70}"/>
          </ac:spMkLst>
        </pc:spChg>
        <pc:spChg chg="del">
          <ac:chgData name="Mike Mitchell" userId="d0a08d64-8e7d-4cb1-822f-bb014e94aa25" providerId="ADAL" clId="{F639D380-12B7-4B1A-B644-6CAAAD4A093B}" dt="2020-12-02T19:36:43.152" v="2490" actId="478"/>
          <ac:spMkLst>
            <pc:docMk/>
            <pc:sldMk cId="3476415024" sldId="359"/>
            <ac:spMk id="8" creationId="{B17984B3-A049-441E-A5D7-1C9970C7B26C}"/>
          </ac:spMkLst>
        </pc:spChg>
        <pc:spChg chg="add del mod">
          <ac:chgData name="Mike Mitchell" userId="d0a08d64-8e7d-4cb1-822f-bb014e94aa25" providerId="ADAL" clId="{F639D380-12B7-4B1A-B644-6CAAAD4A093B}" dt="2020-12-02T19:50:20.090" v="2626"/>
          <ac:spMkLst>
            <pc:docMk/>
            <pc:sldMk cId="3476415024" sldId="359"/>
            <ac:spMk id="9" creationId="{C1275B7A-838F-4956-802D-921AE26E5A9F}"/>
          </ac:spMkLst>
        </pc:spChg>
        <pc:spChg chg="add del mod">
          <ac:chgData name="Mike Mitchell" userId="d0a08d64-8e7d-4cb1-822f-bb014e94aa25" providerId="ADAL" clId="{F639D380-12B7-4B1A-B644-6CAAAD4A093B}" dt="2020-12-02T19:50:20.090" v="2626"/>
          <ac:spMkLst>
            <pc:docMk/>
            <pc:sldMk cId="3476415024" sldId="359"/>
            <ac:spMk id="10" creationId="{2202A94F-7235-4304-830D-1A008E158652}"/>
          </ac:spMkLst>
        </pc:spChg>
        <pc:spChg chg="add del mod">
          <ac:chgData name="Mike Mitchell" userId="d0a08d64-8e7d-4cb1-822f-bb014e94aa25" providerId="ADAL" clId="{F639D380-12B7-4B1A-B644-6CAAAD4A093B}" dt="2020-12-02T19:50:15.658" v="2613"/>
          <ac:spMkLst>
            <pc:docMk/>
            <pc:sldMk cId="3476415024" sldId="359"/>
            <ac:spMk id="11" creationId="{6471A86C-C9AF-467C-BD46-3D76DF905735}"/>
          </ac:spMkLst>
        </pc:spChg>
        <pc:graphicFrameChg chg="mod modGraphic">
          <ac:chgData name="Mike Mitchell" userId="d0a08d64-8e7d-4cb1-822f-bb014e94aa25" providerId="ADAL" clId="{F639D380-12B7-4B1A-B644-6CAAAD4A093B}" dt="2020-12-02T19:53:52.711" v="2634" actId="1076"/>
          <ac:graphicFrameMkLst>
            <pc:docMk/>
            <pc:sldMk cId="3476415024" sldId="359"/>
            <ac:graphicFrameMk id="6" creationId="{EA079DA9-843B-45D0-82A2-7647EDC4505B}"/>
          </ac:graphicFrameMkLst>
        </pc:graphicFrameChg>
      </pc:sldChg>
    </pc:docChg>
  </pc:docChgLst>
  <pc:docChgLst>
    <pc:chgData name="Mike Mitchell" userId="d0a08d64-8e7d-4cb1-822f-bb014e94aa25" providerId="ADAL" clId="{F8653C04-B5A3-492C-B41E-32833E4BE616}"/>
    <pc:docChg chg="addSld modSld">
      <pc:chgData name="Mike Mitchell" userId="d0a08d64-8e7d-4cb1-822f-bb014e94aa25" providerId="ADAL" clId="{F8653C04-B5A3-492C-B41E-32833E4BE616}" dt="2020-12-03T22:32:35.064" v="0"/>
      <pc:docMkLst>
        <pc:docMk/>
      </pc:docMkLst>
      <pc:sldChg chg="add">
        <pc:chgData name="Mike Mitchell" userId="d0a08d64-8e7d-4cb1-822f-bb014e94aa25" providerId="ADAL" clId="{F8653C04-B5A3-492C-B41E-32833E4BE616}" dt="2020-12-03T22:32:35.064" v="0"/>
        <pc:sldMkLst>
          <pc:docMk/>
          <pc:sldMk cId="465078073" sldId="715"/>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82A98-8049-49D5-B20D-EEA07D958FD1}"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BFB2C-8690-41C8-873B-A8D9ABFD6D4A}" type="slidenum">
              <a:rPr lang="en-US" smtClean="0"/>
              <a:t>‹#›</a:t>
            </a:fld>
            <a:endParaRPr lang="en-US"/>
          </a:p>
        </p:txBody>
      </p:sp>
    </p:spTree>
    <p:extLst>
      <p:ext uri="{BB962C8B-B14F-4D97-AF65-F5344CB8AC3E}">
        <p14:creationId xmlns:p14="http://schemas.microsoft.com/office/powerpoint/2010/main" val="72341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everyone! Welcome to Collaborative Collision: Technology and Society! My name is Mike Mitchell, program manager for strategic initiatives and proposal development in the Office of Research Development and I’ll be your host this afternoon. Today is our 13</a:t>
            </a:r>
            <a:r>
              <a:rPr lang="en-US" baseline="30000" dirty="0"/>
              <a:t>th</a:t>
            </a:r>
            <a:r>
              <a:rPr lang="en-US" dirty="0"/>
              <a:t> Collaborative Collision since 2016, and I’m excited to see nearly 40 Florida State researchers joining us to discuss their interests, expertise, and resources in the Technology and Society topic area. I’d also like to mention that this program is being recorded and will be posted to research.fsu.edu/CollaborativeCollision. </a:t>
            </a:r>
          </a:p>
          <a:p>
            <a:endParaRPr lang="en-US" dirty="0"/>
          </a:p>
        </p:txBody>
      </p:sp>
      <p:sp>
        <p:nvSpPr>
          <p:cNvPr id="4" name="Slide Number Placeholder 3"/>
          <p:cNvSpPr>
            <a:spLocks noGrp="1"/>
          </p:cNvSpPr>
          <p:nvPr>
            <p:ph type="sldNum" sz="quarter" idx="5"/>
          </p:nvPr>
        </p:nvSpPr>
        <p:spPr/>
        <p:txBody>
          <a:bodyPr/>
          <a:lstStyle/>
          <a:p>
            <a:fld id="{CC5BFB2C-8690-41C8-873B-A8D9ABFD6D4A}" type="slidenum">
              <a:rPr lang="en-US" smtClean="0"/>
              <a:t>1</a:t>
            </a:fld>
            <a:endParaRPr lang="en-US"/>
          </a:p>
        </p:txBody>
      </p:sp>
    </p:spTree>
    <p:extLst>
      <p:ext uri="{BB962C8B-B14F-4D97-AF65-F5344CB8AC3E}">
        <p14:creationId xmlns:p14="http://schemas.microsoft.com/office/powerpoint/2010/main" val="126351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1A8EF94-44DC-4C31-A9BB-8FF55A715D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8688" rtl="0" eaLnBrk="1" fontAlgn="auto" latinLnBrk="0" hangingPunct="1">
              <a:lnSpc>
                <a:spcPct val="100000"/>
              </a:lnSpc>
              <a:spcBef>
                <a:spcPct val="0"/>
              </a:spcBef>
              <a:spcAft>
                <a:spcPts val="0"/>
              </a:spcAft>
              <a:buClrTx/>
              <a:buSzTx/>
              <a:buFontTx/>
              <a:buNone/>
              <a:tabLst/>
              <a:defRPr/>
            </a:pPr>
            <a:fld id="{2217129A-52C6-4681-9462-2E565F71E463}" type="slidenum">
              <a:rPr kumimoji="0" lang="en-US" altLang="en-US" sz="12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pPr marL="0" marR="0" lvl="0" indent="0" algn="r" defTabSz="928688"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
        <p:nvSpPr>
          <p:cNvPr id="46083" name="Rectangle 2">
            <a:extLst>
              <a:ext uri="{FF2B5EF4-FFF2-40B4-BE49-F238E27FC236}">
                <a16:creationId xmlns:a16="http://schemas.microsoft.com/office/drawing/2014/main" id="{68082EAA-383D-4276-A99C-600A33BCAFF1}"/>
              </a:ext>
            </a:extLst>
          </p:cNvPr>
          <p:cNvSpPr>
            <a:spLocks noGrp="1" noRot="1" noChangeAspect="1" noChangeArrowheads="1" noTextEdit="1"/>
          </p:cNvSpPr>
          <p:nvPr>
            <p:ph type="sldImg"/>
          </p:nvPr>
        </p:nvSpPr>
        <p:spPr>
          <a:xfrm>
            <a:off x="406400" y="696913"/>
            <a:ext cx="6197600" cy="3486150"/>
          </a:xfrm>
          <a:ln/>
        </p:spPr>
      </p:sp>
      <p:sp>
        <p:nvSpPr>
          <p:cNvPr id="566275" name="Rectangle 3">
            <a:extLst>
              <a:ext uri="{FF2B5EF4-FFF2-40B4-BE49-F238E27FC236}">
                <a16:creationId xmlns:a16="http://schemas.microsoft.com/office/drawing/2014/main" id="{03B0DAE9-7F4E-49A7-854F-3167E3598288}"/>
              </a:ext>
            </a:extLst>
          </p:cNvPr>
          <p:cNvSpPr>
            <a:spLocks noGrp="1" noChangeArrowheads="1"/>
          </p:cNvSpPr>
          <p:nvPr>
            <p:ph type="body" idx="1"/>
          </p:nvPr>
        </p:nvSpPr>
        <p:spPr>
          <a:xfrm>
            <a:off x="933450" y="4414838"/>
            <a:ext cx="5143500" cy="4184650"/>
          </a:xfrm>
        </p:spPr>
        <p:txBody>
          <a:bodyPr/>
          <a:lstStyle/>
          <a:p>
            <a:pPr eaLnBrk="1" hangingPunct="1">
              <a:defRPr/>
            </a:pPr>
            <a:endParaRPr lang="en-US">
              <a:cs typeface="+mn-cs"/>
            </a:endParaRPr>
          </a:p>
        </p:txBody>
      </p:sp>
    </p:spTree>
    <p:extLst>
      <p:ext uri="{BB962C8B-B14F-4D97-AF65-F5344CB8AC3E}">
        <p14:creationId xmlns:p14="http://schemas.microsoft.com/office/powerpoint/2010/main" val="288218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Parker! We very much appreciate you joining us this afternoon and look forward to potential opportunities to work with NSF in the future!</a:t>
            </a:r>
          </a:p>
          <a:p>
            <a:endParaRPr lang="en-US" dirty="0"/>
          </a:p>
          <a:p>
            <a:r>
              <a:rPr lang="en-US" dirty="0"/>
              <a:t>As I mentioned at the beginning of the program, today is our 13</a:t>
            </a:r>
            <a:r>
              <a:rPr lang="en-US" baseline="30000" dirty="0"/>
              <a:t>th</a:t>
            </a:r>
            <a:r>
              <a:rPr lang="en-US" dirty="0"/>
              <a:t> Collaborative Collision; ORD has been organizing and hosting these events since 2016 on topics like Health, Environment, Disaster Resiliency, and Big Data among many others. </a:t>
            </a:r>
          </a:p>
          <a:p>
            <a:endParaRPr lang="en-US" dirty="0"/>
          </a:p>
          <a:p>
            <a:r>
              <a:rPr lang="en-US" dirty="0"/>
              <a:t>The goal of Collaborative Collision is to bring the Florida State research community together around a single, broadly defined topic and help our researchers expand their network of potential collaborators. We strive to choose topics that will attract participants from as many different Colleges and Departments as possible, to both recognize that many issues require broad disciplinary perspectives, and to maximize the number of potential connections.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ORD also supports the development of teams that form as a result of our collaborative collisions by providing all participants with a copy of the event materials, including contact information, as well as facilitating discussions, planning sessions, and eventually external proposal development resources and services.</a:t>
            </a:r>
          </a:p>
          <a:p>
            <a:endParaRPr lang="en-US" dirty="0"/>
          </a:p>
          <a:p>
            <a:r>
              <a:rPr lang="en-US" dirty="0"/>
              <a:t>You can find more about Collaborative Collision, including materials from past events, announcements of upcoming events, and information about the Collaborative Collision seed fund at research.fsu.edu/CollaborativeCollision. </a:t>
            </a:r>
          </a:p>
          <a:p>
            <a:endParaRPr lang="en-US" dirty="0"/>
          </a:p>
        </p:txBody>
      </p:sp>
      <p:sp>
        <p:nvSpPr>
          <p:cNvPr id="4" name="Slide Number Placeholder 3"/>
          <p:cNvSpPr>
            <a:spLocks noGrp="1"/>
          </p:cNvSpPr>
          <p:nvPr>
            <p:ph type="sldNum" sz="quarter" idx="5"/>
          </p:nvPr>
        </p:nvSpPr>
        <p:spPr/>
        <p:txBody>
          <a:bodyPr/>
          <a:lstStyle/>
          <a:p>
            <a:fld id="{CC5BFB2C-8690-41C8-873B-A8D9ABFD6D4A}" type="slidenum">
              <a:rPr lang="en-US" smtClean="0"/>
              <a:t>28</a:t>
            </a:fld>
            <a:endParaRPr lang="en-US"/>
          </a:p>
        </p:txBody>
      </p:sp>
    </p:spTree>
    <p:extLst>
      <p:ext uri="{BB962C8B-B14F-4D97-AF65-F5344CB8AC3E}">
        <p14:creationId xmlns:p14="http://schemas.microsoft.com/office/powerpoint/2010/main" val="1680107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Parker! We very much appreciate you joining us this afternoon and look forward to potential opportunities to work with NSF in the future!</a:t>
            </a:r>
          </a:p>
          <a:p>
            <a:endParaRPr lang="en-US" dirty="0"/>
          </a:p>
          <a:p>
            <a:r>
              <a:rPr lang="en-US" dirty="0"/>
              <a:t>As I mentioned at the beginning of the program, today is our 13</a:t>
            </a:r>
            <a:r>
              <a:rPr lang="en-US" baseline="30000" dirty="0"/>
              <a:t>th</a:t>
            </a:r>
            <a:r>
              <a:rPr lang="en-US" dirty="0"/>
              <a:t> Collaborative Collision; ORD has been organizing and hosting these events since 2016 on topics like Health, Environment, Disaster Resiliency, and Big Data among many others. </a:t>
            </a:r>
          </a:p>
          <a:p>
            <a:endParaRPr lang="en-US" dirty="0"/>
          </a:p>
          <a:p>
            <a:r>
              <a:rPr lang="en-US" dirty="0"/>
              <a:t>The goal of Collaborative Collision is to bring the Florida State research community together around a single, broadly defined topic and help our researchers expand their network of potential collaborators. We strive to choose topics that will attract participants from as many different Colleges and Departments as possible, to both recognize that many issues require broad disciplinary perspectives, and to maximize the number of potential connections.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ORD also supports the development of teams that form as a result of our collaborative collisions by providing all participants with a copy of the event materials, including contact information, as well as facilitating discussions, planning sessions, and eventually external proposal development resources and services.</a:t>
            </a:r>
          </a:p>
          <a:p>
            <a:endParaRPr lang="en-US" dirty="0"/>
          </a:p>
          <a:p>
            <a:r>
              <a:rPr lang="en-US" dirty="0"/>
              <a:t>You can find more about Collaborative Collision, including materials from past events, announcements of upcoming events, and information about the Collaborative Collision seed fund at research.fsu.edu/CollaborativeCollision. </a:t>
            </a:r>
          </a:p>
          <a:p>
            <a:endParaRPr lang="en-US" dirty="0"/>
          </a:p>
        </p:txBody>
      </p:sp>
      <p:sp>
        <p:nvSpPr>
          <p:cNvPr id="4" name="Slide Number Placeholder 3"/>
          <p:cNvSpPr>
            <a:spLocks noGrp="1"/>
          </p:cNvSpPr>
          <p:nvPr>
            <p:ph type="sldNum" sz="quarter" idx="5"/>
          </p:nvPr>
        </p:nvSpPr>
        <p:spPr/>
        <p:txBody>
          <a:bodyPr/>
          <a:lstStyle/>
          <a:p>
            <a:fld id="{CC5BFB2C-8690-41C8-873B-A8D9ABFD6D4A}" type="slidenum">
              <a:rPr lang="en-US" smtClean="0"/>
              <a:t>29</a:t>
            </a:fld>
            <a:endParaRPr lang="en-US"/>
          </a:p>
        </p:txBody>
      </p:sp>
    </p:spTree>
    <p:extLst>
      <p:ext uri="{BB962C8B-B14F-4D97-AF65-F5344CB8AC3E}">
        <p14:creationId xmlns:p14="http://schemas.microsoft.com/office/powerpoint/2010/main" val="2003815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ORD manages the Collaborative Collision seed funding program. This provides up to $25k to catalyze new teams that form as a result of these events. An RFP for today’s event is currently posted to research.fsu.edu/</a:t>
            </a:r>
            <a:r>
              <a:rPr lang="en-US" dirty="0" err="1"/>
              <a:t>collaborativecollision</a:t>
            </a:r>
            <a:endParaRPr lang="en-US" dirty="0"/>
          </a:p>
          <a:p>
            <a:endParaRPr lang="en-US" dirty="0"/>
          </a:p>
          <a:p>
            <a:r>
              <a:rPr lang="en-US" dirty="0"/>
              <a:t>Proposals for the Technology and Society round of funding are due January 29</a:t>
            </a:r>
            <a:r>
              <a:rPr lang="en-US" baseline="30000" dirty="0"/>
              <a:t>th</a:t>
            </a:r>
            <a:r>
              <a:rPr lang="en-US" dirty="0"/>
              <a:t> 2021</a:t>
            </a:r>
          </a:p>
        </p:txBody>
      </p:sp>
      <p:sp>
        <p:nvSpPr>
          <p:cNvPr id="4" name="Slide Number Placeholder 3"/>
          <p:cNvSpPr>
            <a:spLocks noGrp="1"/>
          </p:cNvSpPr>
          <p:nvPr>
            <p:ph type="sldNum" sz="quarter" idx="5"/>
          </p:nvPr>
        </p:nvSpPr>
        <p:spPr/>
        <p:txBody>
          <a:bodyPr/>
          <a:lstStyle/>
          <a:p>
            <a:fld id="{CC5BFB2C-8690-41C8-873B-A8D9ABFD6D4A}" type="slidenum">
              <a:rPr lang="en-US" smtClean="0"/>
              <a:t>30</a:t>
            </a:fld>
            <a:endParaRPr lang="en-US"/>
          </a:p>
        </p:txBody>
      </p:sp>
    </p:spTree>
    <p:extLst>
      <p:ext uri="{BB962C8B-B14F-4D97-AF65-F5344CB8AC3E}">
        <p14:creationId xmlns:p14="http://schemas.microsoft.com/office/powerpoint/2010/main" val="122722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I’d like to briefly explain the event’s format.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CC5BFB2C-8690-41C8-873B-A8D9ABFD6D4A}" type="slidenum">
              <a:rPr lang="en-US" smtClean="0"/>
              <a:t>31</a:t>
            </a:fld>
            <a:endParaRPr lang="en-US"/>
          </a:p>
        </p:txBody>
      </p:sp>
    </p:spTree>
    <p:extLst>
      <p:ext uri="{BB962C8B-B14F-4D97-AF65-F5344CB8AC3E}">
        <p14:creationId xmlns:p14="http://schemas.microsoft.com/office/powerpoint/2010/main" val="141758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I’d like to briefly explain the event’s format. </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CC5BFB2C-8690-41C8-873B-A8D9ABFD6D4A}" type="slidenum">
              <a:rPr lang="en-US" smtClean="0"/>
              <a:t>32</a:t>
            </a:fld>
            <a:endParaRPr lang="en-US"/>
          </a:p>
        </p:txBody>
      </p:sp>
    </p:spTree>
    <p:extLst>
      <p:ext uri="{BB962C8B-B14F-4D97-AF65-F5344CB8AC3E}">
        <p14:creationId xmlns:p14="http://schemas.microsoft.com/office/powerpoint/2010/main" val="217257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16C769-9E45-BA49-8132-FE6D7AD951B2}" type="slidenum">
              <a:rPr lang="en-US" smtClean="0"/>
              <a:t>54</a:t>
            </a:fld>
            <a:endParaRPr lang="en-US"/>
          </a:p>
        </p:txBody>
      </p:sp>
    </p:spTree>
    <p:extLst>
      <p:ext uri="{BB962C8B-B14F-4D97-AF65-F5344CB8AC3E}">
        <p14:creationId xmlns:p14="http://schemas.microsoft.com/office/powerpoint/2010/main" val="224373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BFB2C-8690-41C8-873B-A8D9ABFD6D4A}" type="slidenum">
              <a:rPr lang="en-US" smtClean="0"/>
              <a:t>56</a:t>
            </a:fld>
            <a:endParaRPr lang="en-US"/>
          </a:p>
        </p:txBody>
      </p:sp>
    </p:spTree>
    <p:extLst>
      <p:ext uri="{BB962C8B-B14F-4D97-AF65-F5344CB8AC3E}">
        <p14:creationId xmlns:p14="http://schemas.microsoft.com/office/powerpoint/2010/main" val="222195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 name="Google Shape;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Research development encompasses a set of strategic, catalytic, and capacity-building activities that advance research, especially in higher education. As Research Development professionals, we help researchers become more successful communicators, grant writers, and advocates for their research. We help researchers bring new ideas to life!</a:t>
            </a:r>
          </a:p>
          <a:p>
            <a:endParaRPr lang="en-US"/>
          </a:p>
        </p:txBody>
      </p:sp>
      <p:sp>
        <p:nvSpPr>
          <p:cNvPr id="4" name="Slide Number Placeholder 3"/>
          <p:cNvSpPr>
            <a:spLocks noGrp="1"/>
          </p:cNvSpPr>
          <p:nvPr>
            <p:ph type="sldNum" sz="quarter" idx="10"/>
          </p:nvPr>
        </p:nvSpPr>
        <p:spPr/>
        <p:txBody>
          <a:bodyPr/>
          <a:lstStyle/>
          <a:p>
            <a:fld id="{0F056233-0D0F-4643-8A0D-B9A7000DFE72}" type="slidenum">
              <a:rPr lang="en-US" smtClean="0"/>
              <a:t>110</a:t>
            </a:fld>
            <a:endParaRPr lang="en-US"/>
          </a:p>
        </p:txBody>
      </p:sp>
    </p:spTree>
    <p:extLst>
      <p:ext uri="{BB962C8B-B14F-4D97-AF65-F5344CB8AC3E}">
        <p14:creationId xmlns:p14="http://schemas.microsoft.com/office/powerpoint/2010/main" val="379820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overview of our program this afternoon: </a:t>
            </a:r>
          </a:p>
          <a:p>
            <a:endParaRPr lang="en-US" dirty="0"/>
          </a:p>
          <a:p>
            <a:r>
              <a:rPr lang="en-US" dirty="0"/>
              <a:t>In a moment we’ll welcome Dr. Gary Ostrander, Vice President for Research at FSU for some opening remarks about the importance and opportunities of collaborative research at FSU.</a:t>
            </a:r>
          </a:p>
          <a:p>
            <a:endParaRPr lang="en-US" dirty="0"/>
          </a:p>
          <a:p>
            <a:r>
              <a:rPr lang="en-US" dirty="0"/>
              <a:t>We’ll then be joined by this afternoon’s keynote speaker, Dr. John Parker, Program Director with the National Science Foundation’s </a:t>
            </a:r>
            <a:r>
              <a:rPr lang="en-US" sz="1200" kern="1200" dirty="0">
                <a:solidFill>
                  <a:schemeClr val="tx1"/>
                </a:solidFill>
                <a:effectLst/>
                <a:latin typeface="+mn-lt"/>
                <a:ea typeface="+mn-ea"/>
                <a:cs typeface="+mn-cs"/>
              </a:rPr>
              <a:t>Division of Social and Economic Sciences for a presentation on NSF, Interdisciplinarity, and Collaboration. I’ll then moderate a brief Q&amp;A session, in which we invite you to submit questions via the Zoom chat.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this I’ll then go over the event format, and we’ll begin your research profile presentations. Finally, Dr. Michelle Kazmer will talk a little about the upcoming Technology, Innovation, and Culture initiative at FSU.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at any point this afternoon you have technical difficulties or need assistance, please message Beth Hodges or Rachel Goff-Albritton in the chat.</a:t>
            </a:r>
            <a:endParaRPr lang="en-US" dirty="0"/>
          </a:p>
          <a:p>
            <a:endParaRPr lang="en-US" dirty="0"/>
          </a:p>
          <a:p>
            <a:r>
              <a:rPr lang="en-US" dirty="0"/>
              <a:t>It’s now my pleasure to introduce Dr. Gary Ostrander, Vice President for Research. </a:t>
            </a:r>
          </a:p>
        </p:txBody>
      </p:sp>
      <p:sp>
        <p:nvSpPr>
          <p:cNvPr id="4" name="Slide Number Placeholder 3"/>
          <p:cNvSpPr>
            <a:spLocks noGrp="1"/>
          </p:cNvSpPr>
          <p:nvPr>
            <p:ph type="sldNum" sz="quarter" idx="5"/>
          </p:nvPr>
        </p:nvSpPr>
        <p:spPr/>
        <p:txBody>
          <a:bodyPr/>
          <a:lstStyle/>
          <a:p>
            <a:fld id="{CC5BFB2C-8690-41C8-873B-A8D9ABFD6D4A}" type="slidenum">
              <a:rPr lang="en-US" smtClean="0"/>
              <a:t>2</a:t>
            </a:fld>
            <a:endParaRPr lang="en-US"/>
          </a:p>
        </p:txBody>
      </p:sp>
    </p:spTree>
    <p:extLst>
      <p:ext uri="{BB962C8B-B14F-4D97-AF65-F5344CB8AC3E}">
        <p14:creationId xmlns:p14="http://schemas.microsoft.com/office/powerpoint/2010/main" val="230038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D009E-81D9-4DB3-BB06-0DD607AB3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77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NSF</a:t>
            </a:r>
            <a:r>
              <a:rPr lang="en-US" baseline="0" dirty="0"/>
              <a:t> falls immediately under the Office of Science and Technology Policy (OSTP) – i.e. direct to White House…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4448-9881-D241-A50C-F8DC75E3C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0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Facilities construction, managing budgets, lawyers, our salaries and then </a:t>
            </a:r>
            <a:r>
              <a:rPr lang="en-US" dirty="0" err="1"/>
              <a:t>allllll</a:t>
            </a:r>
            <a:r>
              <a:rPr lang="en-US" dirty="0"/>
              <a:t> of this is research &amp; related activities</a:t>
            </a:r>
          </a:p>
          <a:p>
            <a:endParaRPr lang="en-US" dirty="0"/>
          </a:p>
          <a:p>
            <a:r>
              <a:rPr lang="en-US" dirty="0"/>
              <a:t>Gray DOD 41.8</a:t>
            </a:r>
          </a:p>
          <a:p>
            <a:r>
              <a:rPr lang="en-US" dirty="0"/>
              <a:t>Yellow NIH 25.4</a:t>
            </a:r>
          </a:p>
          <a:p>
            <a:r>
              <a:rPr lang="en-US" dirty="0"/>
              <a:t>DOE 13.1</a:t>
            </a:r>
          </a:p>
          <a:p>
            <a:r>
              <a:rPr lang="en-US" dirty="0"/>
              <a:t>NASA 8</a:t>
            </a:r>
          </a:p>
          <a:p>
            <a:r>
              <a:rPr lang="en-US" dirty="0"/>
              <a:t>NSF 4</a:t>
            </a:r>
          </a:p>
          <a:p>
            <a:r>
              <a:rPr lang="en-US" dirty="0"/>
              <a:t>USDA 2</a:t>
            </a:r>
          </a:p>
          <a:p>
            <a:r>
              <a:rPr lang="en-US" dirty="0"/>
              <a:t>Other 5.2</a:t>
            </a:r>
          </a:p>
          <a:p>
            <a:r>
              <a:rPr lang="en-US" dirty="0"/>
              <a:t>R&amp;D by agency, FY2018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4448-9881-D241-A50C-F8DC75E3C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directorates</a:t>
            </a:r>
          </a:p>
          <a:p>
            <a:endParaRPr lang="en-US" dirty="0"/>
          </a:p>
          <a:p>
            <a:r>
              <a:rPr lang="en-US" dirty="0"/>
              <a:t>2 directorates represented here, 3 divisions, multiple programs</a:t>
            </a:r>
          </a:p>
          <a:p>
            <a:r>
              <a:rPr lang="en-US" dirty="0"/>
              <a:t>Fay from CISE</a:t>
            </a:r>
          </a:p>
          <a:p>
            <a:r>
              <a:rPr lang="en-US" dirty="0"/>
              <a:t>John from SBE, SES, STS</a:t>
            </a:r>
          </a:p>
          <a:p>
            <a:r>
              <a:rPr lang="en-US" dirty="0"/>
              <a:t>Jackie from SBE, BCS, GSS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24448-9881-D241-A50C-F8DC75E3C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44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17F66-7434-4062-A4A1-C8D080C2E2EF}" type="slidenum">
              <a:rPr kumimoji="0" lang="en-US" sz="1200" b="0" i="0" u="none" strike="noStrike" kern="1200" cap="none" spc="0" normalizeH="0" baseline="0" noProof="0">
                <a:ln>
                  <a:noFill/>
                </a:ln>
                <a:solidFill>
                  <a:srgbClr val="1F497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olidFill>
              <a:effectLst/>
              <a:uLnTx/>
              <a:uFillTx/>
              <a:latin typeface="Calibri" panose="020F0502020204030204"/>
              <a:ea typeface="+mn-ea"/>
              <a:cs typeface="+mn-cs"/>
            </a:endParaRPr>
          </a:p>
        </p:txBody>
      </p:sp>
      <p:sp>
        <p:nvSpPr>
          <p:cNvPr id="45059" name="Rectangle 2"/>
          <p:cNvSpPr>
            <a:spLocks noGrp="1" noRot="1" noChangeAspect="1" noChangeArrowheads="1" noTextEdit="1"/>
          </p:cNvSpPr>
          <p:nvPr>
            <p:ph type="sldImg"/>
          </p:nvPr>
        </p:nvSpPr>
        <p:spPr>
          <a:xfrm>
            <a:off x="406400" y="696913"/>
            <a:ext cx="6197600" cy="3486150"/>
          </a:xfrm>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1896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0631A15B-C5E6-4CB9-819D-0A5E79B8B2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1600" b="1">
                <a:solidFill>
                  <a:schemeClr val="tx2"/>
                </a:solidFill>
                <a:latin typeface="Times New Roman" panose="02020603050405020304" pitchFamily="18" charset="0"/>
                <a:ea typeface="ＭＳ Ｐゴシック" panose="020B0600070205080204" pitchFamily="34" charset="-128"/>
              </a:defRPr>
            </a:lvl1pPr>
            <a:lvl2pPr marL="742950" indent="-285750" defTabSz="928688" eaLnBrk="0" hangingPunct="0">
              <a:defRPr sz="1600" b="1">
                <a:solidFill>
                  <a:schemeClr val="tx2"/>
                </a:solidFill>
                <a:latin typeface="Times New Roman" panose="02020603050405020304" pitchFamily="18" charset="0"/>
                <a:ea typeface="ＭＳ Ｐゴシック" panose="020B0600070205080204" pitchFamily="34" charset="-128"/>
              </a:defRPr>
            </a:lvl2pPr>
            <a:lvl3pPr marL="11430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3pPr>
            <a:lvl4pPr marL="16002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4pPr>
            <a:lvl5pPr marL="20574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74C172C9-25B4-4058-9F65-C7D95863CDC4}" type="slidenum">
              <a:rPr kumimoji="0" lang="en-US" altLang="en-US" sz="12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10</a:t>
            </a:fld>
            <a:endParaRPr kumimoji="0" lang="en-US" altLang="en-US" sz="12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
        <p:nvSpPr>
          <p:cNvPr id="39939" name="Rectangle 2">
            <a:extLst>
              <a:ext uri="{FF2B5EF4-FFF2-40B4-BE49-F238E27FC236}">
                <a16:creationId xmlns:a16="http://schemas.microsoft.com/office/drawing/2014/main" id="{FEFD464F-41F7-42C2-AC65-CDF2D75E71A8}"/>
              </a:ext>
            </a:extLst>
          </p:cNvPr>
          <p:cNvSpPr>
            <a:spLocks noGrp="1" noRot="1" noChangeAspect="1" noChangeArrowheads="1" noTextEdit="1"/>
          </p:cNvSpPr>
          <p:nvPr>
            <p:ph type="sldImg"/>
          </p:nvPr>
        </p:nvSpPr>
        <p:spPr>
          <a:ln/>
        </p:spPr>
      </p:sp>
      <p:sp>
        <p:nvSpPr>
          <p:cNvPr id="614403" name="Rectangle 3">
            <a:extLst>
              <a:ext uri="{FF2B5EF4-FFF2-40B4-BE49-F238E27FC236}">
                <a16:creationId xmlns:a16="http://schemas.microsoft.com/office/drawing/2014/main" id="{60D45948-1BF1-47E3-96BC-D7766F4E0331}"/>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79179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775862D-6BD7-48D5-BD6D-7FE69A01FF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1600" b="1">
                <a:solidFill>
                  <a:schemeClr val="tx2"/>
                </a:solidFill>
                <a:latin typeface="Times New Roman" panose="02020603050405020304" pitchFamily="18" charset="0"/>
                <a:ea typeface="ＭＳ Ｐゴシック" panose="020B0600070205080204" pitchFamily="34" charset="-128"/>
              </a:defRPr>
            </a:lvl1pPr>
            <a:lvl2pPr marL="742950" indent="-285750" defTabSz="928688" eaLnBrk="0" hangingPunct="0">
              <a:defRPr sz="1600" b="1">
                <a:solidFill>
                  <a:schemeClr val="tx2"/>
                </a:solidFill>
                <a:latin typeface="Times New Roman" panose="02020603050405020304" pitchFamily="18" charset="0"/>
                <a:ea typeface="ＭＳ Ｐゴシック" panose="020B0600070205080204" pitchFamily="34" charset="-128"/>
              </a:defRPr>
            </a:lvl2pPr>
            <a:lvl3pPr marL="11430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3pPr>
            <a:lvl4pPr marL="16002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4pPr>
            <a:lvl5pPr marL="2057400" indent="-228600" defTabSz="928688" eaLnBrk="0" hangingPunct="0">
              <a:defRPr sz="1600" b="1">
                <a:solidFill>
                  <a:schemeClr val="tx2"/>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0"/>
              </a:spcBef>
              <a:spcAft>
                <a:spcPct val="0"/>
              </a:spcAft>
              <a:defRPr sz="1600" b="1">
                <a:solidFill>
                  <a:schemeClr val="tx2"/>
                </a:solidFill>
                <a:latin typeface="Times New Roman" panose="02020603050405020304" pitchFamily="18" charset="0"/>
                <a:ea typeface="ＭＳ Ｐゴシック" panose="020B0600070205080204" pitchFamily="34" charset="-128"/>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2EB9061D-89ED-4398-8BA5-3334E8098A80}" type="slidenum">
              <a:rPr kumimoji="0" lang="en-US" altLang="en-US" sz="12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11</a:t>
            </a:fld>
            <a:endParaRPr kumimoji="0" lang="en-US" altLang="en-US" sz="1200" b="1" i="0" u="none" strike="noStrike" kern="1200" cap="none" spc="0" normalizeH="0" baseline="0" noProof="0">
              <a:ln>
                <a:noFill/>
              </a:ln>
              <a:solidFill>
                <a:srgbClr val="44546A"/>
              </a:solidFill>
              <a:effectLst/>
              <a:uLnTx/>
              <a:uFillTx/>
              <a:latin typeface="Times New Roman" panose="02020603050405020304" pitchFamily="18" charset="0"/>
              <a:ea typeface="ＭＳ Ｐゴシック" panose="020B0600070205080204" pitchFamily="34" charset="-128"/>
              <a:cs typeface="+mn-cs"/>
            </a:endParaRPr>
          </a:p>
        </p:txBody>
      </p:sp>
      <p:sp>
        <p:nvSpPr>
          <p:cNvPr id="38915" name="Rectangle 2">
            <a:extLst>
              <a:ext uri="{FF2B5EF4-FFF2-40B4-BE49-F238E27FC236}">
                <a16:creationId xmlns:a16="http://schemas.microsoft.com/office/drawing/2014/main" id="{167FE7AC-6660-413B-BB7D-1598A0CF40B9}"/>
              </a:ext>
            </a:extLst>
          </p:cNvPr>
          <p:cNvSpPr>
            <a:spLocks noGrp="1" noRot="1" noChangeAspect="1" noChangeArrowheads="1" noTextEdit="1"/>
          </p:cNvSpPr>
          <p:nvPr>
            <p:ph type="sldImg"/>
          </p:nvPr>
        </p:nvSpPr>
        <p:spPr>
          <a:ln/>
        </p:spPr>
      </p:sp>
      <p:sp>
        <p:nvSpPr>
          <p:cNvPr id="622595" name="Rectangle 3">
            <a:extLst>
              <a:ext uri="{FF2B5EF4-FFF2-40B4-BE49-F238E27FC236}">
                <a16:creationId xmlns:a16="http://schemas.microsoft.com/office/drawing/2014/main" id="{983E026F-EAC1-48BF-B095-154D59FA8EB0}"/>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1575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esearch Profi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A2ED57A-EC5F-4B11-945E-7E7E2A8C1167}"/>
              </a:ext>
            </a:extLst>
          </p:cNvPr>
          <p:cNvSpPr/>
          <p:nvPr/>
        </p:nvSpPr>
        <p:spPr>
          <a:xfrm>
            <a:off x="0" y="6210809"/>
            <a:ext cx="12192000" cy="647191"/>
          </a:xfrm>
          <a:prstGeom prst="rect">
            <a:avLst/>
          </a:prstGeom>
          <a:gradFill flip="none" rotWithShape="1">
            <a:gsLst>
              <a:gs pos="0">
                <a:srgbClr val="782F40"/>
              </a:gs>
              <a:gs pos="30000">
                <a:srgbClr val="782F40"/>
              </a:gs>
              <a:gs pos="76000">
                <a:schemeClr val="bg1">
                  <a:lumMod val="8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drawing, food, plate&#10;&#10;Description automatically generated">
            <a:extLst>
              <a:ext uri="{FF2B5EF4-FFF2-40B4-BE49-F238E27FC236}">
                <a16:creationId xmlns:a16="http://schemas.microsoft.com/office/drawing/2014/main" id="{818C94F9-79C8-4B85-B40A-38AA6B493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4" name="Rectangle 23">
            <a:extLst>
              <a:ext uri="{FF2B5EF4-FFF2-40B4-BE49-F238E27FC236}">
                <a16:creationId xmlns:a16="http://schemas.microsoft.com/office/drawing/2014/main" id="{B621AAD7-2CDC-4877-ACDF-E2D901DD7696}"/>
              </a:ext>
            </a:extLst>
          </p:cNvPr>
          <p:cNvSpPr/>
          <p:nvPr/>
        </p:nvSpPr>
        <p:spPr>
          <a:xfrm>
            <a:off x="0" y="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EBFE975-D69C-41A7-B74A-5D4A5FE510C5}"/>
              </a:ext>
            </a:extLst>
          </p:cNvPr>
          <p:cNvCxnSpPr>
            <a:cxnSpLocks/>
          </p:cNvCxnSpPr>
          <p:nvPr/>
        </p:nvCxnSpPr>
        <p:spPr>
          <a:xfrm>
            <a:off x="3352800" y="0"/>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022B5E-AD0F-4EA6-A2F1-A8C0884E77C8}"/>
              </a:ext>
            </a:extLst>
          </p:cNvPr>
          <p:cNvCxnSpPr>
            <a:cxnSpLocks/>
          </p:cNvCxnSpPr>
          <p:nvPr/>
        </p:nvCxnSpPr>
        <p:spPr>
          <a:xfrm>
            <a:off x="8839200" y="0"/>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4DF6B70-50FA-4F85-9622-1C99B5531C6F}"/>
              </a:ext>
            </a:extLst>
          </p:cNvPr>
          <p:cNvSpPr/>
          <p:nvPr/>
        </p:nvSpPr>
        <p:spPr>
          <a:xfrm>
            <a:off x="0" y="3443042"/>
            <a:ext cx="3352791" cy="461665"/>
          </a:xfrm>
          <a:prstGeom prst="rect">
            <a:avLst/>
          </a:prstGeom>
        </p:spPr>
        <p:txBody>
          <a:bodyPr wrap="square">
            <a:spAutoFit/>
          </a:bodyPr>
          <a:lstStyle/>
          <a:p>
            <a:pPr algn="ctr"/>
            <a:r>
              <a:rPr lang="en-US" sz="2400" b="1">
                <a:solidFill>
                  <a:srgbClr val="782F40"/>
                </a:solidFill>
              </a:rPr>
              <a:t>Expertise/Interests</a:t>
            </a:r>
          </a:p>
        </p:txBody>
      </p:sp>
      <p:cxnSp>
        <p:nvCxnSpPr>
          <p:cNvPr id="28" name="Straight Connector 27">
            <a:extLst>
              <a:ext uri="{FF2B5EF4-FFF2-40B4-BE49-F238E27FC236}">
                <a16:creationId xmlns:a16="http://schemas.microsoft.com/office/drawing/2014/main" id="{8990E38C-BB6F-4AE2-A9B5-DC1A2DD5C825}"/>
              </a:ext>
            </a:extLst>
          </p:cNvPr>
          <p:cNvCxnSpPr/>
          <p:nvPr/>
        </p:nvCxnSpPr>
        <p:spPr>
          <a:xfrm>
            <a:off x="0" y="3429000"/>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BBB2EE-2FA5-4548-8B19-ED3776C3CF7A}"/>
              </a:ext>
            </a:extLst>
          </p:cNvPr>
          <p:cNvCxnSpPr>
            <a:cxnSpLocks/>
          </p:cNvCxnSpPr>
          <p:nvPr/>
        </p:nvCxnSpPr>
        <p:spPr>
          <a:xfrm>
            <a:off x="3352791" y="3429000"/>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85B90E6-CB06-49BC-959A-2BA1FD3637BE}"/>
              </a:ext>
            </a:extLst>
          </p:cNvPr>
          <p:cNvSpPr txBox="1"/>
          <p:nvPr/>
        </p:nvSpPr>
        <p:spPr>
          <a:xfrm>
            <a:off x="3428380" y="3488872"/>
            <a:ext cx="2600951" cy="369332"/>
          </a:xfrm>
          <a:prstGeom prst="rect">
            <a:avLst/>
          </a:prstGeom>
          <a:noFill/>
        </p:spPr>
        <p:txBody>
          <a:bodyPr wrap="square" rtlCol="0">
            <a:spAutoFit/>
          </a:bodyPr>
          <a:lstStyle/>
          <a:p>
            <a:pPr algn="ctr"/>
            <a:r>
              <a:rPr lang="en-US" b="1">
                <a:solidFill>
                  <a:srgbClr val="782F40"/>
                </a:solidFill>
              </a:rPr>
              <a:t>How I Can Help You</a:t>
            </a:r>
          </a:p>
        </p:txBody>
      </p:sp>
      <p:sp>
        <p:nvSpPr>
          <p:cNvPr id="31" name="TextBox 30">
            <a:extLst>
              <a:ext uri="{FF2B5EF4-FFF2-40B4-BE49-F238E27FC236}">
                <a16:creationId xmlns:a16="http://schemas.microsoft.com/office/drawing/2014/main" id="{96FE63A0-F75B-4E0C-9233-0958560EA23D}"/>
              </a:ext>
            </a:extLst>
          </p:cNvPr>
          <p:cNvSpPr txBox="1"/>
          <p:nvPr/>
        </p:nvSpPr>
        <p:spPr>
          <a:xfrm>
            <a:off x="6162660" y="3491594"/>
            <a:ext cx="2600951" cy="369332"/>
          </a:xfrm>
          <a:prstGeom prst="rect">
            <a:avLst/>
          </a:prstGeom>
          <a:noFill/>
        </p:spPr>
        <p:txBody>
          <a:bodyPr wrap="square" rtlCol="0">
            <a:spAutoFit/>
          </a:bodyPr>
          <a:lstStyle/>
          <a:p>
            <a:pPr algn="ctr"/>
            <a:r>
              <a:rPr lang="en-US" b="1">
                <a:solidFill>
                  <a:srgbClr val="782F40"/>
                </a:solidFill>
              </a:rPr>
              <a:t>How You Can Help Me</a:t>
            </a:r>
          </a:p>
        </p:txBody>
      </p:sp>
      <p:sp>
        <p:nvSpPr>
          <p:cNvPr id="32" name="TextBox 31">
            <a:extLst>
              <a:ext uri="{FF2B5EF4-FFF2-40B4-BE49-F238E27FC236}">
                <a16:creationId xmlns:a16="http://schemas.microsoft.com/office/drawing/2014/main" id="{7EEB1A16-CB35-4FFF-BCAC-36A9C46BB538}"/>
              </a:ext>
            </a:extLst>
          </p:cNvPr>
          <p:cNvSpPr txBox="1"/>
          <p:nvPr/>
        </p:nvSpPr>
        <p:spPr>
          <a:xfrm>
            <a:off x="3286128" y="50824"/>
            <a:ext cx="5486405" cy="369332"/>
          </a:xfrm>
          <a:prstGeom prst="rect">
            <a:avLst/>
          </a:prstGeom>
          <a:noFill/>
        </p:spPr>
        <p:txBody>
          <a:bodyPr wrap="square" rtlCol="0">
            <a:spAutoFit/>
          </a:bodyPr>
          <a:lstStyle/>
          <a:p>
            <a:pPr algn="ctr"/>
            <a:r>
              <a:rPr lang="en-US" b="1" dirty="0">
                <a:solidFill>
                  <a:srgbClr val="782F40"/>
                </a:solidFill>
              </a:rPr>
              <a:t>My Interest in Technology and Society</a:t>
            </a:r>
          </a:p>
        </p:txBody>
      </p:sp>
      <p:sp>
        <p:nvSpPr>
          <p:cNvPr id="33" name="Rectangle 32">
            <a:extLst>
              <a:ext uri="{FF2B5EF4-FFF2-40B4-BE49-F238E27FC236}">
                <a16:creationId xmlns:a16="http://schemas.microsoft.com/office/drawing/2014/main" id="{EBB189E8-937B-46BC-8A96-30F4B9E8218D}"/>
              </a:ext>
            </a:extLst>
          </p:cNvPr>
          <p:cNvSpPr/>
          <p:nvPr/>
        </p:nvSpPr>
        <p:spPr>
          <a:xfrm>
            <a:off x="9397256" y="50824"/>
            <a:ext cx="2279920" cy="369332"/>
          </a:xfrm>
          <a:prstGeom prst="rect">
            <a:avLst/>
          </a:prstGeom>
        </p:spPr>
        <p:txBody>
          <a:bodyPr wrap="none">
            <a:spAutoFit/>
          </a:bodyPr>
          <a:lstStyle/>
          <a:p>
            <a:pPr algn="ctr"/>
            <a:r>
              <a:rPr lang="en-US" b="1">
                <a:solidFill>
                  <a:srgbClr val="782F40"/>
                </a:solidFill>
              </a:rPr>
              <a:t>Research and Projects</a:t>
            </a:r>
          </a:p>
        </p:txBody>
      </p:sp>
      <p:cxnSp>
        <p:nvCxnSpPr>
          <p:cNvPr id="34" name="Straight Connector 33">
            <a:extLst>
              <a:ext uri="{FF2B5EF4-FFF2-40B4-BE49-F238E27FC236}">
                <a16:creationId xmlns:a16="http://schemas.microsoft.com/office/drawing/2014/main" id="{CDAAECFA-5F73-4A9C-B4BC-00A826E03E89}"/>
              </a:ext>
            </a:extLst>
          </p:cNvPr>
          <p:cNvCxnSpPr>
            <a:cxnSpLocks/>
            <a:endCxn id="24" idx="2"/>
          </p:cNvCxnSpPr>
          <p:nvPr/>
        </p:nvCxnSpPr>
        <p:spPr>
          <a:xfrm>
            <a:off x="6095995" y="3429000"/>
            <a:ext cx="5" cy="2771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D01706-7087-43A5-8F85-D3B175FC03EF}"/>
              </a:ext>
            </a:extLst>
          </p:cNvPr>
          <p:cNvSpPr/>
          <p:nvPr/>
        </p:nvSpPr>
        <p:spPr>
          <a:xfrm>
            <a:off x="8839200"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078C1F-921F-4C79-9B07-7D0B313A149F}"/>
              </a:ext>
            </a:extLst>
          </p:cNvPr>
          <p:cNvSpPr/>
          <p:nvPr/>
        </p:nvSpPr>
        <p:spPr>
          <a:xfrm>
            <a:off x="9731835"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BB9044-97A8-4319-BA82-E25D05277B94}"/>
              </a:ext>
            </a:extLst>
          </p:cNvPr>
          <p:cNvSpPr/>
          <p:nvPr/>
        </p:nvSpPr>
        <p:spPr>
          <a:xfrm>
            <a:off x="10646236"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E68B7F2-865D-452B-AC28-DEA7A350F5BD}"/>
              </a:ext>
            </a:extLst>
          </p:cNvPr>
          <p:cNvSpPr/>
          <p:nvPr/>
        </p:nvSpPr>
        <p:spPr>
          <a:xfrm>
            <a:off x="11560635" y="6583680"/>
            <a:ext cx="631365"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4417CECA-8501-4ABB-987C-E32FBCDE6203}"/>
              </a:ext>
            </a:extLst>
          </p:cNvPr>
          <p:cNvSpPr>
            <a:spLocks noGrp="1"/>
          </p:cNvSpPr>
          <p:nvPr>
            <p:ph type="pic" sz="quarter" idx="10"/>
          </p:nvPr>
        </p:nvSpPr>
        <p:spPr>
          <a:xfrm>
            <a:off x="389932" y="83494"/>
            <a:ext cx="2564017" cy="2257418"/>
          </a:xfrm>
          <a:prstGeom prst="rect">
            <a:avLst/>
          </a:prstGeom>
        </p:spPr>
        <p:txBody>
          <a:bodyPr/>
          <a:lstStyle/>
          <a:p>
            <a:r>
              <a:rPr lang="en-US"/>
              <a:t>Click icon to add picture</a:t>
            </a:r>
          </a:p>
        </p:txBody>
      </p:sp>
      <p:sp>
        <p:nvSpPr>
          <p:cNvPr id="11" name="Text Placeholder 10">
            <a:extLst>
              <a:ext uri="{FF2B5EF4-FFF2-40B4-BE49-F238E27FC236}">
                <a16:creationId xmlns:a16="http://schemas.microsoft.com/office/drawing/2014/main" id="{73163D30-2FEA-4145-A3B7-DA9C435A1DC4}"/>
              </a:ext>
            </a:extLst>
          </p:cNvPr>
          <p:cNvSpPr>
            <a:spLocks noGrp="1"/>
          </p:cNvSpPr>
          <p:nvPr>
            <p:ph type="body" sz="quarter" idx="11" hasCustomPrompt="1"/>
          </p:nvPr>
        </p:nvSpPr>
        <p:spPr>
          <a:xfrm>
            <a:off x="9793200" y="6210809"/>
            <a:ext cx="2438400" cy="274321"/>
          </a:xfrm>
          <a:prstGeom prst="rect">
            <a:avLst/>
          </a:prstGeom>
        </p:spPr>
        <p:txBody>
          <a:bodyPr/>
          <a:lstStyle>
            <a:lvl1pPr marL="0" indent="0">
              <a:buNone/>
              <a:defRPr sz="1800" b="0">
                <a:solidFill>
                  <a:schemeClr val="bg1"/>
                </a:solidFill>
              </a:defRPr>
            </a:lvl1pPr>
          </a:lstStyle>
          <a:p>
            <a:pPr lvl="0"/>
            <a:r>
              <a:rPr lang="en-US" sz="1800"/>
              <a:t>Leave Blank for ORD</a:t>
            </a:r>
            <a:endParaRPr lang="en-US"/>
          </a:p>
        </p:txBody>
      </p:sp>
      <p:sp>
        <p:nvSpPr>
          <p:cNvPr id="12" name="TextBox 11">
            <a:extLst>
              <a:ext uri="{FF2B5EF4-FFF2-40B4-BE49-F238E27FC236}">
                <a16:creationId xmlns:a16="http://schemas.microsoft.com/office/drawing/2014/main" id="{D0665769-F216-4602-9D42-0C1FEF1CFCDB}"/>
              </a:ext>
            </a:extLst>
          </p:cNvPr>
          <p:cNvSpPr txBox="1"/>
          <p:nvPr/>
        </p:nvSpPr>
        <p:spPr>
          <a:xfrm>
            <a:off x="8830824" y="6157949"/>
            <a:ext cx="1132864" cy="400110"/>
          </a:xfrm>
          <a:prstGeom prst="rect">
            <a:avLst/>
          </a:prstGeom>
          <a:noFill/>
        </p:spPr>
        <p:txBody>
          <a:bodyPr wrap="square" rtlCol="0">
            <a:spAutoFit/>
          </a:bodyPr>
          <a:lstStyle/>
          <a:p>
            <a:r>
              <a:rPr lang="en-US" sz="2000" b="1">
                <a:solidFill>
                  <a:schemeClr val="bg1"/>
                </a:solidFill>
              </a:rPr>
              <a:t>Up Next:</a:t>
            </a:r>
          </a:p>
        </p:txBody>
      </p:sp>
      <p:sp>
        <p:nvSpPr>
          <p:cNvPr id="15" name="TextBox 14">
            <a:extLst>
              <a:ext uri="{FF2B5EF4-FFF2-40B4-BE49-F238E27FC236}">
                <a16:creationId xmlns:a16="http://schemas.microsoft.com/office/drawing/2014/main" id="{B348AF7A-5CA7-4A0B-B2E9-BE768BE05E4A}"/>
              </a:ext>
            </a:extLst>
          </p:cNvPr>
          <p:cNvSpPr txBox="1"/>
          <p:nvPr/>
        </p:nvSpPr>
        <p:spPr>
          <a:xfrm>
            <a:off x="3889035" y="6234893"/>
            <a:ext cx="4280589" cy="646331"/>
          </a:xfrm>
          <a:prstGeom prst="rect">
            <a:avLst/>
          </a:prstGeom>
          <a:noFill/>
        </p:spPr>
        <p:txBody>
          <a:bodyPr wrap="square" rtlCol="0">
            <a:spAutoFit/>
          </a:bodyPr>
          <a:lstStyle/>
          <a:p>
            <a:pPr algn="ctr"/>
            <a:r>
              <a:rPr lang="en-US">
                <a:solidFill>
                  <a:schemeClr val="bg1"/>
                </a:solidFill>
              </a:rPr>
              <a:t>All Research Profiles Available at:</a:t>
            </a:r>
          </a:p>
          <a:p>
            <a:pPr algn="ctr"/>
            <a:r>
              <a:rPr lang="en-US">
                <a:solidFill>
                  <a:schemeClr val="bg1"/>
                </a:solidFill>
              </a:rPr>
              <a:t>research.fsu.edu/Collaborative Collision</a:t>
            </a:r>
          </a:p>
        </p:txBody>
      </p:sp>
      <p:sp>
        <p:nvSpPr>
          <p:cNvPr id="3" name="Text Placeholder 2">
            <a:extLst>
              <a:ext uri="{FF2B5EF4-FFF2-40B4-BE49-F238E27FC236}">
                <a16:creationId xmlns:a16="http://schemas.microsoft.com/office/drawing/2014/main" id="{0DCEEE80-55FC-4C01-BF69-7893FE071905}"/>
              </a:ext>
            </a:extLst>
          </p:cNvPr>
          <p:cNvSpPr>
            <a:spLocks noGrp="1"/>
          </p:cNvSpPr>
          <p:nvPr>
            <p:ph type="body" sz="quarter" idx="12" hasCustomPrompt="1"/>
          </p:nvPr>
        </p:nvSpPr>
        <p:spPr>
          <a:xfrm>
            <a:off x="66666" y="3923519"/>
            <a:ext cx="3210553" cy="2234417"/>
          </a:xfrm>
          <a:prstGeom prst="rect">
            <a:avLst/>
          </a:prstGeom>
        </p:spPr>
        <p:txBody>
          <a:bodyPr/>
          <a:lstStyle>
            <a:lvl1pPr>
              <a:defRPr sz="2000"/>
            </a:lvl1pPr>
          </a:lstStyle>
          <a:p>
            <a:pPr lvl="0"/>
            <a:r>
              <a:rPr lang="en-US"/>
              <a:t>Click to add text</a:t>
            </a:r>
          </a:p>
        </p:txBody>
      </p:sp>
      <p:sp>
        <p:nvSpPr>
          <p:cNvPr id="35" name="Text Placeholder 2">
            <a:extLst>
              <a:ext uri="{FF2B5EF4-FFF2-40B4-BE49-F238E27FC236}">
                <a16:creationId xmlns:a16="http://schemas.microsoft.com/office/drawing/2014/main" id="{6DFB7C42-CEA2-4A14-939B-FA48F447DF0A}"/>
              </a:ext>
            </a:extLst>
          </p:cNvPr>
          <p:cNvSpPr>
            <a:spLocks noGrp="1"/>
          </p:cNvSpPr>
          <p:nvPr>
            <p:ph type="body" sz="quarter" idx="13" hasCustomPrompt="1"/>
          </p:nvPr>
        </p:nvSpPr>
        <p:spPr>
          <a:xfrm>
            <a:off x="3419465" y="3918075"/>
            <a:ext cx="2668588" cy="2239861"/>
          </a:xfrm>
          <a:prstGeom prst="rect">
            <a:avLst/>
          </a:prstGeom>
        </p:spPr>
        <p:txBody>
          <a:bodyPr/>
          <a:lstStyle>
            <a:lvl1pPr>
              <a:defRPr sz="1400"/>
            </a:lvl1pPr>
          </a:lstStyle>
          <a:p>
            <a:pPr lvl="0"/>
            <a:r>
              <a:rPr lang="en-US"/>
              <a:t>Click to add text</a:t>
            </a:r>
          </a:p>
        </p:txBody>
      </p:sp>
      <p:sp>
        <p:nvSpPr>
          <p:cNvPr id="36" name="Text Placeholder 2">
            <a:extLst>
              <a:ext uri="{FF2B5EF4-FFF2-40B4-BE49-F238E27FC236}">
                <a16:creationId xmlns:a16="http://schemas.microsoft.com/office/drawing/2014/main" id="{51B51587-E056-43F3-82AD-34F3E58981FF}"/>
              </a:ext>
            </a:extLst>
          </p:cNvPr>
          <p:cNvSpPr>
            <a:spLocks noGrp="1"/>
          </p:cNvSpPr>
          <p:nvPr>
            <p:ph type="body" sz="quarter" idx="14" hasCustomPrompt="1"/>
          </p:nvPr>
        </p:nvSpPr>
        <p:spPr>
          <a:xfrm>
            <a:off x="6140231" y="3923519"/>
            <a:ext cx="2668588" cy="2234429"/>
          </a:xfrm>
          <a:prstGeom prst="rect">
            <a:avLst/>
          </a:prstGeom>
        </p:spPr>
        <p:txBody>
          <a:bodyPr/>
          <a:lstStyle>
            <a:lvl1pPr>
              <a:defRPr sz="1400"/>
            </a:lvl1pPr>
          </a:lstStyle>
          <a:p>
            <a:pPr lvl="0"/>
            <a:r>
              <a:rPr lang="en-US"/>
              <a:t>Click to add text</a:t>
            </a:r>
          </a:p>
        </p:txBody>
      </p:sp>
      <p:sp>
        <p:nvSpPr>
          <p:cNvPr id="37" name="Text Placeholder 2">
            <a:extLst>
              <a:ext uri="{FF2B5EF4-FFF2-40B4-BE49-F238E27FC236}">
                <a16:creationId xmlns:a16="http://schemas.microsoft.com/office/drawing/2014/main" id="{FF33BEFC-B43E-44B3-9A07-E6CAE57180A9}"/>
              </a:ext>
            </a:extLst>
          </p:cNvPr>
          <p:cNvSpPr>
            <a:spLocks noGrp="1"/>
          </p:cNvSpPr>
          <p:nvPr>
            <p:ph type="body" sz="quarter" idx="15" hasCustomPrompt="1"/>
          </p:nvPr>
        </p:nvSpPr>
        <p:spPr>
          <a:xfrm>
            <a:off x="3428380" y="480027"/>
            <a:ext cx="5344152" cy="2886379"/>
          </a:xfrm>
          <a:prstGeom prst="rect">
            <a:avLst/>
          </a:prstGeom>
        </p:spPr>
        <p:txBody>
          <a:bodyPr/>
          <a:lstStyle>
            <a:lvl1pPr>
              <a:defRPr sz="1600"/>
            </a:lvl1pPr>
          </a:lstStyle>
          <a:p>
            <a:pPr lvl="0"/>
            <a:r>
              <a:rPr lang="en-US"/>
              <a:t>Click to add text</a:t>
            </a:r>
          </a:p>
        </p:txBody>
      </p:sp>
      <p:sp>
        <p:nvSpPr>
          <p:cNvPr id="38" name="Text Placeholder 2">
            <a:extLst>
              <a:ext uri="{FF2B5EF4-FFF2-40B4-BE49-F238E27FC236}">
                <a16:creationId xmlns:a16="http://schemas.microsoft.com/office/drawing/2014/main" id="{722C17CC-4640-4919-A6D8-1909CE4EE8FD}"/>
              </a:ext>
            </a:extLst>
          </p:cNvPr>
          <p:cNvSpPr>
            <a:spLocks noGrp="1"/>
          </p:cNvSpPr>
          <p:nvPr>
            <p:ph type="body" sz="quarter" idx="16" hasCustomPrompt="1"/>
          </p:nvPr>
        </p:nvSpPr>
        <p:spPr>
          <a:xfrm>
            <a:off x="389932" y="2340912"/>
            <a:ext cx="2564018" cy="369325"/>
          </a:xfrm>
          <a:prstGeom prst="rect">
            <a:avLst/>
          </a:prstGeom>
        </p:spPr>
        <p:txBody>
          <a:bodyPr/>
          <a:lstStyle>
            <a:lvl1pPr marL="0" indent="0" algn="ctr">
              <a:buNone/>
              <a:defRPr sz="2400" b="1">
                <a:solidFill>
                  <a:srgbClr val="782F40"/>
                </a:solidFill>
              </a:defRPr>
            </a:lvl1pPr>
          </a:lstStyle>
          <a:p>
            <a:pPr lvl="0"/>
            <a:r>
              <a:rPr lang="en-US"/>
              <a:t>Name</a:t>
            </a:r>
          </a:p>
          <a:p>
            <a:pPr lvl="0"/>
            <a:endParaRPr lang="en-US"/>
          </a:p>
        </p:txBody>
      </p:sp>
      <p:sp>
        <p:nvSpPr>
          <p:cNvPr id="39" name="Text Placeholder 2">
            <a:extLst>
              <a:ext uri="{FF2B5EF4-FFF2-40B4-BE49-F238E27FC236}">
                <a16:creationId xmlns:a16="http://schemas.microsoft.com/office/drawing/2014/main" id="{59B4600E-7D92-4F97-A4B5-72D13F5484DC}"/>
              </a:ext>
            </a:extLst>
          </p:cNvPr>
          <p:cNvSpPr>
            <a:spLocks noGrp="1"/>
          </p:cNvSpPr>
          <p:nvPr>
            <p:ph type="body" sz="quarter" idx="17" hasCustomPrompt="1"/>
          </p:nvPr>
        </p:nvSpPr>
        <p:spPr>
          <a:xfrm>
            <a:off x="66666" y="2784953"/>
            <a:ext cx="3210553" cy="625235"/>
          </a:xfrm>
          <a:prstGeom prst="rect">
            <a:avLst/>
          </a:prstGeom>
        </p:spPr>
        <p:txBody>
          <a:bodyPr/>
          <a:lstStyle>
            <a:lvl1pPr marL="0" indent="0" algn="ctr">
              <a:spcBef>
                <a:spcPts val="0"/>
              </a:spcBef>
              <a:buNone/>
              <a:defRPr sz="1400" b="0">
                <a:solidFill>
                  <a:schemeClr val="tx1"/>
                </a:solidFill>
              </a:defRPr>
            </a:lvl1pPr>
          </a:lstStyle>
          <a:p>
            <a:pPr lvl="0"/>
            <a:r>
              <a:rPr lang="en-US"/>
              <a:t>Click to add text</a:t>
            </a:r>
          </a:p>
          <a:p>
            <a:pPr lvl="0"/>
            <a:endParaRPr lang="en-US"/>
          </a:p>
        </p:txBody>
      </p:sp>
      <p:sp>
        <p:nvSpPr>
          <p:cNvPr id="5" name="Content Placeholder 4">
            <a:extLst>
              <a:ext uri="{FF2B5EF4-FFF2-40B4-BE49-F238E27FC236}">
                <a16:creationId xmlns:a16="http://schemas.microsoft.com/office/drawing/2014/main" id="{D89CBDAD-AA6C-4552-BB44-9D9476EBC7EE}"/>
              </a:ext>
            </a:extLst>
          </p:cNvPr>
          <p:cNvSpPr>
            <a:spLocks noGrp="1"/>
          </p:cNvSpPr>
          <p:nvPr>
            <p:ph sz="quarter" idx="18" hasCustomPrompt="1"/>
          </p:nvPr>
        </p:nvSpPr>
        <p:spPr>
          <a:xfrm>
            <a:off x="8943975" y="479425"/>
            <a:ext cx="3181350" cy="5653088"/>
          </a:xfrm>
          <a:prstGeom prst="rect">
            <a:avLst/>
          </a:prstGeo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77696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1.11022E-16 -1.11111E-6 L 0.07318 -2.59259E-6 " pathEditMode="relative" rAng="0" ptsTypes="AA">
                                      <p:cBhvr>
                                        <p:cTn id="6" dur="45000" fill="hold"/>
                                        <p:tgtEl>
                                          <p:spTgt spid="16"/>
                                        </p:tgtEl>
                                        <p:attrNameLst>
                                          <p:attrName>ppt_x</p:attrName>
                                          <p:attrName>ppt_y</p:attrName>
                                        </p:attrNameLst>
                                      </p:cBhvr>
                                      <p:rCtr x="3646" y="0"/>
                                    </p:animMotion>
                                  </p:childTnLst>
                                </p:cTn>
                              </p:par>
                            </p:childTnLst>
                          </p:cTn>
                        </p:par>
                        <p:par>
                          <p:cTn id="7" fill="hold">
                            <p:stCondLst>
                              <p:cond delay="45000"/>
                            </p:stCondLst>
                            <p:childTnLst>
                              <p:par>
                                <p:cTn id="8" presetID="1" presetClass="exit" presetSubtype="0" fill="hold" grpId="1" nodeType="after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45000"/>
                            </p:stCondLst>
                            <p:childTnLst>
                              <p:par>
                                <p:cTn id="11" presetID="63" presetClass="path" presetSubtype="0" fill="hold" grpId="0" nodeType="afterEffect">
                                  <p:stCondLst>
                                    <p:cond delay="0"/>
                                  </p:stCondLst>
                                  <p:childTnLst>
                                    <p:animMotion origin="layout" path="M 2.91667E-6 -1.11111E-6 L 0.075 -2.59259E-6 " pathEditMode="relative" rAng="0" ptsTypes="AA">
                                      <p:cBhvr>
                                        <p:cTn id="12" dur="45000" fill="hold"/>
                                        <p:tgtEl>
                                          <p:spTgt spid="17"/>
                                        </p:tgtEl>
                                        <p:attrNameLst>
                                          <p:attrName>ppt_x</p:attrName>
                                          <p:attrName>ppt_y</p:attrName>
                                        </p:attrNameLst>
                                      </p:cBhvr>
                                      <p:rCtr x="3750" y="0"/>
                                    </p:animMotion>
                                  </p:childTnLst>
                                </p:cTn>
                              </p:par>
                            </p:childTnLst>
                          </p:cTn>
                        </p:par>
                        <p:par>
                          <p:cTn id="13" fill="hold">
                            <p:stCondLst>
                              <p:cond delay="90000"/>
                            </p:stCondLst>
                            <p:childTnLst>
                              <p:par>
                                <p:cTn id="14" presetID="1" presetClass="exit" presetSubtype="0" fill="hold" grpId="1" nodeType="after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p:stCondLst>
                              <p:cond delay="90000"/>
                            </p:stCondLst>
                            <p:childTnLst>
                              <p:par>
                                <p:cTn id="17" presetID="63" presetClass="path" presetSubtype="0" fill="hold" grpId="0" nodeType="afterEffect">
                                  <p:stCondLst>
                                    <p:cond delay="0"/>
                                  </p:stCondLst>
                                  <p:childTnLst>
                                    <p:animMotion origin="layout" path="M 2.91667E-6 -1.11111E-6 L 0.075 0.00023 " pathEditMode="fixed" rAng="0" ptsTypes="AA">
                                      <p:cBhvr>
                                        <p:cTn id="18" dur="45000" fill="hold"/>
                                        <p:tgtEl>
                                          <p:spTgt spid="18"/>
                                        </p:tgtEl>
                                        <p:attrNameLst>
                                          <p:attrName>ppt_x</p:attrName>
                                          <p:attrName>ppt_y</p:attrName>
                                        </p:attrNameLst>
                                      </p:cBhvr>
                                      <p:rCtr x="3750" y="0"/>
                                    </p:animMotion>
                                  </p:childTnLst>
                                </p:cTn>
                              </p:par>
                            </p:childTnLst>
                          </p:cTn>
                        </p:par>
                        <p:par>
                          <p:cTn id="19" fill="hold">
                            <p:stCondLst>
                              <p:cond delay="135000"/>
                            </p:stCondLst>
                            <p:childTnLst>
                              <p:par>
                                <p:cTn id="20" presetID="1" presetClass="exit" presetSubtype="0" fill="hold" grpId="1" nodeType="after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135000"/>
                            </p:stCondLst>
                            <p:childTnLst>
                              <p:par>
                                <p:cTn id="23" presetID="63" presetClass="path" presetSubtype="0" fill="hold" grpId="0" nodeType="afterEffect">
                                  <p:stCondLst>
                                    <p:cond delay="0"/>
                                  </p:stCondLst>
                                  <p:childTnLst>
                                    <p:animMotion origin="layout" path="M 1.45833E-6 -1.11111E-6 L 0.05182 0.00023 " pathEditMode="fixed" rAng="0" ptsTypes="AA">
                                      <p:cBhvr>
                                        <p:cTn id="24" dur="45000" fill="hold"/>
                                        <p:tgtEl>
                                          <p:spTgt spid="19"/>
                                        </p:tgtEl>
                                        <p:attrNameLst>
                                          <p:attrName>ppt_x</p:attrName>
                                          <p:attrName>ppt_y</p:attrName>
                                        </p:attrNameLst>
                                      </p:cBhvr>
                                      <p:rCtr x="2591" y="0"/>
                                    </p:animMotion>
                                  </p:childTnLst>
                                </p:cTn>
                              </p:par>
                            </p:childTnLst>
                          </p:cTn>
                        </p:par>
                        <p:par>
                          <p:cTn id="25" fill="hold">
                            <p:stCondLst>
                              <p:cond delay="180000"/>
                            </p:stCondLst>
                            <p:childTnLst>
                              <p:par>
                                <p:cTn id="26" presetID="1" presetClass="exit" presetSubtype="0" fill="hold" grpId="1" nodeType="afterEffect">
                                  <p:stCondLst>
                                    <p:cond delay="0"/>
                                  </p:stCondLst>
                                  <p:childTnLst>
                                    <p:set>
                                      <p:cBhvr>
                                        <p:cTn id="2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D0B884"/>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956D4A-360C-4EE1-8778-635F7D0570D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41390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8014"/>
            <a:ext cx="10972800" cy="863983"/>
          </a:xfrm>
        </p:spPr>
        <p:txBody>
          <a:bodyPr/>
          <a:lstStyle>
            <a:lvl1pPr>
              <a:defRPr b="1" i="0">
                <a:latin typeface="Times New Roman"/>
                <a:cs typeface="Times New Roman"/>
              </a:defRPr>
            </a:lvl1pPr>
          </a:lstStyle>
          <a:p>
            <a:r>
              <a:rPr lang="en-US"/>
              <a:t>Click to edit Master title style</a:t>
            </a:r>
          </a:p>
        </p:txBody>
      </p:sp>
      <p:sp>
        <p:nvSpPr>
          <p:cNvPr id="3" name="Content Placeholder 2"/>
          <p:cNvSpPr>
            <a:spLocks noGrp="1"/>
          </p:cNvSpPr>
          <p:nvPr>
            <p:ph sz="half" idx="1"/>
          </p:nvPr>
        </p:nvSpPr>
        <p:spPr>
          <a:xfrm>
            <a:off x="609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89651"/>
            <a:ext cx="5384800" cy="3941383"/>
          </a:xfrm>
        </p:spPr>
        <p:txBody>
          <a:bodyPr/>
          <a:lstStyle>
            <a:lvl1pPr>
              <a:defRPr sz="3733" b="0" i="0">
                <a:latin typeface="Arial"/>
                <a:cs typeface="Arial"/>
              </a:defRPr>
            </a:lvl1pPr>
            <a:lvl2pPr>
              <a:defRPr sz="3200" b="0" i="0">
                <a:latin typeface="Arial"/>
                <a:cs typeface="Arial"/>
              </a:defRPr>
            </a:lvl2pPr>
            <a:lvl3pPr>
              <a:defRPr sz="2667" b="0" i="0">
                <a:latin typeface="Arial"/>
                <a:cs typeface="Arial"/>
              </a:defRPr>
            </a:lvl3pPr>
            <a:lvl4pPr>
              <a:defRPr sz="2400" b="0" i="0">
                <a:latin typeface="Arial"/>
                <a:cs typeface="Arial"/>
              </a:defRPr>
            </a:lvl4pPr>
            <a:lvl5pPr>
              <a:defRPr sz="2400" b="0" i="0">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56D4A-360C-4EE1-8778-635F7D0570DE}"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2218006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207167"/>
            <a:ext cx="5386917"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43719"/>
            <a:ext cx="5389033"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207167"/>
            <a:ext cx="5389033"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956D4A-360C-4EE1-8778-635F7D0570DE}"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519017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a:t>Subtitle Page</a:t>
            </a:r>
          </a:p>
        </p:txBody>
      </p:sp>
      <p:sp>
        <p:nvSpPr>
          <p:cNvPr id="3" name="Date Placeholder 2"/>
          <p:cNvSpPr>
            <a:spLocks noGrp="1"/>
          </p:cNvSpPr>
          <p:nvPr>
            <p:ph type="dt" sz="half" idx="10"/>
          </p:nvPr>
        </p:nvSpPr>
        <p:spPr/>
        <p:txBody>
          <a:bodyPr/>
          <a:lstStyle/>
          <a:p>
            <a:fld id="{C8956D4A-360C-4EE1-8778-635F7D0570DE}"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178540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956D4A-360C-4EE1-8778-635F7D0570DE}"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642782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64899"/>
            <a:ext cx="4011084" cy="1268684"/>
          </a:xfrm>
        </p:spPr>
        <p:txBody>
          <a:bodyPr anchor="b"/>
          <a:lstStyle>
            <a:lvl1pPr algn="l">
              <a:defRPr sz="2667" b="1">
                <a:latin typeface="+mn-lt"/>
              </a:defRPr>
            </a:lvl1pPr>
          </a:lstStyle>
          <a:p>
            <a:r>
              <a:rPr lang="en-US"/>
              <a:t>Click to edit Master title style</a:t>
            </a:r>
          </a:p>
        </p:txBody>
      </p:sp>
      <p:sp>
        <p:nvSpPr>
          <p:cNvPr id="3" name="Content Placeholder 2"/>
          <p:cNvSpPr>
            <a:spLocks noGrp="1"/>
          </p:cNvSpPr>
          <p:nvPr>
            <p:ph idx="1"/>
          </p:nvPr>
        </p:nvSpPr>
        <p:spPr>
          <a:xfrm>
            <a:off x="4766733" y="1164897"/>
            <a:ext cx="6815667" cy="5421587"/>
          </a:xfrm>
        </p:spPr>
        <p:txBody>
          <a:bodyPr/>
          <a:lstStyle>
            <a:lvl1pPr>
              <a:defRPr sz="4267">
                <a:latin typeface="+mj-lt"/>
              </a:defRPr>
            </a:lvl1pPr>
            <a:lvl2pPr>
              <a:defRPr sz="3733">
                <a:latin typeface="+mj-lt"/>
              </a:defRPr>
            </a:lvl2pPr>
            <a:lvl3pPr>
              <a:defRPr sz="3200">
                <a:latin typeface="+mj-lt"/>
              </a:defRPr>
            </a:lvl3pPr>
            <a:lvl4pPr>
              <a:defRPr sz="2667">
                <a:latin typeface="+mj-lt"/>
              </a:defRPr>
            </a:lvl4pPr>
            <a:lvl5pPr>
              <a:defRPr sz="2667">
                <a:latin typeface="+mj-lt"/>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433583"/>
            <a:ext cx="4011084" cy="41529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8956D4A-360C-4EE1-8778-635F7D0570DE}"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200779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0179" y="5237655"/>
            <a:ext cx="9681195" cy="384067"/>
          </a:xfrm>
        </p:spPr>
        <p:txBody>
          <a:bodyPr anchor="b"/>
          <a:lstStyle>
            <a:lvl1pPr algn="l">
              <a:defRPr sz="2667" b="1">
                <a:latin typeface="+mn-lt"/>
              </a:defRPr>
            </a:lvl1pPr>
          </a:lstStyle>
          <a:p>
            <a:r>
              <a:rPr lang="en-US"/>
              <a:t>Click to edit Master title style</a:t>
            </a:r>
          </a:p>
        </p:txBody>
      </p:sp>
      <p:sp>
        <p:nvSpPr>
          <p:cNvPr id="3" name="Picture Placeholder 2"/>
          <p:cNvSpPr>
            <a:spLocks noGrp="1"/>
          </p:cNvSpPr>
          <p:nvPr>
            <p:ph type="pic" idx="1"/>
          </p:nvPr>
        </p:nvSpPr>
        <p:spPr>
          <a:xfrm>
            <a:off x="1880179" y="464208"/>
            <a:ext cx="9681195" cy="464206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1880179" y="5621723"/>
            <a:ext cx="9681195" cy="734628"/>
          </a:xfrm>
        </p:spPr>
        <p:txBody>
          <a:bodyPr/>
          <a:lstStyle>
            <a:lvl1pPr marL="0" indent="0">
              <a:buNone/>
              <a:defRPr sz="1867">
                <a:latin typeface="+mj-l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8956D4A-360C-4EE1-8778-635F7D0570DE}"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193707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6CEE-C8D6-4B46-BAE8-4BA88C657D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C7210-6699-4744-A745-759BB5CE5E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017B4E-D3AC-4851-A997-8678D5A74722}"/>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6E52691E-8826-4455-88E2-B34FF78A2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DEAA5-F7A5-4AFD-AFEE-70E43F6780BA}"/>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417640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6910-6896-45BF-9951-5F0CCB75E3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4D79D-E498-4E52-95FB-21A786610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64942-369D-4C6F-A7A2-890361E364DD}"/>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0DDE661E-FCBF-48AE-A982-920208102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B879-E47E-431D-AAEB-1B81E2DD2EFC}"/>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1391031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4A08-155F-4FDD-A3C8-61FDC9DFD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36333-83DA-4F43-9927-B199FA3EF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4D681-1339-4B4C-8470-423ACA0A0AFA}"/>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4198D8A2-E1D5-49CA-9236-A28C66D5C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D8974-D374-4B2B-B86D-B5AA1D3DC302}"/>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3003311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5ED41D-F7F6-4167-BED8-2FD3D662B2A6}"/>
              </a:ext>
            </a:extLst>
          </p:cNvPr>
          <p:cNvSpPr/>
          <p:nvPr userDrawn="1"/>
        </p:nvSpPr>
        <p:spPr>
          <a:xfrm>
            <a:off x="10646236" y="6583680"/>
            <a:ext cx="1545764"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C2ED4F-54F3-42A1-B0B1-65F61CDB9287}"/>
              </a:ext>
            </a:extLst>
          </p:cNvPr>
          <p:cNvSpPr txBox="1"/>
          <p:nvPr/>
        </p:nvSpPr>
        <p:spPr>
          <a:xfrm>
            <a:off x="1533525" y="1095375"/>
            <a:ext cx="9112710" cy="1154162"/>
          </a:xfrm>
          <a:prstGeom prst="rect">
            <a:avLst/>
          </a:prstGeom>
          <a:noFill/>
        </p:spPr>
        <p:txBody>
          <a:bodyPr wrap="square" rtlCol="0">
            <a:spAutoFit/>
          </a:bodyPr>
          <a:lstStyle/>
          <a:p>
            <a:pPr algn="ctr">
              <a:spcAft>
                <a:spcPts val="600"/>
              </a:spcAft>
            </a:pPr>
            <a:r>
              <a:rPr lang="en-US" sz="6900">
                <a:solidFill>
                  <a:srgbClr val="782F40"/>
                </a:solidFill>
              </a:rPr>
              <a:t>Next Presenter:</a:t>
            </a:r>
          </a:p>
        </p:txBody>
      </p:sp>
      <p:sp>
        <p:nvSpPr>
          <p:cNvPr id="12" name="Text Placeholder 11">
            <a:extLst>
              <a:ext uri="{FF2B5EF4-FFF2-40B4-BE49-F238E27FC236}">
                <a16:creationId xmlns:a16="http://schemas.microsoft.com/office/drawing/2014/main" id="{4F04269A-FDA9-46EB-B0A0-0E4F7C8518D3}"/>
              </a:ext>
            </a:extLst>
          </p:cNvPr>
          <p:cNvSpPr>
            <a:spLocks noGrp="1"/>
          </p:cNvSpPr>
          <p:nvPr>
            <p:ph type="body" sz="quarter" idx="10" hasCustomPrompt="1"/>
          </p:nvPr>
        </p:nvSpPr>
        <p:spPr>
          <a:xfrm>
            <a:off x="1533525" y="2524125"/>
            <a:ext cx="9112710" cy="1800225"/>
          </a:xfrm>
          <a:prstGeom prst="rect">
            <a:avLst/>
          </a:prstGeom>
        </p:spPr>
        <p:txBody>
          <a:bodyPr/>
          <a:lstStyle>
            <a:lvl1pPr marL="0" indent="0" algn="ctr">
              <a:buFont typeface="Arial" panose="020B0604020202020204" pitchFamily="34" charset="0"/>
              <a:buNone/>
              <a:defRPr sz="7200" b="1">
                <a:solidFill>
                  <a:srgbClr val="782F40"/>
                </a:solidFill>
              </a:defRPr>
            </a:lvl1pPr>
          </a:lstStyle>
          <a:p>
            <a:pPr lvl="0"/>
            <a:r>
              <a:rPr lang="en-US"/>
              <a:t>Presenter Name</a:t>
            </a:r>
          </a:p>
        </p:txBody>
      </p:sp>
      <p:sp>
        <p:nvSpPr>
          <p:cNvPr id="13" name="TextBox 12">
            <a:extLst>
              <a:ext uri="{FF2B5EF4-FFF2-40B4-BE49-F238E27FC236}">
                <a16:creationId xmlns:a16="http://schemas.microsoft.com/office/drawing/2014/main" id="{D8A06425-8A83-4F68-9D1F-EB764C90FFFE}"/>
              </a:ext>
            </a:extLst>
          </p:cNvPr>
          <p:cNvSpPr txBox="1"/>
          <p:nvPr/>
        </p:nvSpPr>
        <p:spPr>
          <a:xfrm>
            <a:off x="3889035" y="6234893"/>
            <a:ext cx="4280589" cy="646331"/>
          </a:xfrm>
          <a:prstGeom prst="rect">
            <a:avLst/>
          </a:prstGeom>
          <a:noFill/>
        </p:spPr>
        <p:txBody>
          <a:bodyPr wrap="square" rtlCol="0">
            <a:spAutoFit/>
          </a:bodyPr>
          <a:lstStyle/>
          <a:p>
            <a:pPr algn="ctr"/>
            <a:r>
              <a:rPr lang="en-US">
                <a:solidFill>
                  <a:schemeClr val="bg1"/>
                </a:solidFill>
              </a:rPr>
              <a:t>All Research Profiles Available at:</a:t>
            </a:r>
          </a:p>
          <a:p>
            <a:pPr algn="ctr"/>
            <a:r>
              <a:rPr lang="en-US">
                <a:solidFill>
                  <a:schemeClr val="bg1"/>
                </a:solidFill>
              </a:rPr>
              <a:t>research.fsu.edu/Collaborative Collision</a:t>
            </a:r>
          </a:p>
        </p:txBody>
      </p:sp>
      <p:sp>
        <p:nvSpPr>
          <p:cNvPr id="17" name="TextBox 16">
            <a:extLst>
              <a:ext uri="{FF2B5EF4-FFF2-40B4-BE49-F238E27FC236}">
                <a16:creationId xmlns:a16="http://schemas.microsoft.com/office/drawing/2014/main" id="{3BEB2D64-4657-4F2E-B96D-5817AA734400}"/>
              </a:ext>
            </a:extLst>
          </p:cNvPr>
          <p:cNvSpPr txBox="1"/>
          <p:nvPr/>
        </p:nvSpPr>
        <p:spPr>
          <a:xfrm>
            <a:off x="1533525" y="1095375"/>
            <a:ext cx="9112710" cy="1154162"/>
          </a:xfrm>
          <a:prstGeom prst="rect">
            <a:avLst/>
          </a:prstGeom>
          <a:noFill/>
        </p:spPr>
        <p:txBody>
          <a:bodyPr wrap="square" rtlCol="0">
            <a:spAutoFit/>
          </a:bodyPr>
          <a:lstStyle/>
          <a:p>
            <a:pPr algn="ctr">
              <a:spcAft>
                <a:spcPts val="600"/>
              </a:spcAft>
            </a:pPr>
            <a:r>
              <a:rPr lang="en-US" sz="6900" dirty="0">
                <a:solidFill>
                  <a:srgbClr val="782F40"/>
                </a:solidFill>
              </a:rPr>
              <a:t>Next Presenter:</a:t>
            </a:r>
          </a:p>
        </p:txBody>
      </p:sp>
      <p:sp>
        <p:nvSpPr>
          <p:cNvPr id="18" name="TextBox 17">
            <a:extLst>
              <a:ext uri="{FF2B5EF4-FFF2-40B4-BE49-F238E27FC236}">
                <a16:creationId xmlns:a16="http://schemas.microsoft.com/office/drawing/2014/main" id="{FF352719-DB3B-4DA7-BE03-48FE8E7170B9}"/>
              </a:ext>
            </a:extLst>
          </p:cNvPr>
          <p:cNvSpPr txBox="1"/>
          <p:nvPr/>
        </p:nvSpPr>
        <p:spPr>
          <a:xfrm>
            <a:off x="3889035" y="6234893"/>
            <a:ext cx="4280589" cy="646331"/>
          </a:xfrm>
          <a:prstGeom prst="rect">
            <a:avLst/>
          </a:prstGeom>
          <a:noFill/>
        </p:spPr>
        <p:txBody>
          <a:bodyPr wrap="square" rtlCol="0">
            <a:spAutoFit/>
          </a:bodyPr>
          <a:lstStyle/>
          <a:p>
            <a:pPr algn="ctr"/>
            <a:r>
              <a:rPr lang="en-US" dirty="0">
                <a:solidFill>
                  <a:schemeClr val="bg1"/>
                </a:solidFill>
              </a:rPr>
              <a:t>All Research Profiles Available at:</a:t>
            </a:r>
          </a:p>
          <a:p>
            <a:pPr algn="ctr"/>
            <a:r>
              <a:rPr lang="en-US" dirty="0">
                <a:solidFill>
                  <a:schemeClr val="bg1"/>
                </a:solidFill>
              </a:rPr>
              <a:t>research.fsu.edu/Collaborative Collision</a:t>
            </a:r>
          </a:p>
        </p:txBody>
      </p:sp>
    </p:spTree>
    <p:extLst>
      <p:ext uri="{BB962C8B-B14F-4D97-AF65-F5344CB8AC3E}">
        <p14:creationId xmlns:p14="http://schemas.microsoft.com/office/powerpoint/2010/main" val="10947772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0.00093 L 0.12682 0.00093 " pathEditMode="relative" rAng="0" ptsTypes="AA">
                                      <p:cBhvr>
                                        <p:cTn id="6" dur="5000" fill="hold"/>
                                        <p:tgtEl>
                                          <p:spTgt spid="9"/>
                                        </p:tgtEl>
                                        <p:attrNameLst>
                                          <p:attrName>ppt_x</p:attrName>
                                          <p:attrName>ppt_y</p:attrName>
                                        </p:attrNameLst>
                                      </p:cBhvr>
                                      <p:rCtr x="63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E15F-A292-4845-A951-AD524AE1F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16250-0DE6-4DEF-9635-8152ECBEEB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4F152-E9BC-42BD-B01D-F632EE0B3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82470-0158-4344-9BE1-814D1D0552F4}"/>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6" name="Footer Placeholder 5">
            <a:extLst>
              <a:ext uri="{FF2B5EF4-FFF2-40B4-BE49-F238E27FC236}">
                <a16:creationId xmlns:a16="http://schemas.microsoft.com/office/drawing/2014/main" id="{0BC9D7FB-B8CD-4C34-ACF7-673D33D058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D0D5D-C87B-46B3-BA9A-69105F27D637}"/>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2077415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1A55-B8C8-4149-995D-661014219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1FCF3A-65F4-455A-A5C0-58C04CDEF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A7F16-9AC8-436D-A248-7EECCE0DC1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6759F-7EE2-46E5-A2A1-8683F72F2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B2412-FB1A-4500-A6DB-EC231AFB74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7B7A34-2AF5-4D0E-87C7-A33FC570B894}"/>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8" name="Footer Placeholder 7">
            <a:extLst>
              <a:ext uri="{FF2B5EF4-FFF2-40B4-BE49-F238E27FC236}">
                <a16:creationId xmlns:a16="http://schemas.microsoft.com/office/drawing/2014/main" id="{F4302B68-2580-46C0-91B5-5F2DDCEE48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99C7D-0FE8-4C66-87E4-D5DD54096ADB}"/>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2353774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87E8-F00D-4A33-9773-00BB5130FA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4C237-2B70-40B7-BEE4-9016D3F796CC}"/>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4" name="Footer Placeholder 3">
            <a:extLst>
              <a:ext uri="{FF2B5EF4-FFF2-40B4-BE49-F238E27FC236}">
                <a16:creationId xmlns:a16="http://schemas.microsoft.com/office/drawing/2014/main" id="{B1C13797-9478-4619-9D8A-8E302456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0D7EEE-F532-431A-AD03-9C1581492062}"/>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857447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BF2C8-E4DB-485B-B0AE-630166A53995}"/>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3" name="Footer Placeholder 2">
            <a:extLst>
              <a:ext uri="{FF2B5EF4-FFF2-40B4-BE49-F238E27FC236}">
                <a16:creationId xmlns:a16="http://schemas.microsoft.com/office/drawing/2014/main" id="{55B166BA-8996-4A72-906A-A3292DC30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8527A8-B4E6-44E8-AD24-2C47A62C2B7B}"/>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92202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49FD-3F3F-435E-BCC2-72F0D2E17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381B9-4A26-4A7B-B858-49C12ABFA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2E6E38-88A8-43EC-BE2B-A4876D460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0F405D-5205-4A1A-8454-A3D1BE09E7AA}"/>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6" name="Footer Placeholder 5">
            <a:extLst>
              <a:ext uri="{FF2B5EF4-FFF2-40B4-BE49-F238E27FC236}">
                <a16:creationId xmlns:a16="http://schemas.microsoft.com/office/drawing/2014/main" id="{5F13C8E0-4A66-4651-B66E-ADB535AD4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6A411-29A8-4778-A200-322A949C293E}"/>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1358149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6558-A89B-4AA7-BB81-51B943592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D265C9-35B3-4FE8-9E0F-8E292F67B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41B48-06AF-4F7D-ACE0-4C16BA3FB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9D364-8381-4B29-A670-0E9212CE6E4E}"/>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6" name="Footer Placeholder 5">
            <a:extLst>
              <a:ext uri="{FF2B5EF4-FFF2-40B4-BE49-F238E27FC236}">
                <a16:creationId xmlns:a16="http://schemas.microsoft.com/office/drawing/2014/main" id="{0D440105-624C-45A3-92B2-8A3215220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8B1EA-C50D-4509-9F25-F0F4E654358B}"/>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1781043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D25C-7FCB-4F0A-8F62-D6C0F99160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A3FEB2-C27E-4F1C-99DE-F86FEF776F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A178-9EFC-4747-9607-0AED4F601100}"/>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2998DA7D-F7E5-4216-AD9A-FEA7B9CA4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2133B-F2E6-49BB-AF33-98198F652767}"/>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2676790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322A1E-5B24-4A7C-9C77-8CBC2FDFDF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994E76-6870-4177-B6EF-8413EEA339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30086-33E9-4F2A-85BE-3BF922F6F5DF}"/>
              </a:ext>
            </a:extLst>
          </p:cNvPr>
          <p:cNvSpPr>
            <a:spLocks noGrp="1"/>
          </p:cNvSpPr>
          <p:nvPr>
            <p:ph type="dt" sz="half" idx="10"/>
          </p:nvPr>
        </p:nvSpPr>
        <p:spPr/>
        <p:txBody>
          <a:body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7965D6E3-1F08-4DF3-BF7E-EF4F3800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0B2B9-9A4C-4EC6-B3EE-B54BFF8DAE39}"/>
              </a:ext>
            </a:extLst>
          </p:cNvPr>
          <p:cNvSpPr>
            <a:spLocks noGrp="1"/>
          </p:cNvSpPr>
          <p:nvPr>
            <p:ph type="sldNum" sz="quarter" idx="12"/>
          </p:nvPr>
        </p:nvSpPr>
        <p:spPr/>
        <p:txBody>
          <a:bodyPr/>
          <a:lstStyle/>
          <a:p>
            <a:fld id="{17F5E64B-90A5-431F-AEAB-1D621FDD0F44}" type="slidenum">
              <a:rPr lang="en-US" smtClean="0"/>
              <a:t>‹#›</a:t>
            </a:fld>
            <a:endParaRPr lang="en-US"/>
          </a:p>
        </p:txBody>
      </p:sp>
    </p:spTree>
    <p:extLst>
      <p:ext uri="{BB962C8B-B14F-4D97-AF65-F5344CB8AC3E}">
        <p14:creationId xmlns:p14="http://schemas.microsoft.com/office/powerpoint/2010/main" val="2267552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02E20-4829-483F-AD57-EE1A0F9526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8FEFAC-95BF-404E-A2E3-24AE07ED8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F0C6B9-6F43-452E-A70C-53CC224E3E2C}"/>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DB97D7D8-821E-4DE5-9E29-D10157A2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64F6D-1BF1-4827-8292-45BAB2AF5100}"/>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3600493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6535-10A7-4824-BAA5-C5C089B77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0885E-108A-4C03-8575-40C7621810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BF0BF-D8C2-4718-9D5E-67D110B813AF}"/>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F707AC05-6F91-450E-B261-D6795E7B2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40870-FFDB-41EA-8D0C-04360EA34844}"/>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188620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EEED-0901-4A78-8120-C194AA7696ED}"/>
              </a:ext>
            </a:extLst>
          </p:cNvPr>
          <p:cNvSpPr>
            <a:spLocks noGrp="1"/>
          </p:cNvSpPr>
          <p:nvPr>
            <p:ph type="ctrTitle"/>
          </p:nvPr>
        </p:nvSpPr>
        <p:spPr>
          <a:xfrm>
            <a:off x="1676400" y="12747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271E8A-592A-4FB7-B558-3099EC9AB482}"/>
              </a:ext>
            </a:extLst>
          </p:cNvPr>
          <p:cNvSpPr>
            <a:spLocks noGrp="1"/>
          </p:cNvSpPr>
          <p:nvPr>
            <p:ph type="subTitle" idx="1"/>
          </p:nvPr>
        </p:nvSpPr>
        <p:spPr>
          <a:xfrm>
            <a:off x="1676400" y="3754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393739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9E2EC-BB78-4E0C-9E36-4AE58B526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4B8166-AC6D-4BB5-A2CC-BD575B6F3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7880B4-5E6B-45A5-AA05-73B1CC2D842C}"/>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6F7210DB-C580-437D-9DEA-1596FC60A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C4224-DF4C-491F-919C-E9810D81B931}"/>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2922425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BE8D-6A6D-42EB-89BC-D280E071E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E14F-7EC9-462F-97C1-E59F40BCAE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5035F-9F82-434C-95D8-E8A1C08A86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242A8-A5B7-4336-921F-93151D5DC89C}"/>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6" name="Footer Placeholder 5">
            <a:extLst>
              <a:ext uri="{FF2B5EF4-FFF2-40B4-BE49-F238E27FC236}">
                <a16:creationId xmlns:a16="http://schemas.microsoft.com/office/drawing/2014/main" id="{DE3812BF-727C-4662-BDE7-9B282F8A4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82CBC-318C-44BE-A6F6-38F279B92225}"/>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2361071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1CD2-9FD3-4B8A-9093-3C60DD298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02E6C-D4BC-4BEF-804F-4B349CF3B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CDAEAD-1829-420D-8F0D-A205D5A2AF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D67DB-D103-4B28-8DE5-58A54A977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B4F866-66B8-4002-8CF6-0B36AD805F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BBA63A-A22B-41A4-AAF0-B4255C944B7D}"/>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8" name="Footer Placeholder 7">
            <a:extLst>
              <a:ext uri="{FF2B5EF4-FFF2-40B4-BE49-F238E27FC236}">
                <a16:creationId xmlns:a16="http://schemas.microsoft.com/office/drawing/2014/main" id="{2602A66B-0A65-4A08-A3B8-EB9753027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4750E-F366-49D1-9BE9-7B5ACA95BFA6}"/>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8444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0B10-1B63-43AE-9500-FD127BEC43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E9763A-F4E0-499B-B783-A2F68FCEDC17}"/>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4" name="Footer Placeholder 3">
            <a:extLst>
              <a:ext uri="{FF2B5EF4-FFF2-40B4-BE49-F238E27FC236}">
                <a16:creationId xmlns:a16="http://schemas.microsoft.com/office/drawing/2014/main" id="{492488A8-DF0C-4BD1-97D3-D99553D6A6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7B716-285C-4B14-8F42-B0CDAD715CDD}"/>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3942035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AB9A5D-3D79-41A4-B6AE-545739569318}"/>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3" name="Footer Placeholder 2">
            <a:extLst>
              <a:ext uri="{FF2B5EF4-FFF2-40B4-BE49-F238E27FC236}">
                <a16:creationId xmlns:a16="http://schemas.microsoft.com/office/drawing/2014/main" id="{7C886DA7-935C-4290-8612-F7FAB6AE7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7019C0-3CC8-49A8-9C86-DEF529E245D3}"/>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3805540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60A5-8B61-475F-8831-33517C97A8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BABA82-BF9B-4504-9F9C-C73753937F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AD5A29-848B-40AE-AB9A-AA95405E9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246148-F847-48D6-AF31-C58A9AB103F3}"/>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6" name="Footer Placeholder 5">
            <a:extLst>
              <a:ext uri="{FF2B5EF4-FFF2-40B4-BE49-F238E27FC236}">
                <a16:creationId xmlns:a16="http://schemas.microsoft.com/office/drawing/2014/main" id="{0CEFE977-6E0C-40D4-B038-21531D31C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DCFD3-B0E2-4639-A446-B866930DD55B}"/>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2689063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715-9CEC-4ADB-90F6-48B07E86A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AB1300-CB71-48F9-8E30-3E9D2ADFF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9618C-5953-4411-9A83-6A61CC58F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4DDAF-FED7-4872-B991-79B82B2CEAF1}"/>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6" name="Footer Placeholder 5">
            <a:extLst>
              <a:ext uri="{FF2B5EF4-FFF2-40B4-BE49-F238E27FC236}">
                <a16:creationId xmlns:a16="http://schemas.microsoft.com/office/drawing/2014/main" id="{1ABD61D4-8273-4D9E-863B-9C854513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964BD-4139-44C4-895B-2478A92BF3C8}"/>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903676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0EA9-7989-47C0-8C61-192F174C10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591D7-8C03-49E0-BEEE-C4014C0A18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076FE-EC2F-429B-8856-B10AB49A923C}"/>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B068F215-F090-496E-8375-0371922DF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51687-E5FC-4EC2-BE62-523560FEFE10}"/>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2912807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13D9C9-42BB-49DF-9FD1-047208B1B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54D33-43E0-46CB-A233-68D8FEDBE1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7D0F9-56D6-4534-859D-3B0254572C90}"/>
              </a:ext>
            </a:extLst>
          </p:cNvPr>
          <p:cNvSpPr>
            <a:spLocks noGrp="1"/>
          </p:cNvSpPr>
          <p:nvPr>
            <p:ph type="dt" sz="half" idx="10"/>
          </p:nvPr>
        </p:nvSpPr>
        <p:spPr/>
        <p:txBody>
          <a:body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2A6F0465-8252-4BBF-AED9-11B533E92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126B5-942A-4166-BDB4-79529F35F95A}"/>
              </a:ext>
            </a:extLst>
          </p:cNvPr>
          <p:cNvSpPr>
            <a:spLocks noGrp="1"/>
          </p:cNvSpPr>
          <p:nvPr>
            <p:ph type="sldNum" sz="quarter" idx="12"/>
          </p:nvPr>
        </p:nvSpPr>
        <p:spPr/>
        <p:txBody>
          <a:bodyPr/>
          <a:lstStyle/>
          <a:p>
            <a:fld id="{062179F9-E015-4157-B516-99F1EDEFCA56}" type="slidenum">
              <a:rPr lang="en-US" smtClean="0"/>
              <a:t>‹#›</a:t>
            </a:fld>
            <a:endParaRPr lang="en-US"/>
          </a:p>
        </p:txBody>
      </p:sp>
    </p:spTree>
    <p:extLst>
      <p:ext uri="{BB962C8B-B14F-4D97-AF65-F5344CB8AC3E}">
        <p14:creationId xmlns:p14="http://schemas.microsoft.com/office/powerpoint/2010/main" val="404187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 Profile Tim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A2ED57A-EC5F-4B11-945E-7E7E2A8C1167}"/>
              </a:ext>
            </a:extLst>
          </p:cNvPr>
          <p:cNvSpPr/>
          <p:nvPr/>
        </p:nvSpPr>
        <p:spPr>
          <a:xfrm>
            <a:off x="0" y="6210809"/>
            <a:ext cx="12192000" cy="647191"/>
          </a:xfrm>
          <a:prstGeom prst="rect">
            <a:avLst/>
          </a:prstGeom>
          <a:gradFill flip="none" rotWithShape="1">
            <a:gsLst>
              <a:gs pos="0">
                <a:srgbClr val="782F40"/>
              </a:gs>
              <a:gs pos="30000">
                <a:srgbClr val="782F40"/>
              </a:gs>
              <a:gs pos="76000">
                <a:schemeClr val="bg1">
                  <a:lumMod val="8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drawing, food, plate&#10;&#10;Description automatically generated">
            <a:extLst>
              <a:ext uri="{FF2B5EF4-FFF2-40B4-BE49-F238E27FC236}">
                <a16:creationId xmlns:a16="http://schemas.microsoft.com/office/drawing/2014/main" id="{818C94F9-79C8-4B85-B40A-38AA6B493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4" name="Rectangle 23">
            <a:extLst>
              <a:ext uri="{FF2B5EF4-FFF2-40B4-BE49-F238E27FC236}">
                <a16:creationId xmlns:a16="http://schemas.microsoft.com/office/drawing/2014/main" id="{B621AAD7-2CDC-4877-ACDF-E2D901DD7696}"/>
              </a:ext>
            </a:extLst>
          </p:cNvPr>
          <p:cNvSpPr/>
          <p:nvPr/>
        </p:nvSpPr>
        <p:spPr>
          <a:xfrm>
            <a:off x="0" y="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D01706-7087-43A5-8F85-D3B175FC03EF}"/>
              </a:ext>
            </a:extLst>
          </p:cNvPr>
          <p:cNvSpPr/>
          <p:nvPr/>
        </p:nvSpPr>
        <p:spPr>
          <a:xfrm>
            <a:off x="8839200"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078C1F-921F-4C79-9B07-7D0B313A149F}"/>
              </a:ext>
            </a:extLst>
          </p:cNvPr>
          <p:cNvSpPr/>
          <p:nvPr/>
        </p:nvSpPr>
        <p:spPr>
          <a:xfrm>
            <a:off x="9731835"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BB9044-97A8-4319-BA82-E25D05277B94}"/>
              </a:ext>
            </a:extLst>
          </p:cNvPr>
          <p:cNvSpPr/>
          <p:nvPr/>
        </p:nvSpPr>
        <p:spPr>
          <a:xfrm>
            <a:off x="10646236" y="6583680"/>
            <a:ext cx="914400"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E68B7F2-865D-452B-AC28-DEA7A350F5BD}"/>
              </a:ext>
            </a:extLst>
          </p:cNvPr>
          <p:cNvSpPr/>
          <p:nvPr/>
        </p:nvSpPr>
        <p:spPr>
          <a:xfrm>
            <a:off x="11560635" y="6583680"/>
            <a:ext cx="631365" cy="274320"/>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3163D30-2FEA-4145-A3B7-DA9C435A1DC4}"/>
              </a:ext>
            </a:extLst>
          </p:cNvPr>
          <p:cNvSpPr>
            <a:spLocks noGrp="1"/>
          </p:cNvSpPr>
          <p:nvPr>
            <p:ph type="body" sz="quarter" idx="11" hasCustomPrompt="1"/>
          </p:nvPr>
        </p:nvSpPr>
        <p:spPr>
          <a:xfrm>
            <a:off x="9793200" y="6210809"/>
            <a:ext cx="2438400" cy="274321"/>
          </a:xfrm>
          <a:prstGeom prst="rect">
            <a:avLst/>
          </a:prstGeom>
        </p:spPr>
        <p:txBody>
          <a:bodyPr/>
          <a:lstStyle>
            <a:lvl1pPr marL="0" indent="0">
              <a:buNone/>
              <a:defRPr sz="1800" b="0">
                <a:solidFill>
                  <a:schemeClr val="bg1"/>
                </a:solidFill>
              </a:defRPr>
            </a:lvl1pPr>
          </a:lstStyle>
          <a:p>
            <a:pPr lvl="0"/>
            <a:r>
              <a:rPr lang="en-US" sz="1800"/>
              <a:t>Leave Blank for ORD</a:t>
            </a:r>
            <a:endParaRPr lang="en-US"/>
          </a:p>
        </p:txBody>
      </p:sp>
      <p:sp>
        <p:nvSpPr>
          <p:cNvPr id="12" name="TextBox 11">
            <a:extLst>
              <a:ext uri="{FF2B5EF4-FFF2-40B4-BE49-F238E27FC236}">
                <a16:creationId xmlns:a16="http://schemas.microsoft.com/office/drawing/2014/main" id="{D0665769-F216-4602-9D42-0C1FEF1CFCDB}"/>
              </a:ext>
            </a:extLst>
          </p:cNvPr>
          <p:cNvSpPr txBox="1"/>
          <p:nvPr/>
        </p:nvSpPr>
        <p:spPr>
          <a:xfrm>
            <a:off x="8830824" y="6157949"/>
            <a:ext cx="1132864" cy="400110"/>
          </a:xfrm>
          <a:prstGeom prst="rect">
            <a:avLst/>
          </a:prstGeom>
          <a:noFill/>
        </p:spPr>
        <p:txBody>
          <a:bodyPr wrap="square" rtlCol="0">
            <a:spAutoFit/>
          </a:bodyPr>
          <a:lstStyle/>
          <a:p>
            <a:r>
              <a:rPr lang="en-US" sz="2000" b="1">
                <a:solidFill>
                  <a:schemeClr val="bg1"/>
                </a:solidFill>
              </a:rPr>
              <a:t>Up Next:</a:t>
            </a:r>
          </a:p>
        </p:txBody>
      </p:sp>
      <p:sp>
        <p:nvSpPr>
          <p:cNvPr id="15" name="TextBox 14">
            <a:extLst>
              <a:ext uri="{FF2B5EF4-FFF2-40B4-BE49-F238E27FC236}">
                <a16:creationId xmlns:a16="http://schemas.microsoft.com/office/drawing/2014/main" id="{B348AF7A-5CA7-4A0B-B2E9-BE768BE05E4A}"/>
              </a:ext>
            </a:extLst>
          </p:cNvPr>
          <p:cNvSpPr txBox="1"/>
          <p:nvPr/>
        </p:nvSpPr>
        <p:spPr>
          <a:xfrm>
            <a:off x="3889035" y="6234893"/>
            <a:ext cx="4280589" cy="646331"/>
          </a:xfrm>
          <a:prstGeom prst="rect">
            <a:avLst/>
          </a:prstGeom>
          <a:noFill/>
        </p:spPr>
        <p:txBody>
          <a:bodyPr wrap="square" rtlCol="0">
            <a:spAutoFit/>
          </a:bodyPr>
          <a:lstStyle/>
          <a:p>
            <a:pPr algn="ctr"/>
            <a:r>
              <a:rPr lang="en-US">
                <a:solidFill>
                  <a:schemeClr val="bg1"/>
                </a:solidFill>
              </a:rPr>
              <a:t>All Research Profiles Available at:</a:t>
            </a:r>
          </a:p>
          <a:p>
            <a:pPr algn="ctr"/>
            <a:r>
              <a:rPr lang="en-US">
                <a:solidFill>
                  <a:schemeClr val="bg1"/>
                </a:solidFill>
              </a:rPr>
              <a:t>research.fsu.edu/Collaborative Collision</a:t>
            </a:r>
          </a:p>
        </p:txBody>
      </p:sp>
    </p:spTree>
    <p:extLst>
      <p:ext uri="{BB962C8B-B14F-4D97-AF65-F5344CB8AC3E}">
        <p14:creationId xmlns:p14="http://schemas.microsoft.com/office/powerpoint/2010/main" val="396619854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afterEffect">
                                  <p:stCondLst>
                                    <p:cond delay="0"/>
                                  </p:stCondLst>
                                  <p:childTnLst>
                                    <p:animMotion origin="layout" path="M 1.11022E-16 -1.11111E-6 L 0.07318 -2.59259E-6 " pathEditMode="relative" rAng="0" ptsTypes="AA">
                                      <p:cBhvr>
                                        <p:cTn id="6" dur="45000" fill="hold"/>
                                        <p:tgtEl>
                                          <p:spTgt spid="16"/>
                                        </p:tgtEl>
                                        <p:attrNameLst>
                                          <p:attrName>ppt_x</p:attrName>
                                          <p:attrName>ppt_y</p:attrName>
                                        </p:attrNameLst>
                                      </p:cBhvr>
                                      <p:rCtr x="3646" y="0"/>
                                    </p:animMotion>
                                  </p:childTnLst>
                                </p:cTn>
                              </p:par>
                            </p:childTnLst>
                          </p:cTn>
                        </p:par>
                        <p:par>
                          <p:cTn id="7" fill="hold">
                            <p:stCondLst>
                              <p:cond delay="45000"/>
                            </p:stCondLst>
                            <p:childTnLst>
                              <p:par>
                                <p:cTn id="8" presetID="1" presetClass="exit" presetSubtype="0" fill="hold" grpId="1" nodeType="after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par>
                          <p:cTn id="10" fill="hold">
                            <p:stCondLst>
                              <p:cond delay="45000"/>
                            </p:stCondLst>
                            <p:childTnLst>
                              <p:par>
                                <p:cTn id="11" presetID="63" presetClass="path" presetSubtype="0" fill="hold" grpId="0" nodeType="afterEffect">
                                  <p:stCondLst>
                                    <p:cond delay="0"/>
                                  </p:stCondLst>
                                  <p:childTnLst>
                                    <p:animMotion origin="layout" path="M 2.91667E-6 -1.11111E-6 L 0.075 -2.59259E-6 " pathEditMode="relative" rAng="0" ptsTypes="AA">
                                      <p:cBhvr>
                                        <p:cTn id="12" dur="45000" fill="hold"/>
                                        <p:tgtEl>
                                          <p:spTgt spid="17"/>
                                        </p:tgtEl>
                                        <p:attrNameLst>
                                          <p:attrName>ppt_x</p:attrName>
                                          <p:attrName>ppt_y</p:attrName>
                                        </p:attrNameLst>
                                      </p:cBhvr>
                                      <p:rCtr x="3750" y="0"/>
                                    </p:animMotion>
                                  </p:childTnLst>
                                </p:cTn>
                              </p:par>
                            </p:childTnLst>
                          </p:cTn>
                        </p:par>
                        <p:par>
                          <p:cTn id="13" fill="hold">
                            <p:stCondLst>
                              <p:cond delay="90000"/>
                            </p:stCondLst>
                            <p:childTnLst>
                              <p:par>
                                <p:cTn id="14" presetID="1" presetClass="exit" presetSubtype="0" fill="hold" grpId="1" nodeType="after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p:stCondLst>
                              <p:cond delay="90000"/>
                            </p:stCondLst>
                            <p:childTnLst>
                              <p:par>
                                <p:cTn id="17" presetID="63" presetClass="path" presetSubtype="0" fill="hold" grpId="0" nodeType="afterEffect">
                                  <p:stCondLst>
                                    <p:cond delay="0"/>
                                  </p:stCondLst>
                                  <p:childTnLst>
                                    <p:animMotion origin="layout" path="M 2.91667E-6 -1.11111E-6 L 0.075 0.00023 " pathEditMode="fixed" rAng="0" ptsTypes="AA">
                                      <p:cBhvr>
                                        <p:cTn id="18" dur="45000" fill="hold"/>
                                        <p:tgtEl>
                                          <p:spTgt spid="18"/>
                                        </p:tgtEl>
                                        <p:attrNameLst>
                                          <p:attrName>ppt_x</p:attrName>
                                          <p:attrName>ppt_y</p:attrName>
                                        </p:attrNameLst>
                                      </p:cBhvr>
                                      <p:rCtr x="3750" y="0"/>
                                    </p:animMotion>
                                  </p:childTnLst>
                                </p:cTn>
                              </p:par>
                            </p:childTnLst>
                          </p:cTn>
                        </p:par>
                        <p:par>
                          <p:cTn id="19" fill="hold">
                            <p:stCondLst>
                              <p:cond delay="135000"/>
                            </p:stCondLst>
                            <p:childTnLst>
                              <p:par>
                                <p:cTn id="20" presetID="1" presetClass="exit" presetSubtype="0" fill="hold" grpId="1" nodeType="after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135000"/>
                            </p:stCondLst>
                            <p:childTnLst>
                              <p:par>
                                <p:cTn id="23" presetID="63" presetClass="path" presetSubtype="0" fill="hold" grpId="0" nodeType="afterEffect">
                                  <p:stCondLst>
                                    <p:cond delay="0"/>
                                  </p:stCondLst>
                                  <p:childTnLst>
                                    <p:animMotion origin="layout" path="M 1.45833E-6 -1.11111E-6 L 0.05182 0.00023 " pathEditMode="fixed" rAng="0" ptsTypes="AA">
                                      <p:cBhvr>
                                        <p:cTn id="24" dur="45000" fill="hold"/>
                                        <p:tgtEl>
                                          <p:spTgt spid="19"/>
                                        </p:tgtEl>
                                        <p:attrNameLst>
                                          <p:attrName>ppt_x</p:attrName>
                                          <p:attrName>ppt_y</p:attrName>
                                        </p:attrNameLst>
                                      </p:cBhvr>
                                      <p:rCtr x="2591" y="0"/>
                                    </p:animMotion>
                                  </p:childTnLst>
                                </p:cTn>
                              </p:par>
                            </p:childTnLst>
                          </p:cTn>
                        </p:par>
                        <p:par>
                          <p:cTn id="25" fill="hold">
                            <p:stCondLst>
                              <p:cond delay="180000"/>
                            </p:stCondLst>
                            <p:childTnLst>
                              <p:par>
                                <p:cTn id="26" presetID="1" presetClass="exit" presetSubtype="0" fill="hold" grpId="1" nodeType="afterEffect">
                                  <p:stCondLst>
                                    <p:cond delay="0"/>
                                  </p:stCondLst>
                                  <p:childTnLst>
                                    <p:set>
                                      <p:cBhvr>
                                        <p:cTn id="2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19-8F4C-4E30-B777-DFFDBCCD2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91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92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search Profile">
  <p:cSld name="1_Research Profile">
    <p:spTree>
      <p:nvGrpSpPr>
        <p:cNvPr id="1" name="Shape 9"/>
        <p:cNvGrpSpPr/>
        <p:nvPr/>
      </p:nvGrpSpPr>
      <p:grpSpPr>
        <a:xfrm>
          <a:off x="0" y="0"/>
          <a:ext cx="0" cy="0"/>
          <a:chOff x="0" y="0"/>
          <a:chExt cx="0" cy="0"/>
        </a:xfrm>
      </p:grpSpPr>
      <p:sp>
        <p:nvSpPr>
          <p:cNvPr id="10" name="Google Shape;10;p2"/>
          <p:cNvSpPr/>
          <p:nvPr/>
        </p:nvSpPr>
        <p:spPr>
          <a:xfrm>
            <a:off x="0" y="6210809"/>
            <a:ext cx="12192000" cy="647191"/>
          </a:xfrm>
          <a:prstGeom prst="rect">
            <a:avLst/>
          </a:prstGeom>
          <a:gradFill>
            <a:gsLst>
              <a:gs pos="0">
                <a:srgbClr val="782F40"/>
              </a:gs>
              <a:gs pos="30000">
                <a:srgbClr val="782F40"/>
              </a:gs>
              <a:gs pos="76000">
                <a:srgbClr val="D8D8D8"/>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Google Shape;11;p2" descr="A picture containing drawing, food, plate&#10;&#10;Description automatically generated"/>
          <p:cNvPicPr preferRelativeResize="0"/>
          <p:nvPr/>
        </p:nvPicPr>
        <p:blipFill rotWithShape="1">
          <a:blip r:embed="rId2">
            <a:alphaModFix/>
          </a:blip>
          <a:srcRect/>
          <a:stretch/>
        </p:blipFill>
        <p:spPr>
          <a:xfrm>
            <a:off x="139336" y="6220844"/>
            <a:ext cx="2786645" cy="647191"/>
          </a:xfrm>
          <a:prstGeom prst="rect">
            <a:avLst/>
          </a:prstGeom>
          <a:noFill/>
          <a:ln>
            <a:noFill/>
          </a:ln>
        </p:spPr>
      </p:pic>
      <p:sp>
        <p:nvSpPr>
          <p:cNvPr id="12" name="Google Shape;12;p2"/>
          <p:cNvSpPr/>
          <p:nvPr/>
        </p:nvSpPr>
        <p:spPr>
          <a:xfrm>
            <a:off x="0" y="0"/>
            <a:ext cx="12192000" cy="6200774"/>
          </a:xfrm>
          <a:prstGeom prst="rect">
            <a:avLst/>
          </a:prstGeom>
          <a:noFill/>
          <a:ln w="28575" cap="flat" cmpd="sng">
            <a:solidFill>
              <a:srgbClr val="782F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3" name="Google Shape;13;p2"/>
          <p:cNvCxnSpPr/>
          <p:nvPr/>
        </p:nvCxnSpPr>
        <p:spPr>
          <a:xfrm>
            <a:off x="3352800" y="0"/>
            <a:ext cx="0" cy="6200774"/>
          </a:xfrm>
          <a:prstGeom prst="straightConnector1">
            <a:avLst/>
          </a:prstGeom>
          <a:noFill/>
          <a:ln w="28575" cap="flat" cmpd="sng">
            <a:solidFill>
              <a:srgbClr val="782F40"/>
            </a:solidFill>
            <a:prstDash val="solid"/>
            <a:miter lim="800000"/>
            <a:headEnd type="none" w="sm" len="sm"/>
            <a:tailEnd type="none" w="sm" len="sm"/>
          </a:ln>
        </p:spPr>
      </p:cxnSp>
      <p:cxnSp>
        <p:nvCxnSpPr>
          <p:cNvPr id="14" name="Google Shape;14;p2"/>
          <p:cNvCxnSpPr/>
          <p:nvPr/>
        </p:nvCxnSpPr>
        <p:spPr>
          <a:xfrm>
            <a:off x="8839200" y="0"/>
            <a:ext cx="0" cy="6210809"/>
          </a:xfrm>
          <a:prstGeom prst="straightConnector1">
            <a:avLst/>
          </a:prstGeom>
          <a:noFill/>
          <a:ln w="28575" cap="flat" cmpd="sng">
            <a:solidFill>
              <a:srgbClr val="782F40"/>
            </a:solidFill>
            <a:prstDash val="solid"/>
            <a:miter lim="800000"/>
            <a:headEnd type="none" w="sm" len="sm"/>
            <a:tailEnd type="none" w="sm" len="sm"/>
          </a:ln>
        </p:spPr>
      </p:cxnSp>
      <p:sp>
        <p:nvSpPr>
          <p:cNvPr id="15" name="Google Shape;15;p2"/>
          <p:cNvSpPr/>
          <p:nvPr/>
        </p:nvSpPr>
        <p:spPr>
          <a:xfrm>
            <a:off x="0" y="3443042"/>
            <a:ext cx="335279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rgbClr val="782F40"/>
                </a:solidFill>
                <a:latin typeface="Calibri"/>
                <a:ea typeface="Calibri"/>
                <a:cs typeface="Calibri"/>
                <a:sym typeface="Calibri"/>
              </a:rPr>
              <a:t>Expertise/Interests</a:t>
            </a:r>
            <a:endParaRPr/>
          </a:p>
        </p:txBody>
      </p:sp>
      <p:cxnSp>
        <p:nvCxnSpPr>
          <p:cNvPr id="16" name="Google Shape;16;p2"/>
          <p:cNvCxnSpPr/>
          <p:nvPr/>
        </p:nvCxnSpPr>
        <p:spPr>
          <a:xfrm>
            <a:off x="0" y="3429000"/>
            <a:ext cx="3352791" cy="0"/>
          </a:xfrm>
          <a:prstGeom prst="straightConnector1">
            <a:avLst/>
          </a:prstGeom>
          <a:noFill/>
          <a:ln w="28575" cap="flat" cmpd="sng">
            <a:solidFill>
              <a:srgbClr val="782F40"/>
            </a:solidFill>
            <a:prstDash val="solid"/>
            <a:miter lim="800000"/>
            <a:headEnd type="none" w="sm" len="sm"/>
            <a:tailEnd type="none" w="sm" len="sm"/>
          </a:ln>
        </p:spPr>
      </p:cxnSp>
      <p:cxnSp>
        <p:nvCxnSpPr>
          <p:cNvPr id="17" name="Google Shape;17;p2"/>
          <p:cNvCxnSpPr/>
          <p:nvPr/>
        </p:nvCxnSpPr>
        <p:spPr>
          <a:xfrm>
            <a:off x="3352791" y="3429000"/>
            <a:ext cx="5486409" cy="0"/>
          </a:xfrm>
          <a:prstGeom prst="straightConnector1">
            <a:avLst/>
          </a:prstGeom>
          <a:noFill/>
          <a:ln w="28575" cap="flat" cmpd="sng">
            <a:solidFill>
              <a:srgbClr val="782F40"/>
            </a:solidFill>
            <a:prstDash val="solid"/>
            <a:miter lim="800000"/>
            <a:headEnd type="none" w="sm" len="sm"/>
            <a:tailEnd type="none" w="sm" len="sm"/>
          </a:ln>
        </p:spPr>
      </p:cxnSp>
      <p:sp>
        <p:nvSpPr>
          <p:cNvPr id="18" name="Google Shape;18;p2"/>
          <p:cNvSpPr txBox="1"/>
          <p:nvPr/>
        </p:nvSpPr>
        <p:spPr>
          <a:xfrm>
            <a:off x="3428380" y="3488872"/>
            <a:ext cx="260095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rgbClr val="782F40"/>
                </a:solidFill>
                <a:latin typeface="Calibri"/>
                <a:ea typeface="Calibri"/>
                <a:cs typeface="Calibri"/>
                <a:sym typeface="Calibri"/>
              </a:rPr>
              <a:t>How I Can Help You</a:t>
            </a:r>
            <a:endParaRPr/>
          </a:p>
        </p:txBody>
      </p:sp>
      <p:sp>
        <p:nvSpPr>
          <p:cNvPr id="19" name="Google Shape;19;p2"/>
          <p:cNvSpPr txBox="1"/>
          <p:nvPr/>
        </p:nvSpPr>
        <p:spPr>
          <a:xfrm>
            <a:off x="6162660" y="3491594"/>
            <a:ext cx="260095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rgbClr val="782F40"/>
                </a:solidFill>
                <a:latin typeface="Calibri"/>
                <a:ea typeface="Calibri"/>
                <a:cs typeface="Calibri"/>
                <a:sym typeface="Calibri"/>
              </a:rPr>
              <a:t>How You Can Help Me</a:t>
            </a:r>
            <a:endParaRPr/>
          </a:p>
        </p:txBody>
      </p:sp>
      <p:sp>
        <p:nvSpPr>
          <p:cNvPr id="20" name="Google Shape;20;p2"/>
          <p:cNvSpPr txBox="1"/>
          <p:nvPr/>
        </p:nvSpPr>
        <p:spPr>
          <a:xfrm>
            <a:off x="3286128" y="50824"/>
            <a:ext cx="5486405"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rgbClr val="782F40"/>
                </a:solidFill>
                <a:latin typeface="Calibri"/>
                <a:ea typeface="Calibri"/>
                <a:cs typeface="Calibri"/>
                <a:sym typeface="Calibri"/>
              </a:rPr>
              <a:t>My Interest in Technology and Society</a:t>
            </a:r>
            <a:endParaRPr/>
          </a:p>
        </p:txBody>
      </p:sp>
      <p:sp>
        <p:nvSpPr>
          <p:cNvPr id="21" name="Google Shape;21;p2"/>
          <p:cNvSpPr/>
          <p:nvPr/>
        </p:nvSpPr>
        <p:spPr>
          <a:xfrm>
            <a:off x="9397256" y="50824"/>
            <a:ext cx="227992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rgbClr val="782F40"/>
                </a:solidFill>
                <a:latin typeface="Calibri"/>
                <a:ea typeface="Calibri"/>
                <a:cs typeface="Calibri"/>
                <a:sym typeface="Calibri"/>
              </a:rPr>
              <a:t>Research and Projects</a:t>
            </a:r>
            <a:endParaRPr/>
          </a:p>
        </p:txBody>
      </p:sp>
      <p:cxnSp>
        <p:nvCxnSpPr>
          <p:cNvPr id="22" name="Google Shape;22;p2"/>
          <p:cNvCxnSpPr>
            <a:endCxn id="12" idx="2"/>
          </p:cNvCxnSpPr>
          <p:nvPr/>
        </p:nvCxnSpPr>
        <p:spPr>
          <a:xfrm>
            <a:off x="6096000" y="3429074"/>
            <a:ext cx="0" cy="2771700"/>
          </a:xfrm>
          <a:prstGeom prst="straightConnector1">
            <a:avLst/>
          </a:prstGeom>
          <a:noFill/>
          <a:ln w="28575" cap="flat" cmpd="sng">
            <a:solidFill>
              <a:srgbClr val="782F40"/>
            </a:solidFill>
            <a:prstDash val="solid"/>
            <a:miter lim="800000"/>
            <a:headEnd type="none" w="sm" len="sm"/>
            <a:tailEnd type="none" w="sm" len="sm"/>
          </a:ln>
        </p:spPr>
      </p:cxnSp>
      <p:sp>
        <p:nvSpPr>
          <p:cNvPr id="23" name="Google Shape;23;p2"/>
          <p:cNvSpPr/>
          <p:nvPr/>
        </p:nvSpPr>
        <p:spPr>
          <a:xfrm>
            <a:off x="8839200" y="6583680"/>
            <a:ext cx="914400" cy="274320"/>
          </a:xfrm>
          <a:prstGeom prst="rect">
            <a:avLst/>
          </a:prstGeom>
          <a:solidFill>
            <a:srgbClr val="CEB8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
          <p:cNvSpPr/>
          <p:nvPr/>
        </p:nvSpPr>
        <p:spPr>
          <a:xfrm>
            <a:off x="9731835" y="6583680"/>
            <a:ext cx="914400" cy="274320"/>
          </a:xfrm>
          <a:prstGeom prst="rect">
            <a:avLst/>
          </a:prstGeom>
          <a:solidFill>
            <a:srgbClr val="CEB8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
          <p:cNvSpPr/>
          <p:nvPr/>
        </p:nvSpPr>
        <p:spPr>
          <a:xfrm>
            <a:off x="10646236" y="6583680"/>
            <a:ext cx="914400" cy="274320"/>
          </a:xfrm>
          <a:prstGeom prst="rect">
            <a:avLst/>
          </a:prstGeom>
          <a:solidFill>
            <a:srgbClr val="CEB8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2"/>
          <p:cNvSpPr/>
          <p:nvPr/>
        </p:nvSpPr>
        <p:spPr>
          <a:xfrm>
            <a:off x="11560635" y="6583680"/>
            <a:ext cx="631365" cy="274320"/>
          </a:xfrm>
          <a:prstGeom prst="rect">
            <a:avLst/>
          </a:prstGeom>
          <a:solidFill>
            <a:srgbClr val="CEB8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
          <p:cNvSpPr>
            <a:spLocks noGrp="1"/>
          </p:cNvSpPr>
          <p:nvPr>
            <p:ph type="pic" idx="2"/>
          </p:nvPr>
        </p:nvSpPr>
        <p:spPr>
          <a:xfrm>
            <a:off x="389932" y="83494"/>
            <a:ext cx="2564017" cy="225741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2"/>
          <p:cNvSpPr txBox="1">
            <a:spLocks noGrp="1"/>
          </p:cNvSpPr>
          <p:nvPr>
            <p:ph type="body" idx="1"/>
          </p:nvPr>
        </p:nvSpPr>
        <p:spPr>
          <a:xfrm>
            <a:off x="9793200" y="6210809"/>
            <a:ext cx="2438400" cy="2743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
          <p:cNvSpPr txBox="1"/>
          <p:nvPr/>
        </p:nvSpPr>
        <p:spPr>
          <a:xfrm>
            <a:off x="8830824" y="6157949"/>
            <a:ext cx="113286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u="none" strike="noStrike" cap="none">
                <a:solidFill>
                  <a:schemeClr val="lt1"/>
                </a:solidFill>
                <a:latin typeface="Calibri"/>
                <a:ea typeface="Calibri"/>
                <a:cs typeface="Calibri"/>
                <a:sym typeface="Calibri"/>
              </a:rPr>
              <a:t>Up Next:</a:t>
            </a:r>
            <a:endParaRPr/>
          </a:p>
        </p:txBody>
      </p:sp>
      <p:sp>
        <p:nvSpPr>
          <p:cNvPr id="30" name="Google Shape;30;p2"/>
          <p:cNvSpPr txBox="1"/>
          <p:nvPr/>
        </p:nvSpPr>
        <p:spPr>
          <a:xfrm>
            <a:off x="3889035" y="6234893"/>
            <a:ext cx="4280589"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All Research Profiles Available at:</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research.fsu.edu/Collaborative Collision</a:t>
            </a:r>
            <a:endParaRPr/>
          </a:p>
        </p:txBody>
      </p:sp>
      <p:sp>
        <p:nvSpPr>
          <p:cNvPr id="31" name="Google Shape;31;p2"/>
          <p:cNvSpPr txBox="1">
            <a:spLocks noGrp="1"/>
          </p:cNvSpPr>
          <p:nvPr>
            <p:ph type="body" idx="3"/>
          </p:nvPr>
        </p:nvSpPr>
        <p:spPr>
          <a:xfrm>
            <a:off x="66666" y="3923519"/>
            <a:ext cx="3210553" cy="2234417"/>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
          <p:cNvSpPr txBox="1">
            <a:spLocks noGrp="1"/>
          </p:cNvSpPr>
          <p:nvPr>
            <p:ph type="body" idx="4"/>
          </p:nvPr>
        </p:nvSpPr>
        <p:spPr>
          <a:xfrm>
            <a:off x="3419465" y="3918075"/>
            <a:ext cx="2668588" cy="2239861"/>
          </a:xfrm>
          <a:prstGeom prst="rect">
            <a:avLst/>
          </a:prstGeom>
          <a:noFill/>
          <a:ln>
            <a:noFill/>
          </a:ln>
        </p:spPr>
        <p:txBody>
          <a:bodyPr spcFirstLastPara="1" wrap="square" lIns="91425" tIns="45700" rIns="91425" bIns="45700" anchor="t" anchorCtr="0">
            <a:noAutofit/>
          </a:bodyPr>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
          <p:cNvSpPr txBox="1">
            <a:spLocks noGrp="1"/>
          </p:cNvSpPr>
          <p:nvPr>
            <p:ph type="body" idx="5"/>
          </p:nvPr>
        </p:nvSpPr>
        <p:spPr>
          <a:xfrm>
            <a:off x="6140231" y="3923519"/>
            <a:ext cx="2668588" cy="2234429"/>
          </a:xfrm>
          <a:prstGeom prst="rect">
            <a:avLst/>
          </a:prstGeom>
          <a:noFill/>
          <a:ln>
            <a:noFill/>
          </a:ln>
        </p:spPr>
        <p:txBody>
          <a:bodyPr spcFirstLastPara="1" wrap="square" lIns="91425" tIns="45700" rIns="91425" bIns="45700" anchor="t" anchorCtr="0">
            <a:noAutofit/>
          </a:bodyPr>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
          <p:cNvSpPr txBox="1">
            <a:spLocks noGrp="1"/>
          </p:cNvSpPr>
          <p:nvPr>
            <p:ph type="body" idx="6"/>
          </p:nvPr>
        </p:nvSpPr>
        <p:spPr>
          <a:xfrm>
            <a:off x="3428380" y="480027"/>
            <a:ext cx="5344152" cy="2886379"/>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
          <p:cNvSpPr txBox="1">
            <a:spLocks noGrp="1"/>
          </p:cNvSpPr>
          <p:nvPr>
            <p:ph type="body" idx="7"/>
          </p:nvPr>
        </p:nvSpPr>
        <p:spPr>
          <a:xfrm>
            <a:off x="389932" y="2340912"/>
            <a:ext cx="2564018" cy="3693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82F40"/>
              </a:buClr>
              <a:buSzPts val="2400"/>
              <a:buFont typeface="Arial"/>
              <a:buNone/>
              <a:defRPr sz="2400" b="1" i="0" u="none" strike="noStrike" cap="none">
                <a:solidFill>
                  <a:srgbClr val="782F4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
          <p:cNvSpPr txBox="1">
            <a:spLocks noGrp="1"/>
          </p:cNvSpPr>
          <p:nvPr>
            <p:ph type="body" idx="8"/>
          </p:nvPr>
        </p:nvSpPr>
        <p:spPr>
          <a:xfrm>
            <a:off x="66666" y="2784953"/>
            <a:ext cx="3210553" cy="62523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2"/>
          <p:cNvSpPr txBox="1">
            <a:spLocks noGrp="1"/>
          </p:cNvSpPr>
          <p:nvPr>
            <p:ph type="body" idx="9"/>
          </p:nvPr>
        </p:nvSpPr>
        <p:spPr>
          <a:xfrm>
            <a:off x="8943975" y="479425"/>
            <a:ext cx="3181350" cy="56530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367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i="0">
                <a:solidFill>
                  <a:schemeClr val="bg1"/>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956D4A-360C-4EE1-8778-635F7D0570D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61428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896"/>
            <a:ext cx="10972800" cy="972205"/>
          </a:xfrm>
        </p:spPr>
        <p:txBody>
          <a:bodyPr/>
          <a:lstStyle>
            <a:lvl1pPr>
              <a:defRPr b="0" i="0">
                <a:latin typeface="Times New Roman"/>
                <a:cs typeface="Times New Roman"/>
              </a:defRPr>
            </a:lvl1pPr>
          </a:lstStyle>
          <a:p>
            <a:r>
              <a:rPr lang="en-US"/>
              <a:t>Click to edit Master title style</a:t>
            </a:r>
          </a:p>
        </p:txBody>
      </p:sp>
      <p:sp>
        <p:nvSpPr>
          <p:cNvPr id="3" name="Content Placeholder 2"/>
          <p:cNvSpPr>
            <a:spLocks noGrp="1"/>
          </p:cNvSpPr>
          <p:nvPr>
            <p:ph idx="1"/>
          </p:nvPr>
        </p:nvSpPr>
        <p:spPr>
          <a:xfrm>
            <a:off x="609600" y="2347309"/>
            <a:ext cx="10972800" cy="3700025"/>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56D4A-360C-4EE1-8778-635F7D0570DE}"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CA54E-F11E-491F-A4A6-D5DAACB237ED}" type="slidenum">
              <a:rPr lang="en-US" smtClean="0"/>
              <a:t>‹#›</a:t>
            </a:fld>
            <a:endParaRPr lang="en-US"/>
          </a:p>
        </p:txBody>
      </p:sp>
    </p:spTree>
    <p:extLst>
      <p:ext uri="{BB962C8B-B14F-4D97-AF65-F5344CB8AC3E}">
        <p14:creationId xmlns:p14="http://schemas.microsoft.com/office/powerpoint/2010/main" val="34882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jpe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568FB-04FA-4457-AFDB-7ADAB7A2950F}"/>
              </a:ext>
            </a:extLst>
          </p:cNvPr>
          <p:cNvSpPr/>
          <p:nvPr/>
        </p:nvSpPr>
        <p:spPr>
          <a:xfrm>
            <a:off x="0" y="6210809"/>
            <a:ext cx="12192000" cy="647191"/>
          </a:xfrm>
          <a:prstGeom prst="rect">
            <a:avLst/>
          </a:prstGeom>
          <a:gradFill flip="none" rotWithShape="1">
            <a:gsLst>
              <a:gs pos="0">
                <a:srgbClr val="782F40"/>
              </a:gs>
              <a:gs pos="30000">
                <a:srgbClr val="782F40"/>
              </a:gs>
              <a:gs pos="76000">
                <a:schemeClr val="bg1">
                  <a:lumMod val="8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 food, plate&#10;&#10;Description automatically generated">
            <a:extLst>
              <a:ext uri="{FF2B5EF4-FFF2-40B4-BE49-F238E27FC236}">
                <a16:creationId xmlns:a16="http://schemas.microsoft.com/office/drawing/2014/main" id="{DF5D16BA-C21F-489A-A4E0-97A30A6B6C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10" name="Rectangle 9">
            <a:extLst>
              <a:ext uri="{FF2B5EF4-FFF2-40B4-BE49-F238E27FC236}">
                <a16:creationId xmlns:a16="http://schemas.microsoft.com/office/drawing/2014/main" id="{05FDDD8A-5D3C-439F-9AC0-32B78CDB603A}"/>
              </a:ext>
            </a:extLst>
          </p:cNvPr>
          <p:cNvSpPr/>
          <p:nvPr/>
        </p:nvSpPr>
        <p:spPr>
          <a:xfrm>
            <a:off x="0" y="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2BD2B6-F022-46B5-8D9A-4B8335D145DE}"/>
              </a:ext>
            </a:extLst>
          </p:cNvPr>
          <p:cNvSpPr/>
          <p:nvPr/>
        </p:nvSpPr>
        <p:spPr>
          <a:xfrm>
            <a:off x="0" y="6210809"/>
            <a:ext cx="12192000" cy="647191"/>
          </a:xfrm>
          <a:prstGeom prst="rect">
            <a:avLst/>
          </a:prstGeom>
          <a:gradFill flip="none" rotWithShape="1">
            <a:gsLst>
              <a:gs pos="0">
                <a:srgbClr val="782F40"/>
              </a:gs>
              <a:gs pos="30000">
                <a:srgbClr val="782F40"/>
              </a:gs>
              <a:gs pos="76000">
                <a:schemeClr val="bg1">
                  <a:lumMod val="85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rawing, food, plate&#10;&#10;Description automatically generated">
            <a:extLst>
              <a:ext uri="{FF2B5EF4-FFF2-40B4-BE49-F238E27FC236}">
                <a16:creationId xmlns:a16="http://schemas.microsoft.com/office/drawing/2014/main" id="{A7B9149D-04CC-432E-8DFA-F96CEDF90B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9" name="Rectangle 8">
            <a:extLst>
              <a:ext uri="{FF2B5EF4-FFF2-40B4-BE49-F238E27FC236}">
                <a16:creationId xmlns:a16="http://schemas.microsoft.com/office/drawing/2014/main" id="{F94123F5-832C-4908-8554-FC883C7F0391}"/>
              </a:ext>
            </a:extLst>
          </p:cNvPr>
          <p:cNvSpPr/>
          <p:nvPr/>
        </p:nvSpPr>
        <p:spPr>
          <a:xfrm>
            <a:off x="0" y="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59927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83" r:id="rId4"/>
    <p:sldLayoutId id="2147483669" r:id="rId5"/>
    <p:sldLayoutId id="2147483670" r:id="rId6"/>
    <p:sldLayoutId id="214748371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68011"/>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487441"/>
            <a:ext cx="10972800" cy="36435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DFBFF53-7C97-8C49-AB42-96FD965FEBF4}" type="datetimeFigureOut">
              <a:rPr lang="en-US" smtClean="0"/>
              <a:t>12/3/2020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174579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55B9A-2834-4C90-9E13-7F4E742A14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5D02F3-F075-43C4-A7AC-4C810DB6CF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BB3FC-754B-4BE4-ABA1-E763CBF19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0B814-7788-4150-8390-62EE1833AB54}" type="datetimeFigureOut">
              <a:rPr lang="en-US" smtClean="0"/>
              <a:t>12/3/2020</a:t>
            </a:fld>
            <a:endParaRPr lang="en-US"/>
          </a:p>
        </p:txBody>
      </p:sp>
      <p:sp>
        <p:nvSpPr>
          <p:cNvPr id="5" name="Footer Placeholder 4">
            <a:extLst>
              <a:ext uri="{FF2B5EF4-FFF2-40B4-BE49-F238E27FC236}">
                <a16:creationId xmlns:a16="http://schemas.microsoft.com/office/drawing/2014/main" id="{8CDACB64-627E-4DA7-90EF-9A05688132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A26C1-100A-4A98-ADAB-432BF5D2D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E64B-90A5-431F-AEAB-1D621FDD0F44}" type="slidenum">
              <a:rPr lang="en-US" smtClean="0"/>
              <a:t>‹#›</a:t>
            </a:fld>
            <a:endParaRPr lang="en-US"/>
          </a:p>
        </p:txBody>
      </p:sp>
    </p:spTree>
    <p:extLst>
      <p:ext uri="{BB962C8B-B14F-4D97-AF65-F5344CB8AC3E}">
        <p14:creationId xmlns:p14="http://schemas.microsoft.com/office/powerpoint/2010/main" val="18066353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61295A-E193-497A-9B89-734482E4C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5B065-9325-4447-9A4B-D1198D59D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DEA38-2F5F-46E5-9F57-EF2600A1D3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BCAFD-BD2B-4B06-B2BE-FA41D256667A}" type="datetimeFigureOut">
              <a:rPr lang="en-US" smtClean="0"/>
              <a:t>12/3/2020</a:t>
            </a:fld>
            <a:endParaRPr lang="en-US"/>
          </a:p>
        </p:txBody>
      </p:sp>
      <p:sp>
        <p:nvSpPr>
          <p:cNvPr id="5" name="Footer Placeholder 4">
            <a:extLst>
              <a:ext uri="{FF2B5EF4-FFF2-40B4-BE49-F238E27FC236}">
                <a16:creationId xmlns:a16="http://schemas.microsoft.com/office/drawing/2014/main" id="{96A50739-270A-41FB-9ED4-0B12D4FC03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E483E-ACFB-4C0E-AE64-96A916CAA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179F9-E015-4157-B516-99F1EDEFCA56}" type="slidenum">
              <a:rPr lang="en-US" smtClean="0"/>
              <a:t>‹#›</a:t>
            </a:fld>
            <a:endParaRPr lang="en-US"/>
          </a:p>
        </p:txBody>
      </p:sp>
    </p:spTree>
    <p:extLst>
      <p:ext uri="{BB962C8B-B14F-4D97-AF65-F5344CB8AC3E}">
        <p14:creationId xmlns:p14="http://schemas.microsoft.com/office/powerpoint/2010/main" val="37561049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hyperlink" Target="mailto:rschoen@lsi.fsu.edu" TargetMode="External"/><Relationship Id="rId7" Type="http://schemas.openxmlformats.org/officeDocument/2006/relationships/hyperlink" Target="https://www.schoenresearch.com/foundations-for-success-developing-effective-mathematics-educators-through-cognitively-guided-instruction/" TargetMode="External"/><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hyperlink" Target="https://www.schoenresearch.com/projects/fcr-stemlearn/" TargetMode="External"/><Relationship Id="rId5" Type="http://schemas.openxmlformats.org/officeDocument/2006/relationships/hyperlink" Target="https://www.schoenresearch.com/follow-up-to-the-replicating-the-cgi-experiment-in-diverse-environments-study/" TargetMode="External"/><Relationship Id="rId4" Type="http://schemas.openxmlformats.org/officeDocument/2006/relationships/hyperlink" Target="https://www.schoenresearch.com/projects/replicating-the-cgi-experiment/"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carolinestratton.github.io/" TargetMode="External"/><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hyperlink" Target="https://doi.org/10.1080/07352166.2020.1820872"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mailto:lhart@fsu.edu" TargetMode="External"/><Relationship Id="rId2" Type="http://schemas.openxmlformats.org/officeDocument/2006/relationships/image" Target="../media/image93.tif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hughes@magnet.fsu.edu" TargetMode="External"/><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rcid.org/0000-0002-3451-8524" TargetMode="External"/><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hyperlink" Target="https://perezfelkner.com/research/" TargetMode="External"/><Relationship Id="rId5" Type="http://schemas.openxmlformats.org/officeDocument/2006/relationships/hyperlink" Target="https://perezfelkner.com/higher-education-persistence-pathways-hepp/" TargetMode="External"/><Relationship Id="rId4" Type="http://schemas.openxmlformats.org/officeDocument/2006/relationships/hyperlink" Target="https://perezfelkner.com/research/rese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s.fsu.edu/~xzhang/" TargetMode="External"/><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orcid.org/0000-0001-6305-6325" TargetMode="External"/><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hyperlink" Target="mailto:mike.mitchell@fsu.edu" TargetMode="External"/><Relationship Id="rId4" Type="http://schemas.openxmlformats.org/officeDocument/2006/relationships/hyperlink" Target="https://www.research.fsu.edu/research-offices/ord/collaborative-collision/past-collaborative-collision-event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orcid.org/0000-0003-1653-0164" TargetMode="External"/><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tif"/><Relationship Id="rId4" Type="http://schemas.openxmlformats.org/officeDocument/2006/relationships/image" Target="../media/image34.jp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rcid.org/0000-0001-6236-4756" TargetMode="External"/><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3.tiff"/><Relationship Id="rId5" Type="http://schemas.openxmlformats.org/officeDocument/2006/relationships/image" Target="../media/image12.tiff"/><Relationship Id="rId10" Type="http://schemas.openxmlformats.org/officeDocument/2006/relationships/image" Target="../media/image17.png"/><Relationship Id="rId4" Type="http://schemas.openxmlformats.org/officeDocument/2006/relationships/image" Target="../media/image11.tiff"/><Relationship Id="rId9" Type="http://schemas.openxmlformats.org/officeDocument/2006/relationships/image" Target="../media/image16.tiff"/></Relationships>
</file>

<file path=ppt/slides/_rels/slide50.xml.rels><?xml version="1.0" encoding="UTF-8" standalone="yes"?>
<Relationships xmlns="http://schemas.openxmlformats.org/package/2006/relationships"><Relationship Id="rId8" Type="http://schemas.openxmlformats.org/officeDocument/2006/relationships/hyperlink" Target="https://isensoranalytics.com/" TargetMode="External"/><Relationship Id="rId3" Type="http://schemas.openxmlformats.org/officeDocument/2006/relationships/hyperlink" Target="https://orcid.org/0000-0002-4790-1821" TargetMode="External"/><Relationship Id="rId7" Type="http://schemas.openxmlformats.org/officeDocument/2006/relationships/image" Target="../media/image47.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aferchaud@fsu.edu" TargetMode="External"/><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mailto:mike.mitchell@fsu.edu" TargetMode="External"/><Relationship Id="rId3" Type="http://schemas.openxmlformats.org/officeDocument/2006/relationships/image" Target="../media/image1.png"/><Relationship Id="rId7" Type="http://schemas.openxmlformats.org/officeDocument/2006/relationships/hyperlink" Target="https://www.research.fsu.edu/research-offices/ord/collaborative-collision/past-collaborative-collision-event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3.tiff"/><Relationship Id="rId5" Type="http://schemas.openxmlformats.org/officeDocument/2006/relationships/hyperlink" Target="mailto:kernst@fsu.edu" TargetMode="Externa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el.cci.fsu.edu/presentations-and-publications/" TargetMode="External"/><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cthomas5@fsu.edu" TargetMode="External"/><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orcid.org/0000-0002-0363-0126"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lmon@fsu.edu" TargetMode="External"/><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metschmaier@fsu.edu" TargetMode="External"/><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hyperlink" Target="mailto:eahmadisharaf@eng.famu.fsu.edu" TargetMode="External"/><Relationship Id="rId7"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50.png"/><Relationship Id="rId4" Type="http://schemas.openxmlformats.org/officeDocument/2006/relationships/hyperlink" Target="https://orcid.org/0000-0002-9452-797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jpg"/><Relationship Id="rId4" Type="http://schemas.openxmlformats.org/officeDocument/2006/relationships/image" Target="../media/image7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9.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mailto:jwhalen@fsu.edu"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hyperlink" Target="mailto:zward@fsu.edu" TargetMode="External"/><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mailto:cynthia.yang@fsu.edu" TargetMode="External"/><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hyperlink" Target="https://sites.google.com/site/cynthiafanyang/home"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instagram.com/fieldtripprojects/" TargetMode="External"/><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hyperlink" Target="mailto:abouscaren@fsu.edu"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jrstewart@fsu.edu" TargetMode="External"/><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7738611-8B1A-465C-9955-0DCCE142C7BD}"/>
              </a:ext>
            </a:extLst>
          </p:cNvPr>
          <p:cNvSpPr txBox="1"/>
          <p:nvPr/>
        </p:nvSpPr>
        <p:spPr>
          <a:xfrm>
            <a:off x="901335" y="4824549"/>
            <a:ext cx="10389325" cy="1107996"/>
          </a:xfrm>
          <a:prstGeom prst="rect">
            <a:avLst/>
          </a:prstGeom>
          <a:noFill/>
        </p:spPr>
        <p:txBody>
          <a:bodyPr wrap="square" rtlCol="0">
            <a:spAutoFit/>
          </a:bodyPr>
          <a:lstStyle/>
          <a:p>
            <a:pPr algn="ctr"/>
            <a:r>
              <a:rPr lang="en-US" sz="6600" b="1" dirty="0">
                <a:solidFill>
                  <a:srgbClr val="782F40"/>
                </a:solidFill>
                <a:latin typeface="Agency FB" panose="020B0503020202020204" pitchFamily="34" charset="0"/>
                <a:cs typeface="Arial" panose="020B0604020202020204" pitchFamily="34" charset="0"/>
              </a:rPr>
              <a:t>Technology and Society</a:t>
            </a:r>
          </a:p>
        </p:txBody>
      </p:sp>
      <p:pic>
        <p:nvPicPr>
          <p:cNvPr id="3" name="Picture 2">
            <a:extLst>
              <a:ext uri="{FF2B5EF4-FFF2-40B4-BE49-F238E27FC236}">
                <a16:creationId xmlns:a16="http://schemas.microsoft.com/office/drawing/2014/main" id="{933A61CF-F3CB-4F6A-A538-492D085AA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349" y="284205"/>
            <a:ext cx="7781296" cy="4540344"/>
          </a:xfrm>
          <a:prstGeom prst="rect">
            <a:avLst/>
          </a:prstGeom>
        </p:spPr>
      </p:pic>
    </p:spTree>
    <p:extLst>
      <p:ext uri="{BB962C8B-B14F-4D97-AF65-F5344CB8AC3E}">
        <p14:creationId xmlns:p14="http://schemas.microsoft.com/office/powerpoint/2010/main" val="381483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9" name="Rectangle 3">
            <a:extLst>
              <a:ext uri="{FF2B5EF4-FFF2-40B4-BE49-F238E27FC236}">
                <a16:creationId xmlns:a16="http://schemas.microsoft.com/office/drawing/2014/main" id="{D1601545-737A-4773-815A-879778083F26}"/>
              </a:ext>
            </a:extLst>
          </p:cNvPr>
          <p:cNvSpPr>
            <a:spLocks noGrp="1" noChangeArrowheads="1"/>
          </p:cNvSpPr>
          <p:nvPr>
            <p:ph type="body" idx="1"/>
          </p:nvPr>
        </p:nvSpPr>
        <p:spPr>
          <a:xfrm>
            <a:off x="847861" y="748738"/>
            <a:ext cx="10496277" cy="4572000"/>
          </a:xfrm>
        </p:spPr>
        <p:txBody>
          <a:bodyPr>
            <a:noAutofit/>
          </a:bodyPr>
          <a:lstStyle/>
          <a:p>
            <a:pPr eaLnBrk="1" hangingPunct="1">
              <a:lnSpc>
                <a:spcPct val="90000"/>
              </a:lnSpc>
              <a:buFontTx/>
              <a:buNone/>
              <a:defRPr/>
            </a:pPr>
            <a:endParaRPr lang="en-US" sz="3200" dirty="0">
              <a:latin typeface="Avenir Book"/>
            </a:endParaRPr>
          </a:p>
          <a:p>
            <a:pPr lvl="1" eaLnBrk="1" hangingPunct="1">
              <a:lnSpc>
                <a:spcPct val="90000"/>
              </a:lnSpc>
              <a:buFont typeface="Wingdings" charset="0"/>
              <a:buChar char="Ø"/>
              <a:defRPr/>
            </a:pPr>
            <a:r>
              <a:rPr lang="en-US" sz="3200" dirty="0">
                <a:solidFill>
                  <a:schemeClr val="bg1"/>
                </a:solidFill>
                <a:latin typeface="Avenir Book"/>
              </a:rPr>
              <a:t>Doctoral Dissertation Research Improvement Grants</a:t>
            </a:r>
          </a:p>
          <a:p>
            <a:pPr lvl="1" eaLnBrk="1" hangingPunct="1">
              <a:lnSpc>
                <a:spcPct val="90000"/>
              </a:lnSpc>
              <a:buFont typeface="Wingdings" charset="0"/>
              <a:buChar char="Ø"/>
              <a:defRPr/>
            </a:pPr>
            <a:r>
              <a:rPr lang="en-US" sz="3200" dirty="0">
                <a:solidFill>
                  <a:schemeClr val="bg1"/>
                </a:solidFill>
                <a:latin typeface="Avenir Book"/>
              </a:rPr>
              <a:t>Scholars Awards</a:t>
            </a:r>
          </a:p>
          <a:p>
            <a:pPr lvl="1" eaLnBrk="1" hangingPunct="1">
              <a:lnSpc>
                <a:spcPct val="90000"/>
              </a:lnSpc>
              <a:buFont typeface="Wingdings" charset="0"/>
              <a:buChar char="Ø"/>
              <a:defRPr/>
            </a:pPr>
            <a:r>
              <a:rPr lang="en-US" sz="3200" dirty="0">
                <a:solidFill>
                  <a:schemeClr val="bg1"/>
                </a:solidFill>
                <a:latin typeface="Avenir Book"/>
              </a:rPr>
              <a:t>Standard Research Grants (can be collaborative)</a:t>
            </a:r>
          </a:p>
          <a:p>
            <a:pPr lvl="1" eaLnBrk="1" hangingPunct="1">
              <a:lnSpc>
                <a:spcPct val="90000"/>
              </a:lnSpc>
              <a:buFont typeface="Wingdings" charset="0"/>
              <a:buChar char="Ø"/>
              <a:defRPr/>
            </a:pPr>
            <a:r>
              <a:rPr lang="en-US" sz="3200" dirty="0">
                <a:solidFill>
                  <a:schemeClr val="bg1"/>
                </a:solidFill>
                <a:latin typeface="Avenir Book"/>
              </a:rPr>
              <a:t>Conference and Workshop Awards</a:t>
            </a:r>
          </a:p>
          <a:p>
            <a:pPr lvl="1" eaLnBrk="1" hangingPunct="1">
              <a:lnSpc>
                <a:spcPct val="90000"/>
              </a:lnSpc>
              <a:buFont typeface="Wingdings" charset="0"/>
              <a:buChar char="Ø"/>
              <a:defRPr/>
            </a:pPr>
            <a:r>
              <a:rPr lang="en-US" sz="3200" dirty="0">
                <a:solidFill>
                  <a:schemeClr val="bg1"/>
                </a:solidFill>
                <a:latin typeface="Avenir Book"/>
              </a:rPr>
              <a:t>Postdoctoral Awards</a:t>
            </a:r>
          </a:p>
          <a:p>
            <a:pPr lvl="1" eaLnBrk="1" hangingPunct="1">
              <a:lnSpc>
                <a:spcPct val="90000"/>
              </a:lnSpc>
              <a:buFont typeface="Wingdings" charset="0"/>
              <a:buChar char="Ø"/>
              <a:defRPr/>
            </a:pPr>
            <a:r>
              <a:rPr lang="en-US" sz="3200" dirty="0">
                <a:solidFill>
                  <a:schemeClr val="bg1"/>
                </a:solidFill>
                <a:latin typeface="Avenir Book"/>
              </a:rPr>
              <a:t>CAREER</a:t>
            </a:r>
          </a:p>
          <a:p>
            <a:pPr lvl="1" eaLnBrk="1" hangingPunct="1">
              <a:lnSpc>
                <a:spcPct val="90000"/>
              </a:lnSpc>
              <a:buFont typeface="Wingdings" charset="0"/>
              <a:buChar char="Ø"/>
              <a:defRPr/>
            </a:pPr>
            <a:r>
              <a:rPr lang="en-US" sz="3200" dirty="0">
                <a:solidFill>
                  <a:schemeClr val="bg1"/>
                </a:solidFill>
                <a:latin typeface="Avenir Book"/>
              </a:rPr>
              <a:t>Rapid Response Research (RAPID)</a:t>
            </a:r>
          </a:p>
          <a:p>
            <a:pPr lvl="1" eaLnBrk="1" hangingPunct="1">
              <a:lnSpc>
                <a:spcPct val="90000"/>
              </a:lnSpc>
              <a:buFont typeface="Wingdings" charset="0"/>
              <a:buChar char="Ø"/>
              <a:defRPr/>
            </a:pPr>
            <a:r>
              <a:rPr lang="en-US" sz="3200" dirty="0">
                <a:solidFill>
                  <a:schemeClr val="bg1"/>
                </a:solidFill>
                <a:latin typeface="Avenir Book"/>
              </a:rPr>
              <a:t>Early Concept Grants for Exploratory Research (EAGER)</a:t>
            </a:r>
          </a:p>
          <a:p>
            <a:pPr lvl="1" eaLnBrk="1" hangingPunct="1">
              <a:lnSpc>
                <a:spcPct val="90000"/>
              </a:lnSpc>
              <a:buFont typeface="Wingdings" charset="0"/>
              <a:buChar char="Ø"/>
              <a:defRPr/>
            </a:pPr>
            <a:r>
              <a:rPr lang="en-US" sz="3200" dirty="0">
                <a:solidFill>
                  <a:schemeClr val="bg1"/>
                </a:solidFill>
                <a:latin typeface="Avenir Book"/>
              </a:rPr>
              <a:t>Research Experiences for Undergraduates</a:t>
            </a:r>
          </a:p>
          <a:p>
            <a:pPr lvl="1" eaLnBrk="1" hangingPunct="1">
              <a:lnSpc>
                <a:spcPct val="90000"/>
              </a:lnSpc>
              <a:buFont typeface="Wingdings" charset="0"/>
              <a:buChar char="Ø"/>
              <a:defRPr/>
            </a:pPr>
            <a:r>
              <a:rPr lang="en-US" sz="3200" dirty="0">
                <a:solidFill>
                  <a:schemeClr val="bg1"/>
                </a:solidFill>
                <a:latin typeface="Avenir Book"/>
              </a:rPr>
              <a:t>Research at Undergraduate Institutions</a:t>
            </a:r>
            <a:endParaRPr lang="en-US" sz="2400" dirty="0"/>
          </a:p>
          <a:p>
            <a:pPr eaLnBrk="1" hangingPunct="1">
              <a:lnSpc>
                <a:spcPct val="90000"/>
              </a:lnSpc>
              <a:buFontTx/>
              <a:buNone/>
              <a:defRPr/>
            </a:pPr>
            <a:r>
              <a:rPr lang="en-US" sz="2400" dirty="0"/>
              <a:t>	</a:t>
            </a:r>
          </a:p>
        </p:txBody>
      </p:sp>
      <p:sp>
        <p:nvSpPr>
          <p:cNvPr id="2" name="Title 1">
            <a:extLst>
              <a:ext uri="{FF2B5EF4-FFF2-40B4-BE49-F238E27FC236}">
                <a16:creationId xmlns:a16="http://schemas.microsoft.com/office/drawing/2014/main" id="{15EFB619-0EE0-4339-8099-9F3DE61CF345}"/>
              </a:ext>
            </a:extLst>
          </p:cNvPr>
          <p:cNvSpPr>
            <a:spLocks noGrp="1"/>
          </p:cNvSpPr>
          <p:nvPr>
            <p:ph type="title"/>
          </p:nvPr>
        </p:nvSpPr>
        <p:spPr>
          <a:xfrm>
            <a:off x="3168885" y="177238"/>
            <a:ext cx="5854230" cy="1143000"/>
          </a:xfrm>
        </p:spPr>
        <p:txBody>
          <a:bodyPr>
            <a:normAutofit/>
          </a:bodyPr>
          <a:lstStyle/>
          <a:p>
            <a:r>
              <a:rPr lang="en-US" b="1" dirty="0">
                <a:solidFill>
                  <a:schemeClr val="bg1"/>
                </a:solidFill>
                <a:latin typeface="Avenir Book"/>
              </a:rPr>
              <a:t>Types of Grants</a:t>
            </a:r>
          </a:p>
        </p:txBody>
      </p:sp>
      <p:pic>
        <p:nvPicPr>
          <p:cNvPr id="4" name="Picture 4" descr="logo">
            <a:extLst>
              <a:ext uri="{FF2B5EF4-FFF2-40B4-BE49-F238E27FC236}">
                <a16:creationId xmlns:a16="http://schemas.microsoft.com/office/drawing/2014/main" id="{E0716F34-C40C-403B-980E-A626676BC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9910" y="177238"/>
            <a:ext cx="1023674" cy="1023674"/>
          </a:xfrm>
          <a:prstGeom prst="rect">
            <a:avLst/>
          </a:prstGeom>
          <a:noFill/>
        </p:spPr>
      </p:pic>
    </p:spTree>
    <p:extLst>
      <p:ext uri="{BB962C8B-B14F-4D97-AF65-F5344CB8AC3E}">
        <p14:creationId xmlns:p14="http://schemas.microsoft.com/office/powerpoint/2010/main" val="289781751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7D40DA-EB6C-364B-9E0B-A5F6991F010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943" t="2441" r="-11695" b="31563"/>
          <a:stretch/>
        </p:blipFill>
        <p:spPr>
          <a:xfrm>
            <a:off x="513347" y="131620"/>
            <a:ext cx="2151844" cy="1894532"/>
          </a:xfr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Crystal Taylor</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a:xfrm>
            <a:off x="66666" y="3923519"/>
            <a:ext cx="3352799" cy="2234417"/>
          </a:xfrm>
        </p:spPr>
        <p:txBody>
          <a:bodyPr/>
          <a:lstStyle/>
          <a:p>
            <a:r>
              <a:rPr lang="en-US" dirty="0"/>
              <a:t>Mathematics Education</a:t>
            </a:r>
          </a:p>
          <a:p>
            <a:r>
              <a:rPr lang="en-US" dirty="0"/>
              <a:t>Cognition in Mathematics</a:t>
            </a:r>
          </a:p>
          <a:p>
            <a:r>
              <a:rPr lang="en-US" dirty="0"/>
              <a:t>Randomized Controlled Trials</a:t>
            </a:r>
          </a:p>
          <a:p>
            <a:r>
              <a:rPr lang="en-US" dirty="0"/>
              <a:t>Educational and Psychological Measurement</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Access to thousands of teachers who have stories about professional transformation through CGI</a:t>
            </a:r>
          </a:p>
          <a:p>
            <a:r>
              <a:rPr lang="en-US" dirty="0"/>
              <a:t>Access to tens of thousands of students who will be taking mathematics tests annually</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Gather stories and make them available to the public</a:t>
            </a:r>
          </a:p>
          <a:p>
            <a:r>
              <a:rPr lang="en-US" dirty="0"/>
              <a:t>Convert paper-pencil test to an electronic platform, establish access to platform in schools; automate scoring and reporting procedures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342900" indent="-342900">
              <a:buFont typeface="+mj-lt"/>
              <a:buAutoNum type="arabicPeriod"/>
            </a:pPr>
            <a:r>
              <a:rPr lang="en-US" dirty="0"/>
              <a:t>I do randomized controlled trials of educational interventions in mathematics. Data matters, and scientific rigor is important. But they don’t move people in ways that personal stories do. I want to gather teachers’ individual stories about their experiences with CGI and create a way to let their stories be shared.</a:t>
            </a:r>
          </a:p>
          <a:p>
            <a:pPr marL="342900" indent="-342900">
              <a:buFont typeface="+mj-lt"/>
              <a:buAutoNum type="arabicPeriod"/>
            </a:pPr>
            <a:r>
              <a:rPr lang="en-US" dirty="0"/>
              <a:t>My lab administers tens of thousands of mathematics tests in a paper-pencil format annually. It is time to convert them to an electronic platform. I have the content and the contacts in schools. Looking for a partner who has expertise and is willing to work on the technical side.</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89932" y="2052156"/>
            <a:ext cx="2564018" cy="369325"/>
          </a:xfrm>
        </p:spPr>
        <p:txBody>
          <a:bodyPr/>
          <a:lstStyle/>
          <a:p>
            <a:r>
              <a:rPr lang="en-US" dirty="0"/>
              <a:t>Rob Schoen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496197"/>
            <a:ext cx="3210553" cy="870209"/>
          </a:xfrm>
        </p:spPr>
        <p:txBody>
          <a:bodyPr/>
          <a:lstStyle/>
          <a:p>
            <a:r>
              <a:rPr lang="en-US" dirty="0"/>
              <a:t>School of Teacher Education and Learning Systems Institute</a:t>
            </a:r>
          </a:p>
          <a:p>
            <a:r>
              <a:rPr lang="en-US" u="sng" dirty="0">
                <a:hlinkClick r:id="rId3">
                  <a:extLst>
                    <a:ext uri="{A12FA001-AC4F-418D-AE19-62706E023703}">
                      <ahyp:hlinkClr xmlns:ahyp="http://schemas.microsoft.com/office/drawing/2018/hyperlinkcolor" val="tx"/>
                    </a:ext>
                  </a:extLst>
                </a:hlinkClick>
              </a:rPr>
              <a:t>rschoen@lsi.fsu.edu</a:t>
            </a:r>
            <a:endParaRPr lang="en-US" u="sng" dirty="0"/>
          </a:p>
          <a:p>
            <a:r>
              <a:rPr lang="en-US" dirty="0" err="1"/>
              <a:t>www.schoenresearch.com</a:t>
            </a:r>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2000" dirty="0">
                <a:hlinkClick r:id="rId4">
                  <a:extLst>
                    <a:ext uri="{A12FA001-AC4F-418D-AE19-62706E023703}">
                      <ahyp:hlinkClr xmlns:ahyp="http://schemas.microsoft.com/office/drawing/2018/hyperlinkcolor" val="tx"/>
                    </a:ext>
                  </a:extLst>
                </a:hlinkClick>
              </a:rPr>
              <a:t>Replicating the CGI Experiment in Diverse Environments</a:t>
            </a:r>
          </a:p>
          <a:p>
            <a:r>
              <a:rPr lang="en-US" sz="2000" dirty="0">
                <a:hlinkClick r:id="rId5">
                  <a:extLst>
                    <a:ext uri="{A12FA001-AC4F-418D-AE19-62706E023703}">
                      <ahyp:hlinkClr xmlns:ahyp="http://schemas.microsoft.com/office/drawing/2018/hyperlinkcolor" val="tx"/>
                    </a:ext>
                  </a:extLst>
                </a:hlinkClick>
              </a:rPr>
              <a:t>Follow Up to the Replicating the CGI Experiment in Diverse Environments Study</a:t>
            </a:r>
            <a:endParaRPr lang="en-US" sz="2000" dirty="0">
              <a:hlinkClick r:id="rId4">
                <a:extLst>
                  <a:ext uri="{A12FA001-AC4F-418D-AE19-62706E023703}">
                    <ahyp:hlinkClr xmlns:ahyp="http://schemas.microsoft.com/office/drawing/2018/hyperlinkcolor" val="tx"/>
                  </a:ext>
                </a:extLst>
              </a:hlinkClick>
            </a:endParaRPr>
          </a:p>
          <a:p>
            <a:r>
              <a:rPr lang="en-US" sz="2000" dirty="0">
                <a:hlinkClick r:id="rId6">
                  <a:extLst>
                    <a:ext uri="{A12FA001-AC4F-418D-AE19-62706E023703}">
                      <ahyp:hlinkClr xmlns:ahyp="http://schemas.microsoft.com/office/drawing/2018/hyperlinkcolor" val="tx"/>
                    </a:ext>
                  </a:extLst>
                </a:hlinkClick>
              </a:rPr>
              <a:t>FCR-STEMLearn: Foundations for Success in STEM</a:t>
            </a:r>
            <a:endParaRPr lang="en-US" sz="2000" dirty="0"/>
          </a:p>
          <a:p>
            <a:r>
              <a:rPr lang="en-US" sz="2000" dirty="0">
                <a:hlinkClick r:id="rId7">
                  <a:extLst>
                    <a:ext uri="{A12FA001-AC4F-418D-AE19-62706E023703}">
                      <ahyp:hlinkClr xmlns:ahyp="http://schemas.microsoft.com/office/drawing/2018/hyperlinkcolor" val="tx"/>
                    </a:ext>
                  </a:extLst>
                </a:hlinkClick>
              </a:rPr>
              <a:t>Foundations for Success: Developing Effective Mathematics Educators through Cognitively Guided Instruction</a:t>
            </a:r>
            <a:endParaRPr lang="en-US" sz="1600" dirty="0"/>
          </a:p>
        </p:txBody>
      </p:sp>
    </p:spTree>
    <p:extLst>
      <p:ext uri="{BB962C8B-B14F-4D97-AF65-F5344CB8AC3E}">
        <p14:creationId xmlns:p14="http://schemas.microsoft.com/office/powerpoint/2010/main" val="236708365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655C6-8C2B-463F-8E44-591EB8C58C64}"/>
              </a:ext>
            </a:extLst>
          </p:cNvPr>
          <p:cNvSpPr>
            <a:spLocks noGrp="1"/>
          </p:cNvSpPr>
          <p:nvPr>
            <p:ph type="body" sz="quarter" idx="10"/>
          </p:nvPr>
        </p:nvSpPr>
        <p:spPr/>
        <p:txBody>
          <a:bodyPr/>
          <a:lstStyle/>
          <a:p>
            <a:r>
              <a:rPr lang="en-US" dirty="0"/>
              <a:t>Crystal Taylor</a:t>
            </a:r>
          </a:p>
          <a:p>
            <a:endParaRPr lang="en-US" dirty="0"/>
          </a:p>
        </p:txBody>
      </p:sp>
    </p:spTree>
    <p:extLst>
      <p:ext uri="{BB962C8B-B14F-4D97-AF65-F5344CB8AC3E}">
        <p14:creationId xmlns:p14="http://schemas.microsoft.com/office/powerpoint/2010/main" val="40504596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A7C625-E636-49EC-990D-4F21D8E2D743}"/>
              </a:ext>
            </a:extLst>
          </p:cNvPr>
          <p:cNvSpPr>
            <a:spLocks noGrp="1"/>
          </p:cNvSpPr>
          <p:nvPr>
            <p:ph type="body" sz="quarter" idx="11"/>
          </p:nvPr>
        </p:nvSpPr>
        <p:spPr/>
        <p:txBody>
          <a:bodyPr/>
          <a:lstStyle/>
          <a:p>
            <a:r>
              <a:rPr lang="en-US" dirty="0"/>
              <a:t>Caroline Stratton</a:t>
            </a:r>
          </a:p>
          <a:p>
            <a:endParaRPr lang="en-US" dirty="0"/>
          </a:p>
        </p:txBody>
      </p:sp>
      <p:sp>
        <p:nvSpPr>
          <p:cNvPr id="5" name="Text Placeholder 4">
            <a:extLst>
              <a:ext uri="{FF2B5EF4-FFF2-40B4-BE49-F238E27FC236}">
                <a16:creationId xmlns:a16="http://schemas.microsoft.com/office/drawing/2014/main" id="{535C04B1-4C43-4D23-A0A3-7ECBD94A6DEF}"/>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1B039CD0-C0C2-46C8-8C11-7663163257AA}"/>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AA3BD961-7897-4B33-9E67-495FE4797804}"/>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50F8D5AF-C70D-4EF2-A27F-B1F04202BD2C}"/>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710B8427-4C65-405C-8BD0-E2BEEC78789C}"/>
              </a:ext>
            </a:extLst>
          </p:cNvPr>
          <p:cNvSpPr>
            <a:spLocks noGrp="1"/>
          </p:cNvSpPr>
          <p:nvPr>
            <p:ph type="body" sz="quarter" idx="17"/>
          </p:nvPr>
        </p:nvSpPr>
        <p:spPr/>
        <p:txBody>
          <a:bodyPr/>
          <a:lstStyle/>
          <a:p>
            <a:endParaRPr lang="en-US"/>
          </a:p>
        </p:txBody>
      </p:sp>
      <p:sp>
        <p:nvSpPr>
          <p:cNvPr id="11" name="Content Placeholder 10">
            <a:extLst>
              <a:ext uri="{FF2B5EF4-FFF2-40B4-BE49-F238E27FC236}">
                <a16:creationId xmlns:a16="http://schemas.microsoft.com/office/drawing/2014/main" id="{A5CEB8D8-66FA-4BBB-8EEF-8FFFA1C830EE}"/>
              </a:ext>
            </a:extLst>
          </p:cNvPr>
          <p:cNvSpPr>
            <a:spLocks noGrp="1"/>
          </p:cNvSpPr>
          <p:nvPr>
            <p:ph sz="quarter" idx="18"/>
          </p:nvPr>
        </p:nvSpPr>
        <p:spPr/>
        <p:txBody>
          <a:bodyPr/>
          <a:lstStyle/>
          <a:p>
            <a:endParaRPr lang="en-US"/>
          </a:p>
        </p:txBody>
      </p:sp>
      <p:pic>
        <p:nvPicPr>
          <p:cNvPr id="12" name="Picture Placeholder 2">
            <a:extLst>
              <a:ext uri="{FF2B5EF4-FFF2-40B4-BE49-F238E27FC236}">
                <a16:creationId xmlns:a16="http://schemas.microsoft.com/office/drawing/2014/main" id="{07E8B355-CDE8-4DDA-94AD-608FEE4A1CC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6941" b="16941"/>
          <a:stretch/>
        </p:blipFill>
        <p:spPr>
          <a:xfrm>
            <a:off x="390525" y="84138"/>
            <a:ext cx="2563813" cy="2257425"/>
          </a:xfrm>
        </p:spPr>
      </p:pic>
      <p:pic>
        <p:nvPicPr>
          <p:cNvPr id="13" name="Picture Placeholder 2">
            <a:extLst>
              <a:ext uri="{FF2B5EF4-FFF2-40B4-BE49-F238E27FC236}">
                <a16:creationId xmlns:a16="http://schemas.microsoft.com/office/drawing/2014/main" id="{2E2DFFD5-9645-49EF-B633-57347F90752C}"/>
              </a:ext>
            </a:extLst>
          </p:cNvPr>
          <p:cNvPicPr>
            <a:picLocks noChangeAspect="1"/>
          </p:cNvPicPr>
          <p:nvPr/>
        </p:nvPicPr>
        <p:blipFill rotWithShape="1">
          <a:blip r:embed="rId2">
            <a:extLst>
              <a:ext uri="{28A0092B-C50C-407E-A947-70E740481C1C}">
                <a14:useLocalDpi xmlns:a14="http://schemas.microsoft.com/office/drawing/2010/main" val="0"/>
              </a:ext>
            </a:extLst>
          </a:blip>
          <a:srcRect l="-2" t="14293" r="144" b="18808"/>
          <a:stretch/>
        </p:blipFill>
        <p:spPr>
          <a:xfrm>
            <a:off x="389932" y="54912"/>
            <a:ext cx="2560320" cy="2286000"/>
          </a:xfrm>
          <a:prstGeom prst="rect">
            <a:avLst/>
          </a:prstGeom>
        </p:spPr>
      </p:pic>
      <p:sp>
        <p:nvSpPr>
          <p:cNvPr id="14" name="Text Placeholder 11">
            <a:extLst>
              <a:ext uri="{FF2B5EF4-FFF2-40B4-BE49-F238E27FC236}">
                <a16:creationId xmlns:a16="http://schemas.microsoft.com/office/drawing/2014/main" id="{DA35FD1A-AC02-45E3-82D6-D6B94E321ABC}"/>
              </a:ext>
            </a:extLst>
          </p:cNvPr>
          <p:cNvSpPr txBox="1">
            <a:spLocks/>
          </p:cNvSpPr>
          <p:nvPr/>
        </p:nvSpPr>
        <p:spPr>
          <a:xfrm>
            <a:off x="66666" y="3923519"/>
            <a:ext cx="3210553" cy="22344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Urban and regional planning</a:t>
            </a:r>
          </a:p>
          <a:p>
            <a:r>
              <a:rPr lang="en-US"/>
              <a:t>Built environment</a:t>
            </a:r>
          </a:p>
          <a:p>
            <a:r>
              <a:rPr lang="en-US"/>
              <a:t>Government transparency</a:t>
            </a:r>
          </a:p>
          <a:p>
            <a:r>
              <a:rPr lang="en-US"/>
              <a:t>Market-driven solutions</a:t>
            </a:r>
          </a:p>
          <a:p>
            <a:endParaRPr lang="en-US" dirty="0"/>
          </a:p>
        </p:txBody>
      </p:sp>
      <p:sp>
        <p:nvSpPr>
          <p:cNvPr id="15" name="Text Placeholder 12">
            <a:extLst>
              <a:ext uri="{FF2B5EF4-FFF2-40B4-BE49-F238E27FC236}">
                <a16:creationId xmlns:a16="http://schemas.microsoft.com/office/drawing/2014/main" id="{F5A68BB9-50A4-4895-9255-74DD59E563CF}"/>
              </a:ext>
            </a:extLst>
          </p:cNvPr>
          <p:cNvSpPr txBox="1">
            <a:spLocks/>
          </p:cNvSpPr>
          <p:nvPr/>
        </p:nvSpPr>
        <p:spPr>
          <a:xfrm>
            <a:off x="3419465" y="3918075"/>
            <a:ext cx="2668588" cy="2239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Our Center conducts public policy research focused on Florida. (Surveys)</a:t>
            </a:r>
          </a:p>
          <a:p>
            <a:r>
              <a:rPr lang="en-US"/>
              <a:t>My interns want experience creating Tableau visualizations.</a:t>
            </a:r>
          </a:p>
          <a:p>
            <a:r>
              <a:rPr lang="en-US"/>
              <a:t>We collect government transparency data and are starting to develop our geospatial data.</a:t>
            </a:r>
            <a:endParaRPr lang="en-US" dirty="0"/>
          </a:p>
        </p:txBody>
      </p:sp>
      <p:sp>
        <p:nvSpPr>
          <p:cNvPr id="16" name="Text Placeholder 13">
            <a:extLst>
              <a:ext uri="{FF2B5EF4-FFF2-40B4-BE49-F238E27FC236}">
                <a16:creationId xmlns:a16="http://schemas.microsoft.com/office/drawing/2014/main" id="{52F291B0-B1C9-4685-AF19-A8A78153F082}"/>
              </a:ext>
            </a:extLst>
          </p:cNvPr>
          <p:cNvSpPr txBox="1">
            <a:spLocks/>
          </p:cNvSpPr>
          <p:nvPr/>
        </p:nvSpPr>
        <p:spPr>
          <a:xfrm>
            <a:off x="6140231" y="3901747"/>
            <a:ext cx="2668588" cy="2234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Connecting me with prospective student interns with GIS and data analytics skills.</a:t>
            </a:r>
          </a:p>
          <a:p>
            <a:r>
              <a:rPr lang="en-US"/>
              <a:t>Partnering on collaborative funding opportunities that has a student and tech educational component.</a:t>
            </a:r>
          </a:p>
          <a:p>
            <a:r>
              <a:rPr lang="en-US"/>
              <a:t>Collaborating on transparency research.</a:t>
            </a:r>
            <a:endParaRPr lang="en-US" dirty="0"/>
          </a:p>
        </p:txBody>
      </p:sp>
      <p:sp>
        <p:nvSpPr>
          <p:cNvPr id="17" name="Text Placeholder 14">
            <a:extLst>
              <a:ext uri="{FF2B5EF4-FFF2-40B4-BE49-F238E27FC236}">
                <a16:creationId xmlns:a16="http://schemas.microsoft.com/office/drawing/2014/main" id="{B77EAF74-4DB5-4C61-9C1C-A36B47F3813E}"/>
              </a:ext>
            </a:extLst>
          </p:cNvPr>
          <p:cNvSpPr txBox="1">
            <a:spLocks/>
          </p:cNvSpPr>
          <p:nvPr/>
        </p:nvSpPr>
        <p:spPr>
          <a:xfrm>
            <a:off x="3428380" y="480027"/>
            <a:ext cx="5344152" cy="2886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DeVoe L. Moore Center hosts a government transparency website called FloridaOpenGov.  My data analytics interns are engaged in data acquisition, cleaning, and website design.  The FloridaOpenGov project just wrapped up the transition from QlikView to Tableau charts to improve aesthetics and decrease image load time for computers and smartphone users.</a:t>
            </a:r>
          </a:p>
          <a:p>
            <a:r>
              <a:rPr lang="en-US"/>
              <a:t>My public policy interns are interested in place-based and market-driven research.  We’ve recently added a mapping component to our Center.  </a:t>
            </a:r>
            <a:endParaRPr lang="en-US" dirty="0"/>
          </a:p>
        </p:txBody>
      </p:sp>
      <p:sp>
        <p:nvSpPr>
          <p:cNvPr id="18" name="Text Placeholder 15">
            <a:extLst>
              <a:ext uri="{FF2B5EF4-FFF2-40B4-BE49-F238E27FC236}">
                <a16:creationId xmlns:a16="http://schemas.microsoft.com/office/drawing/2014/main" id="{CE27E0C8-FE85-4306-88E5-60D05C013FC6}"/>
              </a:ext>
            </a:extLst>
          </p:cNvPr>
          <p:cNvSpPr txBox="1">
            <a:spLocks/>
          </p:cNvSpPr>
          <p:nvPr/>
        </p:nvSpPr>
        <p:spPr>
          <a:xfrm>
            <a:off x="389932" y="2340912"/>
            <a:ext cx="2564018" cy="36932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782F4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Crystal Taylor</a:t>
            </a:r>
          </a:p>
        </p:txBody>
      </p:sp>
      <p:sp>
        <p:nvSpPr>
          <p:cNvPr id="19" name="Text Placeholder 16">
            <a:extLst>
              <a:ext uri="{FF2B5EF4-FFF2-40B4-BE49-F238E27FC236}">
                <a16:creationId xmlns:a16="http://schemas.microsoft.com/office/drawing/2014/main" id="{F9DB7E6F-55ED-45C6-BC81-DAB54B5BA3BE}"/>
              </a:ext>
            </a:extLst>
          </p:cNvPr>
          <p:cNvSpPr txBox="1">
            <a:spLocks/>
          </p:cNvSpPr>
          <p:nvPr/>
        </p:nvSpPr>
        <p:spPr>
          <a:xfrm>
            <a:off x="66666" y="2784953"/>
            <a:ext cx="3210553" cy="62523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Director of Public Policy and Data Analytics Program</a:t>
            </a:r>
          </a:p>
          <a:p>
            <a:r>
              <a:rPr lang="en-US" dirty="0" err="1"/>
              <a:t>DeVoe</a:t>
            </a:r>
            <a:r>
              <a:rPr lang="en-US" dirty="0"/>
              <a:t> L. Moore Center</a:t>
            </a:r>
          </a:p>
        </p:txBody>
      </p:sp>
      <p:pic>
        <p:nvPicPr>
          <p:cNvPr id="20" name="Content Placeholder 4">
            <a:extLst>
              <a:ext uri="{FF2B5EF4-FFF2-40B4-BE49-F238E27FC236}">
                <a16:creationId xmlns:a16="http://schemas.microsoft.com/office/drawing/2014/main" id="{F60E692F-DE9E-4F48-9929-FB571A2710D6}"/>
              </a:ext>
            </a:extLst>
          </p:cNvPr>
          <p:cNvPicPr>
            <a:picLocks noChangeAspect="1"/>
          </p:cNvPicPr>
          <p:nvPr/>
        </p:nvPicPr>
        <p:blipFill rotWithShape="1">
          <a:blip r:embed="rId3">
            <a:extLst>
              <a:ext uri="{28A0092B-C50C-407E-A947-70E740481C1C}">
                <a14:useLocalDpi xmlns:a14="http://schemas.microsoft.com/office/drawing/2010/main" val="0"/>
              </a:ext>
            </a:extLst>
          </a:blip>
          <a:srcRect l="13125" r="13632"/>
          <a:stretch/>
        </p:blipFill>
        <p:spPr>
          <a:xfrm>
            <a:off x="8860996" y="1111413"/>
            <a:ext cx="3310408" cy="2537622"/>
          </a:xfrm>
          <a:prstGeom prst="rect">
            <a:avLst/>
          </a:prstGeom>
        </p:spPr>
      </p:pic>
      <p:sp>
        <p:nvSpPr>
          <p:cNvPr id="21" name="Text Placeholder 13">
            <a:extLst>
              <a:ext uri="{FF2B5EF4-FFF2-40B4-BE49-F238E27FC236}">
                <a16:creationId xmlns:a16="http://schemas.microsoft.com/office/drawing/2014/main" id="{3EC6B79A-2C68-4732-8A77-19CD3186EAD7}"/>
              </a:ext>
            </a:extLst>
          </p:cNvPr>
          <p:cNvSpPr txBox="1">
            <a:spLocks/>
          </p:cNvSpPr>
          <p:nvPr/>
        </p:nvSpPr>
        <p:spPr>
          <a:xfrm>
            <a:off x="8850698" y="480027"/>
            <a:ext cx="3331004" cy="2304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Government Transparency Project</a:t>
            </a:r>
          </a:p>
          <a:p>
            <a:pPr marL="0" indent="0">
              <a:buNone/>
            </a:pPr>
            <a:r>
              <a:rPr lang="en-US" b="1" dirty="0" err="1"/>
              <a:t>FloridaOpenGov</a:t>
            </a:r>
            <a:r>
              <a:rPr lang="en-US" b="1" dirty="0"/>
              <a:t> Tableau Visualization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b="1" dirty="0"/>
              <a:t>Building a Property Value Geodatabase</a:t>
            </a:r>
          </a:p>
        </p:txBody>
      </p:sp>
      <p:pic>
        <p:nvPicPr>
          <p:cNvPr id="22" name="Picture 21">
            <a:extLst>
              <a:ext uri="{FF2B5EF4-FFF2-40B4-BE49-F238E27FC236}">
                <a16:creationId xmlns:a16="http://schemas.microsoft.com/office/drawing/2014/main" id="{8A1FCA71-83BC-4131-A6D0-C1B07115F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049" y="3955840"/>
            <a:ext cx="3290088" cy="2202096"/>
          </a:xfrm>
          <a:prstGeom prst="rect">
            <a:avLst/>
          </a:prstGeom>
        </p:spPr>
      </p:pic>
    </p:spTree>
    <p:extLst>
      <p:ext uri="{BB962C8B-B14F-4D97-AF65-F5344CB8AC3E}">
        <p14:creationId xmlns:p14="http://schemas.microsoft.com/office/powerpoint/2010/main" val="3942427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D3076-74C1-4EF4-BC12-9C017601E872}"/>
              </a:ext>
            </a:extLst>
          </p:cNvPr>
          <p:cNvSpPr>
            <a:spLocks noGrp="1"/>
          </p:cNvSpPr>
          <p:nvPr>
            <p:ph type="body" sz="quarter" idx="10"/>
          </p:nvPr>
        </p:nvSpPr>
        <p:spPr/>
        <p:txBody>
          <a:bodyPr/>
          <a:lstStyle/>
          <a:p>
            <a:r>
              <a:rPr lang="en-US" dirty="0"/>
              <a:t>Caroline Stratton</a:t>
            </a:r>
          </a:p>
          <a:p>
            <a:endParaRPr lang="en-US" dirty="0"/>
          </a:p>
        </p:txBody>
      </p:sp>
    </p:spTree>
    <p:extLst>
      <p:ext uri="{BB962C8B-B14F-4D97-AF65-F5344CB8AC3E}">
        <p14:creationId xmlns:p14="http://schemas.microsoft.com/office/powerpoint/2010/main" val="10827062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10;&#10;Description automatically generated">
            <a:extLst>
              <a:ext uri="{FF2B5EF4-FFF2-40B4-BE49-F238E27FC236}">
                <a16:creationId xmlns:a16="http://schemas.microsoft.com/office/drawing/2014/main" id="{1EB930E9-D35E-D040-88CA-ED4A1E41A1E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6981" b="16981"/>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Vanessa Dennen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Digital inequality and organizations</a:t>
            </a:r>
          </a:p>
          <a:p>
            <a:r>
              <a:rPr lang="en-US" dirty="0"/>
              <a:t>Information and communication technologies (ICTs) for development</a:t>
            </a:r>
          </a:p>
          <a:p>
            <a:r>
              <a:rPr lang="en-US" dirty="0"/>
              <a:t>US telecom policy</a:t>
            </a:r>
          </a:p>
          <a:p>
            <a:pPr marL="0" indent="0">
              <a:buNone/>
            </a:pPr>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Qualitative (including ethnographic) research methods</a:t>
            </a:r>
          </a:p>
          <a:p>
            <a:r>
              <a:rPr lang="en-US" dirty="0"/>
              <a:t>Relationships to digital inclusion and ICT4D practitioner communities</a:t>
            </a:r>
          </a:p>
          <a:p>
            <a:r>
              <a:rPr lang="en-US" dirty="0"/>
              <a:t>Technology and development policy in Latin America</a:t>
            </a:r>
          </a:p>
          <a:p>
            <a:endParaRPr lang="en-US" dirty="0"/>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Complementary research methods, including computational social science</a:t>
            </a:r>
          </a:p>
          <a:p>
            <a:r>
              <a:rPr lang="en-US" dirty="0"/>
              <a:t>Collaborate on  interdisciplinary research about digital inequality in the US or abroad</a:t>
            </a:r>
          </a:p>
          <a:p>
            <a:endParaRPr lang="en-US" dirty="0"/>
          </a:p>
          <a:p>
            <a:endParaRPr lang="en-US" dirty="0"/>
          </a:p>
          <a:p>
            <a:endParaRPr lang="en-US" dirty="0"/>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Social scientist with engineering background interested in interventions with technology for social good (organizational relationships, policy, outcomes and impacts)</a:t>
            </a:r>
          </a:p>
          <a:p>
            <a:r>
              <a:rPr lang="en-US" dirty="0"/>
              <a:t>Connect with potential collaborators and others with similar interests at FSU </a:t>
            </a:r>
          </a:p>
          <a:p>
            <a:r>
              <a:rPr lang="en-US" dirty="0"/>
              <a:t>Find collaborators interested in developing proposal to NSF Smart and Connected Communities program</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Caroline Stratton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School of Information</a:t>
            </a:r>
          </a:p>
          <a:p>
            <a:r>
              <a:rPr lang="en-US" dirty="0"/>
              <a:t>cstratton2@fsu.edu</a:t>
            </a:r>
          </a:p>
          <a:p>
            <a:r>
              <a:rPr lang="en-US" dirty="0">
                <a:hlinkClick r:id="rId3"/>
              </a:rPr>
              <a:t>https://carolinestratton.github.io/</a:t>
            </a:r>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2000" dirty="0"/>
              <a:t>Recent work</a:t>
            </a:r>
          </a:p>
          <a:p>
            <a:r>
              <a:rPr lang="en-US" sz="1600" dirty="0"/>
              <a:t>New paper on Google Fiber and connecting community anchor institutions in Austin, TX in </a:t>
            </a:r>
            <a:r>
              <a:rPr lang="en-US" sz="1600" i="1" dirty="0"/>
              <a:t>Journal of Urban Affairs: </a:t>
            </a:r>
            <a:r>
              <a:rPr lang="en-US" sz="1600" dirty="0">
                <a:hlinkClick r:id="rId4"/>
              </a:rPr>
              <a:t>https://doi.org/10.1080/07352166.2020.1820872</a:t>
            </a:r>
            <a:endParaRPr lang="en-US" dirty="0"/>
          </a:p>
          <a:p>
            <a:pPr marL="0" indent="0">
              <a:buNone/>
            </a:pPr>
            <a:r>
              <a:rPr lang="en-US" sz="2000" dirty="0"/>
              <a:t>Currently writing up</a:t>
            </a:r>
          </a:p>
          <a:p>
            <a:r>
              <a:rPr lang="en-US" sz="1600" dirty="0"/>
              <a:t>Comparative critical discourse analysis of digital equity plans of four large US cities</a:t>
            </a:r>
          </a:p>
          <a:p>
            <a:r>
              <a:rPr lang="en-US" sz="1600" dirty="0"/>
              <a:t>Contradictions of technology policy and practices with educational technology in Bolivia</a:t>
            </a:r>
          </a:p>
          <a:p>
            <a:pPr marL="0" indent="0">
              <a:buNone/>
            </a:pPr>
            <a:r>
              <a:rPr lang="en-US" sz="2000" dirty="0"/>
              <a:t>2021</a:t>
            </a:r>
          </a:p>
          <a:p>
            <a:r>
              <a:rPr lang="en-US" sz="1600" dirty="0"/>
              <a:t>Analyze data and write up multi-country study about ICT4D and social entrepreneurship</a:t>
            </a:r>
          </a:p>
          <a:p>
            <a:r>
              <a:rPr lang="en-US" sz="1600" dirty="0"/>
              <a:t>New project on rural electric cooperatives and broadband</a:t>
            </a:r>
          </a:p>
          <a:p>
            <a:pPr marL="0" indent="0">
              <a:buNone/>
            </a:pPr>
            <a:endParaRPr lang="en-US" dirty="0"/>
          </a:p>
        </p:txBody>
      </p:sp>
    </p:spTree>
    <p:extLst>
      <p:ext uri="{BB962C8B-B14F-4D97-AF65-F5344CB8AC3E}">
        <p14:creationId xmlns:p14="http://schemas.microsoft.com/office/powerpoint/2010/main" val="339313856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AB41F-1597-4AB2-9DED-D896E5C9C8FE}"/>
              </a:ext>
            </a:extLst>
          </p:cNvPr>
          <p:cNvSpPr>
            <a:spLocks noGrp="1"/>
          </p:cNvSpPr>
          <p:nvPr>
            <p:ph type="body" sz="quarter" idx="10"/>
          </p:nvPr>
        </p:nvSpPr>
        <p:spPr/>
        <p:txBody>
          <a:bodyPr/>
          <a:lstStyle/>
          <a:p>
            <a:r>
              <a:rPr lang="en-US" dirty="0"/>
              <a:t>Vanessa Dennen</a:t>
            </a:r>
          </a:p>
          <a:p>
            <a:endParaRPr lang="en-US" dirty="0"/>
          </a:p>
        </p:txBody>
      </p:sp>
    </p:spTree>
    <p:extLst>
      <p:ext uri="{BB962C8B-B14F-4D97-AF65-F5344CB8AC3E}">
        <p14:creationId xmlns:p14="http://schemas.microsoft.com/office/powerpoint/2010/main" val="19024877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4">
            <a:extLst>
              <a:ext uri="{FF2B5EF4-FFF2-40B4-BE49-F238E27FC236}">
                <a16:creationId xmlns:a16="http://schemas.microsoft.com/office/drawing/2014/main" id="{7779C9A2-05ED-DC48-987D-2D6C0A0716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143" r="12143"/>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Laura Hart</a:t>
            </a:r>
          </a:p>
        </p:txBody>
      </p:sp>
      <p:sp>
        <p:nvSpPr>
          <p:cNvPr id="19" name="Text Placeholder 18">
            <a:extLst>
              <a:ext uri="{FF2B5EF4-FFF2-40B4-BE49-F238E27FC236}">
                <a16:creationId xmlns:a16="http://schemas.microsoft.com/office/drawing/2014/main" id="{37A24F32-0DE0-114A-A256-1B99C13EF10C}"/>
              </a:ext>
            </a:extLst>
          </p:cNvPr>
          <p:cNvSpPr>
            <a:spLocks noGrp="1"/>
          </p:cNvSpPr>
          <p:nvPr>
            <p:ph type="body" sz="quarter" idx="12"/>
          </p:nvPr>
        </p:nvSpPr>
        <p:spPr>
          <a:xfrm>
            <a:off x="66666" y="3923519"/>
            <a:ext cx="3210553" cy="2242665"/>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t>Social media</a:t>
            </a:r>
          </a:p>
          <a:p>
            <a:pPr marL="285750" indent="-285750">
              <a:spcAft>
                <a:spcPts val="600"/>
              </a:spcAft>
              <a:buFont typeface="Arial" panose="020B0604020202020204" pitchFamily="34" charset="0"/>
              <a:buChar char="•"/>
            </a:pPr>
            <a:r>
              <a:rPr lang="en-US" sz="1600" dirty="0"/>
              <a:t>Identity, community, and social networks</a:t>
            </a:r>
          </a:p>
          <a:p>
            <a:pPr marL="285750" indent="-285750">
              <a:spcAft>
                <a:spcPts val="600"/>
              </a:spcAft>
              <a:buFont typeface="Arial" panose="020B0604020202020204" pitchFamily="34" charset="0"/>
              <a:buChar char="•"/>
            </a:pPr>
            <a:r>
              <a:rPr lang="en-US" sz="1600" dirty="0"/>
              <a:t>Informal learning</a:t>
            </a:r>
          </a:p>
          <a:p>
            <a:pPr marL="285750" indent="-285750">
              <a:spcAft>
                <a:spcPts val="600"/>
              </a:spcAft>
              <a:buFont typeface="Arial" panose="020B0604020202020204" pitchFamily="34" charset="0"/>
              <a:buChar char="•"/>
            </a:pPr>
            <a:r>
              <a:rPr lang="en-US" sz="1600" dirty="0"/>
              <a:t>Knowledge management</a:t>
            </a:r>
          </a:p>
          <a:p>
            <a:pPr marL="285750" indent="-285750">
              <a:spcAft>
                <a:spcPts val="600"/>
              </a:spcAft>
              <a:buFont typeface="Arial" panose="020B0604020202020204" pitchFamily="34" charset="0"/>
              <a:buChar char="•"/>
            </a:pPr>
            <a:r>
              <a:rPr lang="en-US" sz="1600" dirty="0"/>
              <a:t>Online learning and OER</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pPr>
              <a:lnSpc>
                <a:spcPct val="100000"/>
              </a:lnSpc>
              <a:spcBef>
                <a:spcPts val="0"/>
              </a:spcBef>
            </a:pPr>
            <a:r>
              <a:rPr lang="en-US" dirty="0"/>
              <a:t>Qualitative research skills, including discourse analysis, conversation analysis, content analysis, ethnography, activity systems analysis</a:t>
            </a:r>
          </a:p>
          <a:p>
            <a:pPr>
              <a:lnSpc>
                <a:spcPct val="100000"/>
              </a:lnSpc>
              <a:spcBef>
                <a:spcPts val="0"/>
              </a:spcBef>
            </a:pPr>
            <a:r>
              <a:rPr lang="en-US" dirty="0"/>
              <a:t>Social network analysis</a:t>
            </a:r>
          </a:p>
          <a:p>
            <a:pPr>
              <a:lnSpc>
                <a:spcPct val="100000"/>
              </a:lnSpc>
              <a:spcBef>
                <a:spcPts val="0"/>
              </a:spcBef>
            </a:pPr>
            <a:r>
              <a:rPr lang="en-US" dirty="0"/>
              <a:t>Emerging technologies and social media platforms</a:t>
            </a:r>
          </a:p>
          <a:p>
            <a:pPr>
              <a:lnSpc>
                <a:spcPct val="100000"/>
              </a:lnSpc>
              <a:spcBef>
                <a:spcPts val="0"/>
              </a:spcBef>
            </a:pPr>
            <a:r>
              <a:rPr lang="en-US" dirty="0"/>
              <a:t>Instructional design &amp; development</a:t>
            </a:r>
          </a:p>
          <a:p>
            <a:pPr>
              <a:spcAft>
                <a:spcPts val="600"/>
              </a:spcAft>
            </a:pPr>
            <a:endParaRPr lang="en-US" dirty="0"/>
          </a:p>
          <a:p>
            <a:pPr>
              <a:spcAft>
                <a:spcPts val="600"/>
              </a:spcAft>
            </a:pPr>
            <a:endParaRPr lang="en-US" dirty="0"/>
          </a:p>
          <a:p>
            <a:pPr marL="285750" indent="-285750">
              <a:spcAft>
                <a:spcPts val="600"/>
              </a:spcAft>
            </a:pPr>
            <a:endParaRPr lang="en-US" dirty="0"/>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Let’s collaborate!</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indent="0">
              <a:buNone/>
            </a:pPr>
            <a:r>
              <a:rPr lang="en-US" dirty="0"/>
              <a:t>I’m interested in how technology shapes identity,  relationships, and learning processes, whether formal, non-formal, or informal. </a:t>
            </a:r>
          </a:p>
          <a:p>
            <a:pPr marL="0" indent="0">
              <a:buNone/>
            </a:pPr>
            <a:r>
              <a:rPr lang="en-US" dirty="0"/>
              <a:t>Populations and contexts that interest me include teens, affinity groups, and professional development.</a:t>
            </a:r>
          </a:p>
          <a:p>
            <a:pPr marL="0" indent="0">
              <a:buNone/>
            </a:pPr>
            <a:endParaRPr lang="en-US" dirty="0"/>
          </a:p>
          <a:p>
            <a:pPr marL="0" indent="0">
              <a:buNone/>
            </a:pPr>
            <a:endParaRPr lang="en-US" dirty="0"/>
          </a:p>
          <a:p>
            <a:pPr marL="0" indent="0">
              <a:buNone/>
            </a:pPr>
            <a:br>
              <a:rPr lang="en-US" dirty="0"/>
            </a:br>
            <a:endParaRPr lang="en-US" dirty="0"/>
          </a:p>
          <a:p>
            <a:pPr marL="0" indent="0">
              <a:buNone/>
            </a:pPr>
            <a:r>
              <a:rPr lang="en-US" dirty="0"/>
              <a:t>http://</a:t>
            </a:r>
            <a:r>
              <a:rPr lang="en-US" dirty="0" err="1"/>
              <a:t>studentssocialmediaschools.com</a:t>
            </a:r>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Vanessa </a:t>
            </a:r>
            <a:r>
              <a:rPr lang="en-US" dirty="0" err="1"/>
              <a:t>Dennen</a:t>
            </a:r>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sz="1200" dirty="0"/>
              <a:t>Professor</a:t>
            </a:r>
          </a:p>
          <a:p>
            <a:r>
              <a:rPr lang="en-US" sz="1200" dirty="0"/>
              <a:t>Educational Psychology &amp; Learning Systems</a:t>
            </a:r>
          </a:p>
          <a:p>
            <a:r>
              <a:rPr lang="en-US" sz="1200" dirty="0" err="1"/>
              <a:t>vdennen@fsu.edu</a:t>
            </a:r>
            <a:endParaRPr lang="en-US" sz="1200" dirty="0"/>
          </a:p>
          <a:p>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1400" b="1" dirty="0"/>
              <a:t>Students, Social Media &amp; Schools</a:t>
            </a:r>
          </a:p>
          <a:p>
            <a:pPr marL="0" indent="0">
              <a:buNone/>
            </a:pPr>
            <a:r>
              <a:rPr lang="en-US" sz="1400" dirty="0"/>
              <a:t>I co-lead the Students, Social Media &amp; Schools (SSMS) Research Group with Dr. Stacey Rutledge. Our work explores the teenage social media ecosystem and how social media fits into everyday life, contributes to informal learning, supports resilience, and intersects with schools as systems.</a:t>
            </a:r>
          </a:p>
          <a:p>
            <a:pPr marL="0" indent="0">
              <a:buNone/>
            </a:pPr>
            <a:r>
              <a:rPr lang="en-US" sz="1400" b="1" dirty="0"/>
              <a:t>Networked Knowledge Activities</a:t>
            </a:r>
          </a:p>
          <a:p>
            <a:pPr marL="0" indent="0">
              <a:buNone/>
            </a:pPr>
            <a:r>
              <a:rPr lang="en-US" sz="1400" dirty="0"/>
              <a:t>This research group explores how networked knowledge activities and personal learning networks are developed and used to support informal learning and professional development</a:t>
            </a:r>
          </a:p>
          <a:p>
            <a:pPr marL="0" indent="0">
              <a:buNone/>
            </a:pPr>
            <a:r>
              <a:rPr lang="en-US" sz="1400" b="1" dirty="0"/>
              <a:t>Other projects:</a:t>
            </a:r>
          </a:p>
          <a:p>
            <a:r>
              <a:rPr lang="en-US" sz="1400" dirty="0"/>
              <a:t>Othering in online learning settings</a:t>
            </a:r>
          </a:p>
          <a:p>
            <a:r>
              <a:rPr lang="en-US" sz="1400" dirty="0"/>
              <a:t>Social media for active learning</a:t>
            </a:r>
          </a:p>
          <a:p>
            <a:r>
              <a:rPr lang="en-US" sz="1400" dirty="0"/>
              <a:t>Intersubjectivity in online communication</a:t>
            </a:r>
          </a:p>
          <a:p>
            <a:pPr marL="0" indent="0">
              <a:buNone/>
            </a:pPr>
            <a:endParaRPr lang="en-US" sz="1400" dirty="0"/>
          </a:p>
        </p:txBody>
      </p:sp>
      <p:pic>
        <p:nvPicPr>
          <p:cNvPr id="21" name="Picture 2">
            <a:extLst>
              <a:ext uri="{FF2B5EF4-FFF2-40B4-BE49-F238E27FC236}">
                <a16:creationId xmlns:a16="http://schemas.microsoft.com/office/drawing/2014/main" id="{F236AFAC-E383-F947-85C9-502ED86A0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861" y="1911449"/>
            <a:ext cx="4300950" cy="118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2715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A8062-F52D-410F-B068-651F27A7592C}"/>
              </a:ext>
            </a:extLst>
          </p:cNvPr>
          <p:cNvSpPr>
            <a:spLocks noGrp="1"/>
          </p:cNvSpPr>
          <p:nvPr>
            <p:ph type="body" sz="quarter" idx="10"/>
          </p:nvPr>
        </p:nvSpPr>
        <p:spPr/>
        <p:txBody>
          <a:bodyPr/>
          <a:lstStyle/>
          <a:p>
            <a:r>
              <a:rPr lang="en-US" dirty="0"/>
              <a:t>Laura Hart</a:t>
            </a:r>
          </a:p>
        </p:txBody>
      </p:sp>
    </p:spTree>
    <p:extLst>
      <p:ext uri="{BB962C8B-B14F-4D97-AF65-F5344CB8AC3E}">
        <p14:creationId xmlns:p14="http://schemas.microsoft.com/office/powerpoint/2010/main" val="42297811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F3D8BFDC-F464-7A47-B8C2-2BF83B468FAB}"/>
              </a:ext>
            </a:extLst>
          </p:cNvPr>
          <p:cNvPicPr>
            <a:picLocks noGrp="1" noChangeAspect="1"/>
          </p:cNvPicPr>
          <p:nvPr>
            <p:ph type="pic" sz="quarter" idx="10"/>
          </p:nvPr>
        </p:nvPicPr>
        <p:blipFill>
          <a:blip r:embed="rId2"/>
          <a:srcRect t="5975" b="5975"/>
          <a:stretch>
            <a:fillRect/>
          </a:stretch>
        </p:blipFill>
        <p:spPr>
          <a:xfrm>
            <a:off x="389933" y="83494"/>
            <a:ext cx="2564017" cy="2257418"/>
          </a:xfrm>
          <a:prstGeom prst="rect">
            <a:avLst/>
          </a:prstGeo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Beth Hodges</a:t>
            </a:r>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Unmanned Aircraft Systems (UAS) Implementation and Research</a:t>
            </a:r>
          </a:p>
          <a:p>
            <a:r>
              <a:rPr lang="en-US" dirty="0"/>
              <a:t>Emergency Management</a:t>
            </a:r>
          </a:p>
          <a:p>
            <a:r>
              <a:rPr lang="en-US" dirty="0"/>
              <a:t>Public Policy</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UAS Implementation and Strategy</a:t>
            </a:r>
          </a:p>
          <a:p>
            <a:r>
              <a:rPr lang="en-US" dirty="0"/>
              <a:t>International Logistics and Projects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a:xfrm>
            <a:off x="6133141" y="3862345"/>
            <a:ext cx="2668588" cy="2234429"/>
          </a:xfrm>
        </p:spPr>
        <p:txBody>
          <a:bodyPr/>
          <a:lstStyle/>
          <a:p>
            <a:r>
              <a:rPr lang="en-US" dirty="0"/>
              <a:t>Identification of other portions of the public sector that could potentially benefit from implementation of UAS as a tool</a:t>
            </a:r>
          </a:p>
          <a:p>
            <a:r>
              <a:rPr lang="en-US" dirty="0"/>
              <a:t>Collaboration and Discussion!</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Working in support of local and state governments to produce quality, cost-effective solutions, especially in regards to emergency management and public safety.</a:t>
            </a:r>
          </a:p>
          <a:p>
            <a:r>
              <a:rPr lang="en-US" dirty="0"/>
              <a:t>Researching policy innovation and diffusion, and examining its relationship with the implementation of UAS in the public sector</a:t>
            </a:r>
          </a:p>
          <a:p>
            <a:r>
              <a:rPr lang="en-US" dirty="0"/>
              <a:t>Bridging the gap in between the private sector and public sector</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Laura Hart</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708208"/>
            <a:ext cx="3210553" cy="625235"/>
          </a:xfrm>
        </p:spPr>
        <p:txBody>
          <a:bodyPr/>
          <a:lstStyle/>
          <a:p>
            <a:r>
              <a:rPr lang="en-US" sz="1200" dirty="0"/>
              <a:t>Program Coordinator, Emergency Management and Homeland Security Program</a:t>
            </a:r>
          </a:p>
          <a:p>
            <a:r>
              <a:rPr lang="en-US" sz="1200" dirty="0">
                <a:hlinkClick r:id="rId3"/>
              </a:rPr>
              <a:t>lhart@fsu.edu</a:t>
            </a:r>
            <a:endParaRPr lang="en-US" sz="1200" dirty="0"/>
          </a:p>
          <a:p>
            <a:endParaRPr lang="en-US" sz="1200" dirty="0"/>
          </a:p>
          <a:p>
            <a:endParaRPr lang="en-US" sz="1200"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800" dirty="0"/>
              <a:t>I work as the UAS Program Coordinator for the EMHS Program, and I am a member of the CDRP.EMHS UAS Team. I instruct courses, conduct research, and follow legislative affairs. I also deploy as a member of a team upon request to emergencies and disasters, including missing persons investigations, Hurricane Michael, and the 2018 Kilauea volcanic eruption.</a:t>
            </a:r>
          </a:p>
        </p:txBody>
      </p:sp>
    </p:spTree>
    <p:extLst>
      <p:ext uri="{BB962C8B-B14F-4D97-AF65-F5344CB8AC3E}">
        <p14:creationId xmlns:p14="http://schemas.microsoft.com/office/powerpoint/2010/main" val="131347470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7E9593-F26B-4D3F-85E9-AB38073C365B}"/>
              </a:ext>
            </a:extLst>
          </p:cNvPr>
          <p:cNvSpPr>
            <a:spLocks noGrp="1"/>
          </p:cNvSpPr>
          <p:nvPr>
            <p:ph type="body" sz="quarter" idx="10"/>
          </p:nvPr>
        </p:nvSpPr>
        <p:spPr/>
        <p:txBody>
          <a:bodyPr/>
          <a:lstStyle/>
          <a:p>
            <a:r>
              <a:rPr lang="en-US" dirty="0"/>
              <a:t>Beth Hodges</a:t>
            </a:r>
          </a:p>
        </p:txBody>
      </p:sp>
    </p:spTree>
    <p:extLst>
      <p:ext uri="{BB962C8B-B14F-4D97-AF65-F5344CB8AC3E}">
        <p14:creationId xmlns:p14="http://schemas.microsoft.com/office/powerpoint/2010/main" val="184976975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571" name="Rectangle 3">
            <a:extLst>
              <a:ext uri="{FF2B5EF4-FFF2-40B4-BE49-F238E27FC236}">
                <a16:creationId xmlns:a16="http://schemas.microsoft.com/office/drawing/2014/main" id="{CF5DF854-6F37-4CDE-BF9C-F8D3D42030BC}"/>
              </a:ext>
            </a:extLst>
          </p:cNvPr>
          <p:cNvSpPr>
            <a:spLocks noGrp="1" noChangeArrowheads="1"/>
          </p:cNvSpPr>
          <p:nvPr>
            <p:ph type="body" idx="1"/>
          </p:nvPr>
        </p:nvSpPr>
        <p:spPr>
          <a:xfrm>
            <a:off x="600075" y="1943100"/>
            <a:ext cx="10991850" cy="4419600"/>
          </a:xfrm>
        </p:spPr>
        <p:txBody>
          <a:bodyPr>
            <a:noAutofit/>
          </a:bodyPr>
          <a:lstStyle/>
          <a:p>
            <a:pPr marL="0" indent="0" eaLnBrk="1" hangingPunct="1">
              <a:lnSpc>
                <a:spcPct val="80000"/>
              </a:lnSpc>
              <a:buNone/>
              <a:defRPr/>
            </a:pPr>
            <a:r>
              <a:rPr lang="en-US" sz="3600" dirty="0">
                <a:solidFill>
                  <a:schemeClr val="bg1"/>
                </a:solidFill>
                <a:latin typeface="Avenir Book"/>
              </a:rPr>
              <a:t>Examines science, engineering or technology, and their impacts on society.</a:t>
            </a:r>
          </a:p>
          <a:p>
            <a:pPr marL="0" indent="0" eaLnBrk="1" hangingPunct="1">
              <a:lnSpc>
                <a:spcPct val="80000"/>
              </a:lnSpc>
              <a:buNone/>
              <a:defRPr/>
            </a:pPr>
            <a:endParaRPr lang="en-US" sz="1100" dirty="0">
              <a:solidFill>
                <a:schemeClr val="bg1"/>
              </a:solidFill>
              <a:latin typeface="Avenir Book"/>
            </a:endParaRPr>
          </a:p>
          <a:p>
            <a:pPr marL="0" indent="0" eaLnBrk="1" hangingPunct="1">
              <a:lnSpc>
                <a:spcPct val="80000"/>
              </a:lnSpc>
              <a:buNone/>
              <a:defRPr/>
            </a:pPr>
            <a:r>
              <a:rPr lang="en-US" sz="3600" dirty="0">
                <a:solidFill>
                  <a:schemeClr val="bg1"/>
                </a:solidFill>
                <a:latin typeface="Avenir Book"/>
              </a:rPr>
              <a:t>Four core areas: </a:t>
            </a:r>
            <a:endParaRPr lang="en-US" sz="3600" dirty="0">
              <a:solidFill>
                <a:schemeClr val="bg1"/>
              </a:solidFill>
            </a:endParaRPr>
          </a:p>
          <a:p>
            <a:pPr marL="0" indent="0" eaLnBrk="1" hangingPunct="1">
              <a:lnSpc>
                <a:spcPct val="80000"/>
              </a:lnSpc>
              <a:spcBef>
                <a:spcPct val="0"/>
              </a:spcBef>
              <a:buNone/>
              <a:defRPr/>
            </a:pPr>
            <a:endParaRPr lang="en-US" sz="3600" dirty="0">
              <a:solidFill>
                <a:schemeClr val="bg1"/>
              </a:solidFill>
            </a:endParaRPr>
          </a:p>
          <a:p>
            <a:pPr marL="742950" lvl="2" eaLnBrk="1" hangingPunct="1">
              <a:lnSpc>
                <a:spcPct val="80000"/>
              </a:lnSpc>
              <a:buClr>
                <a:srgbClr val="FFFF66"/>
              </a:buClr>
              <a:buFont typeface="Wingdings" charset="0"/>
              <a:buChar char="Ø"/>
              <a:defRPr/>
            </a:pPr>
            <a:r>
              <a:rPr lang="en-US" sz="3600" dirty="0">
                <a:solidFill>
                  <a:schemeClr val="bg1"/>
                </a:solidFill>
                <a:latin typeface="Avenir Book"/>
              </a:rPr>
              <a:t>Ethics and Values in Science (EVS)</a:t>
            </a:r>
          </a:p>
          <a:p>
            <a:pPr marL="742950" lvl="2" eaLnBrk="1" hangingPunct="1">
              <a:lnSpc>
                <a:spcPct val="80000"/>
              </a:lnSpc>
              <a:buClr>
                <a:srgbClr val="FFFF66"/>
              </a:buClr>
              <a:buFont typeface="Wingdings" charset="0"/>
              <a:buChar char="Ø"/>
              <a:defRPr/>
            </a:pPr>
            <a:r>
              <a:rPr lang="en-US" sz="3600" dirty="0">
                <a:solidFill>
                  <a:schemeClr val="bg1"/>
                </a:solidFill>
                <a:latin typeface="Avenir Book"/>
              </a:rPr>
              <a:t>History and Philosophy of Science (HPS) </a:t>
            </a:r>
          </a:p>
          <a:p>
            <a:pPr marL="742950" lvl="2" eaLnBrk="1" hangingPunct="1">
              <a:lnSpc>
                <a:spcPct val="80000"/>
              </a:lnSpc>
              <a:buClr>
                <a:srgbClr val="FFFF66"/>
              </a:buClr>
              <a:buFont typeface="Wingdings" charset="0"/>
              <a:buChar char="Ø"/>
              <a:defRPr/>
            </a:pPr>
            <a:r>
              <a:rPr lang="en-US" sz="3600" dirty="0">
                <a:solidFill>
                  <a:schemeClr val="bg1"/>
                </a:solidFill>
                <a:latin typeface="Avenir Book"/>
              </a:rPr>
              <a:t>Social Studies of Science (SSS)</a:t>
            </a:r>
          </a:p>
          <a:p>
            <a:pPr marL="742950" lvl="2" eaLnBrk="1" hangingPunct="1">
              <a:lnSpc>
                <a:spcPct val="80000"/>
              </a:lnSpc>
              <a:buClr>
                <a:srgbClr val="FFFF66"/>
              </a:buClr>
              <a:buFont typeface="Wingdings" charset="0"/>
              <a:buChar char="Ø"/>
              <a:defRPr/>
            </a:pPr>
            <a:r>
              <a:rPr lang="en-US" sz="3600" dirty="0">
                <a:solidFill>
                  <a:schemeClr val="bg1"/>
                </a:solidFill>
                <a:latin typeface="Avenir Book"/>
              </a:rPr>
              <a:t>Studies of Policy in Science (SPS)</a:t>
            </a:r>
          </a:p>
          <a:p>
            <a:pPr marL="0" indent="0" eaLnBrk="1" hangingPunct="1">
              <a:lnSpc>
                <a:spcPct val="80000"/>
              </a:lnSpc>
              <a:spcBef>
                <a:spcPct val="0"/>
              </a:spcBef>
              <a:buNone/>
              <a:defRPr/>
            </a:pPr>
            <a:endParaRPr lang="en-US" sz="1000" dirty="0"/>
          </a:p>
          <a:p>
            <a:pPr marL="0" indent="0" eaLnBrk="1" hangingPunct="1">
              <a:lnSpc>
                <a:spcPct val="80000"/>
              </a:lnSpc>
              <a:buNone/>
              <a:defRPr/>
            </a:pPr>
            <a:endParaRPr lang="en-US" sz="2800" b="1" dirty="0">
              <a:solidFill>
                <a:srgbClr val="FFFF66"/>
              </a:solidFill>
            </a:endParaRPr>
          </a:p>
        </p:txBody>
      </p:sp>
      <p:sp>
        <p:nvSpPr>
          <p:cNvPr id="10" name="Rectangle 2">
            <a:extLst>
              <a:ext uri="{FF2B5EF4-FFF2-40B4-BE49-F238E27FC236}">
                <a16:creationId xmlns:a16="http://schemas.microsoft.com/office/drawing/2014/main" id="{743A4EBB-60BD-4F37-A693-33C02C4D8E22}"/>
              </a:ext>
            </a:extLst>
          </p:cNvPr>
          <p:cNvSpPr txBox="1">
            <a:spLocks noChangeArrowheads="1"/>
          </p:cNvSpPr>
          <p:nvPr/>
        </p:nvSpPr>
        <p:spPr bwMode="auto">
          <a:xfrm>
            <a:off x="962526" y="4953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Avenir Book"/>
                <a:ea typeface="+mj-ea"/>
                <a:cs typeface="+mj-cs"/>
              </a:rPr>
              <a:t> Science  and Technology Studies (STS)</a:t>
            </a:r>
            <a:endParaRPr kumimoji="0" lang="en-US" sz="4000" b="1" i="0" u="none" strike="noStrike" kern="1200" cap="none" spc="0" normalizeH="0" baseline="0" noProof="0" dirty="0">
              <a:ln>
                <a:noFill/>
              </a:ln>
              <a:solidFill>
                <a:prstClr val="white"/>
              </a:solidFill>
              <a:effectLst>
                <a:outerShdw blurRad="38100" dist="38100" dir="2700000" algn="tl">
                  <a:srgbClr val="FFFFFF"/>
                </a:outerShdw>
              </a:effectLst>
              <a:uLnTx/>
              <a:uFillTx/>
              <a:latin typeface="Avenir Book"/>
              <a:ea typeface="+mj-ea"/>
              <a:cs typeface="+mj-cs"/>
            </a:endParaRPr>
          </a:p>
        </p:txBody>
      </p:sp>
      <p:pic>
        <p:nvPicPr>
          <p:cNvPr id="4" name="Picture 4" descr="logo">
            <a:extLst>
              <a:ext uri="{FF2B5EF4-FFF2-40B4-BE49-F238E27FC236}">
                <a16:creationId xmlns:a16="http://schemas.microsoft.com/office/drawing/2014/main" id="{B0E93783-917A-447E-808B-1719B92BC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9910" y="177238"/>
            <a:ext cx="990600" cy="990600"/>
          </a:xfrm>
          <a:prstGeom prst="rect">
            <a:avLst/>
          </a:prstGeom>
          <a:noFill/>
        </p:spPr>
      </p:pic>
    </p:spTree>
    <p:extLst>
      <p:ext uri="{BB962C8B-B14F-4D97-AF65-F5344CB8AC3E}">
        <p14:creationId xmlns:p14="http://schemas.microsoft.com/office/powerpoint/2010/main" val="180080767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679" y="528343"/>
            <a:ext cx="1474629" cy="1474629"/>
          </a:xfrm>
          <a:prstGeom prst="rect">
            <a:avLst/>
          </a:prstGeom>
        </p:spPr>
      </p:pic>
      <p:sp>
        <p:nvSpPr>
          <p:cNvPr id="6" name="Rectangle 5"/>
          <p:cNvSpPr/>
          <p:nvPr/>
        </p:nvSpPr>
        <p:spPr>
          <a:xfrm>
            <a:off x="1714308" y="116743"/>
            <a:ext cx="4062377" cy="212365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all" spc="0" normalizeH="0" baseline="0" noProof="0">
                <a:ln>
                  <a:noFill/>
                </a:ln>
                <a:effectLst/>
                <a:uLnTx/>
                <a:uFillTx/>
                <a:latin typeface="Gill Sans MT" panose="020B0502020104020203"/>
                <a:ea typeface="+mj-ea"/>
                <a:cs typeface="+mj-cs"/>
              </a:rPr>
              <a:t>Office of Research Development</a:t>
            </a:r>
            <a:endParaRPr kumimoji="0" lang="en-US" sz="1400" b="0" i="0" u="none" strike="noStrike" kern="0" cap="none" spc="0" normalizeH="0" baseline="0" noProof="0">
              <a:ln>
                <a:noFill/>
              </a:ln>
              <a:effectLst/>
              <a:uLnTx/>
              <a:uFillTx/>
            </a:endParaRPr>
          </a:p>
        </p:txBody>
      </p:sp>
      <p:sp>
        <p:nvSpPr>
          <p:cNvPr id="7" name="Content Placeholder 2"/>
          <p:cNvSpPr txBox="1">
            <a:spLocks/>
          </p:cNvSpPr>
          <p:nvPr/>
        </p:nvSpPr>
        <p:spPr>
          <a:xfrm>
            <a:off x="6961028" y="528343"/>
            <a:ext cx="4752000" cy="5411225"/>
          </a:xfrm>
          <a:prstGeom prst="rect">
            <a:avLst/>
          </a:prstGeom>
        </p:spPr>
        <p:txBody>
          <a:bodyPr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C00000"/>
                </a:solidFill>
              </a:rPr>
              <a:t>Proposal management </a:t>
            </a:r>
            <a:r>
              <a:rPr lang="en-US"/>
              <a:t>for large, multidisciplinary efforts</a:t>
            </a:r>
          </a:p>
          <a:p>
            <a:r>
              <a:rPr lang="en-US">
                <a:solidFill>
                  <a:srgbClr val="C00000"/>
                </a:solidFill>
              </a:rPr>
              <a:t>Funding opportunity </a:t>
            </a:r>
            <a:r>
              <a:rPr lang="en-US"/>
              <a:t>identification</a:t>
            </a:r>
          </a:p>
          <a:p>
            <a:r>
              <a:rPr lang="en-US">
                <a:solidFill>
                  <a:srgbClr val="C00000"/>
                </a:solidFill>
              </a:rPr>
              <a:t>Collaborator Identification </a:t>
            </a:r>
            <a:r>
              <a:rPr lang="en-US"/>
              <a:t>Events &amp; Services</a:t>
            </a:r>
          </a:p>
          <a:p>
            <a:r>
              <a:rPr lang="en-US">
                <a:solidFill>
                  <a:srgbClr val="C00000"/>
                </a:solidFill>
              </a:rPr>
              <a:t>Professional Development </a:t>
            </a:r>
            <a:r>
              <a:rPr lang="en-US"/>
              <a:t>(workshops, resources, funding training module coming soon)</a:t>
            </a:r>
          </a:p>
          <a:p>
            <a:r>
              <a:rPr lang="en-US"/>
              <a:t>Examples of </a:t>
            </a:r>
            <a:r>
              <a:rPr lang="en-US">
                <a:solidFill>
                  <a:srgbClr val="C00000"/>
                </a:solidFill>
              </a:rPr>
              <a:t>successful proposals</a:t>
            </a:r>
          </a:p>
          <a:p>
            <a:r>
              <a:rPr lang="en-US">
                <a:solidFill>
                  <a:srgbClr val="C00000"/>
                </a:solidFill>
              </a:rPr>
              <a:t>Proposal Editing </a:t>
            </a:r>
          </a:p>
          <a:p>
            <a:r>
              <a:rPr lang="en-US">
                <a:solidFill>
                  <a:srgbClr val="C00000"/>
                </a:solidFill>
              </a:rPr>
              <a:t>Limited Submissions </a:t>
            </a:r>
            <a:r>
              <a:rPr lang="en-US"/>
              <a:t>Oversight</a:t>
            </a:r>
          </a:p>
          <a:p>
            <a:r>
              <a:rPr lang="en-US"/>
              <a:t>The Council on Research &amp; Creativity </a:t>
            </a:r>
            <a:r>
              <a:rPr lang="en-US">
                <a:solidFill>
                  <a:srgbClr val="C00000"/>
                </a:solidFill>
              </a:rPr>
              <a:t>management</a:t>
            </a:r>
          </a:p>
          <a:p>
            <a:r>
              <a:rPr lang="en-US">
                <a:solidFill>
                  <a:srgbClr val="C00000"/>
                </a:solidFill>
              </a:rPr>
              <a:t>Early-Career Grantsmanship</a:t>
            </a:r>
          </a:p>
        </p:txBody>
      </p:sp>
      <p:pic>
        <p:nvPicPr>
          <p:cNvPr id="8" name="Picture 7"/>
          <p:cNvPicPr/>
          <p:nvPr/>
        </p:nvPicPr>
        <p:blipFill rotWithShape="1">
          <a:blip r:embed="rId4"/>
          <a:srcRect b="49882"/>
          <a:stretch/>
        </p:blipFill>
        <p:spPr bwMode="auto">
          <a:xfrm>
            <a:off x="420914" y="2477829"/>
            <a:ext cx="5675085" cy="16637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20914" y="4426857"/>
            <a:ext cx="5675085" cy="1323439"/>
          </a:xfrm>
          <a:prstGeom prst="rect">
            <a:avLst/>
          </a:prstGeom>
          <a:noFill/>
        </p:spPr>
        <p:txBody>
          <a:bodyPr wrap="square" rtlCol="0">
            <a:spAutoFit/>
          </a:bodyPr>
          <a:lstStyle/>
          <a:p>
            <a:r>
              <a:rPr lang="en-US" sz="3200" b="1"/>
              <a:t>Website:  </a:t>
            </a:r>
            <a:r>
              <a:rPr lang="en-US" sz="3200" b="1">
                <a:solidFill>
                  <a:srgbClr val="C00000"/>
                </a:solidFill>
              </a:rPr>
              <a:t>ORD.FSU.EDU</a:t>
            </a:r>
          </a:p>
          <a:p>
            <a:endParaRPr lang="en-US" sz="1600" b="1"/>
          </a:p>
          <a:p>
            <a:r>
              <a:rPr lang="en-US" sz="3200" b="1"/>
              <a:t>Email:  </a:t>
            </a:r>
            <a:r>
              <a:rPr lang="en-US" sz="3200" b="1">
                <a:solidFill>
                  <a:srgbClr val="C00000"/>
                </a:solidFill>
              </a:rPr>
              <a:t>ORD@FSU.EDU</a:t>
            </a:r>
          </a:p>
        </p:txBody>
      </p:sp>
      <p:sp>
        <p:nvSpPr>
          <p:cNvPr id="5" name="Text Placeholder 4">
            <a:extLst>
              <a:ext uri="{FF2B5EF4-FFF2-40B4-BE49-F238E27FC236}">
                <a16:creationId xmlns:a16="http://schemas.microsoft.com/office/drawing/2014/main" id="{4F1C2131-7C9A-40D7-8E9D-51A336758E65}"/>
              </a:ext>
            </a:extLst>
          </p:cNvPr>
          <p:cNvSpPr>
            <a:spLocks noGrp="1"/>
          </p:cNvSpPr>
          <p:nvPr>
            <p:ph type="body" sz="quarter" idx="11"/>
          </p:nvPr>
        </p:nvSpPr>
        <p:spPr/>
        <p:txBody>
          <a:bodyPr/>
          <a:lstStyle/>
          <a:p>
            <a:r>
              <a:rPr lang="en-US" dirty="0"/>
              <a:t>Michelle Kazmer (Final)</a:t>
            </a:r>
          </a:p>
        </p:txBody>
      </p:sp>
    </p:spTree>
    <p:extLst>
      <p:ext uri="{BB962C8B-B14F-4D97-AF65-F5344CB8AC3E}">
        <p14:creationId xmlns:p14="http://schemas.microsoft.com/office/powerpoint/2010/main" val="350237697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85C23-0A1D-41CD-8DE2-7170F09373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11696" y="415749"/>
            <a:ext cx="5168606" cy="3445737"/>
          </a:xfrm>
          <a:prstGeom prst="rect">
            <a:avLst/>
          </a:prstGeom>
        </p:spPr>
      </p:pic>
      <p:sp>
        <p:nvSpPr>
          <p:cNvPr id="6" name="TextBox 5">
            <a:extLst>
              <a:ext uri="{FF2B5EF4-FFF2-40B4-BE49-F238E27FC236}">
                <a16:creationId xmlns:a16="http://schemas.microsoft.com/office/drawing/2014/main" id="{D66B28C8-A676-4A42-B271-8D7EBF98882F}"/>
              </a:ext>
            </a:extLst>
          </p:cNvPr>
          <p:cNvSpPr txBox="1"/>
          <p:nvPr/>
        </p:nvSpPr>
        <p:spPr>
          <a:xfrm>
            <a:off x="0" y="4195119"/>
            <a:ext cx="12192000" cy="1415772"/>
          </a:xfrm>
          <a:prstGeom prst="rect">
            <a:avLst/>
          </a:prstGeom>
          <a:noFill/>
        </p:spPr>
        <p:txBody>
          <a:bodyPr wrap="square" rtlCol="0">
            <a:spAutoFit/>
          </a:bodyPr>
          <a:lstStyle/>
          <a:p>
            <a:pPr algn="ctr"/>
            <a:r>
              <a:rPr lang="en-US" sz="5400" dirty="0">
                <a:solidFill>
                  <a:srgbClr val="782F40"/>
                </a:solidFill>
              </a:rPr>
              <a:t>Dr. Michelle Kazmer</a:t>
            </a:r>
          </a:p>
          <a:p>
            <a:pPr algn="ctr"/>
            <a:r>
              <a:rPr lang="en-US" sz="3200" dirty="0"/>
              <a:t>Associate Dean for Academic Affairs and Faculty Advancement</a:t>
            </a:r>
          </a:p>
        </p:txBody>
      </p:sp>
    </p:spTree>
    <p:extLst>
      <p:ext uri="{BB962C8B-B14F-4D97-AF65-F5344CB8AC3E}">
        <p14:creationId xmlns:p14="http://schemas.microsoft.com/office/powerpoint/2010/main" val="5220157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0C7E-87BE-475A-9945-DA397653FDF8}"/>
              </a:ext>
            </a:extLst>
          </p:cNvPr>
          <p:cNvSpPr>
            <a:spLocks noGrp="1"/>
          </p:cNvSpPr>
          <p:nvPr>
            <p:ph type="ctrTitle"/>
          </p:nvPr>
        </p:nvSpPr>
        <p:spPr/>
        <p:txBody>
          <a:bodyPr/>
          <a:lstStyle/>
          <a:p>
            <a:endParaRPr lang="en-US"/>
          </a:p>
        </p:txBody>
      </p:sp>
      <p:pic>
        <p:nvPicPr>
          <p:cNvPr id="5" name="Picture 4" descr="A picture containing sign, photo, stop, covered&#10;&#10;Description automatically generated">
            <a:extLst>
              <a:ext uri="{FF2B5EF4-FFF2-40B4-BE49-F238E27FC236}">
                <a16:creationId xmlns:a16="http://schemas.microsoft.com/office/drawing/2014/main" id="{C5A77F5B-8D06-4C77-9EFF-66BB1B1D0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064000"/>
          </a:xfrm>
          <a:prstGeom prst="rect">
            <a:avLst/>
          </a:prstGeom>
        </p:spPr>
      </p:pic>
      <p:sp>
        <p:nvSpPr>
          <p:cNvPr id="4" name="Rectangle 3">
            <a:extLst>
              <a:ext uri="{FF2B5EF4-FFF2-40B4-BE49-F238E27FC236}">
                <a16:creationId xmlns:a16="http://schemas.microsoft.com/office/drawing/2014/main" id="{A76F50D5-CE5E-4578-A081-45C4B16D0B70}"/>
              </a:ext>
            </a:extLst>
          </p:cNvPr>
          <p:cNvSpPr/>
          <p:nvPr/>
        </p:nvSpPr>
        <p:spPr>
          <a:xfrm>
            <a:off x="4042012" y="3853291"/>
            <a:ext cx="4107976" cy="661224"/>
          </a:xfrm>
          <a:prstGeom prst="rect">
            <a:avLst/>
          </a:prstGeom>
          <a:solidFill>
            <a:srgbClr val="CEB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D5B9DAF-B5A3-4457-97AC-553C4AB977BB}"/>
              </a:ext>
            </a:extLst>
          </p:cNvPr>
          <p:cNvSpPr>
            <a:spLocks noGrp="1"/>
          </p:cNvSpPr>
          <p:nvPr>
            <p:ph type="subTitle" idx="1"/>
          </p:nvPr>
        </p:nvSpPr>
        <p:spPr>
          <a:xfrm>
            <a:off x="1524000" y="3853291"/>
            <a:ext cx="9144000" cy="547082"/>
          </a:xfrm>
          <a:solidFill>
            <a:srgbClr val="CEB888"/>
          </a:solidFill>
        </p:spPr>
        <p:txBody>
          <a:bodyPr/>
          <a:lstStyle/>
          <a:p>
            <a:r>
              <a:rPr lang="en-US" sz="4800" b="1" dirty="0">
                <a:solidFill>
                  <a:srgbClr val="58595B"/>
                </a:solidFill>
              </a:rPr>
              <a:t>Thank You!</a:t>
            </a:r>
          </a:p>
          <a:p>
            <a:endParaRPr lang="en-US" dirty="0"/>
          </a:p>
        </p:txBody>
      </p:sp>
      <p:graphicFrame>
        <p:nvGraphicFramePr>
          <p:cNvPr id="6" name="Table 6">
            <a:extLst>
              <a:ext uri="{FF2B5EF4-FFF2-40B4-BE49-F238E27FC236}">
                <a16:creationId xmlns:a16="http://schemas.microsoft.com/office/drawing/2014/main" id="{EA079DA9-843B-45D0-82A2-7647EDC4505B}"/>
              </a:ext>
            </a:extLst>
          </p:cNvPr>
          <p:cNvGraphicFramePr>
            <a:graphicFrameLocks noGrp="1"/>
          </p:cNvGraphicFramePr>
          <p:nvPr>
            <p:extLst>
              <p:ext uri="{D42A27DB-BD31-4B8C-83A1-F6EECF244321}">
                <p14:modId xmlns:p14="http://schemas.microsoft.com/office/powerpoint/2010/main" val="928690805"/>
              </p:ext>
            </p:extLst>
          </p:nvPr>
        </p:nvGraphicFramePr>
        <p:xfrm>
          <a:off x="2259445" y="4514515"/>
          <a:ext cx="7977909" cy="1483360"/>
        </p:xfrm>
        <a:graphic>
          <a:graphicData uri="http://schemas.openxmlformats.org/drawingml/2006/table">
            <a:tbl>
              <a:tblPr>
                <a:tableStyleId>{073A0DAA-6AF3-43AB-8588-CEC1D06C72B9}</a:tableStyleId>
              </a:tblPr>
              <a:tblGrid>
                <a:gridCol w="3895695">
                  <a:extLst>
                    <a:ext uri="{9D8B030D-6E8A-4147-A177-3AD203B41FA5}">
                      <a16:colId xmlns:a16="http://schemas.microsoft.com/office/drawing/2014/main" val="2987674852"/>
                    </a:ext>
                  </a:extLst>
                </a:gridCol>
                <a:gridCol w="4082214">
                  <a:extLst>
                    <a:ext uri="{9D8B030D-6E8A-4147-A177-3AD203B41FA5}">
                      <a16:colId xmlns:a16="http://schemas.microsoft.com/office/drawing/2014/main" val="2099941834"/>
                    </a:ext>
                  </a:extLst>
                </a:gridCol>
              </a:tblGrid>
              <a:tr h="370840">
                <a:tc>
                  <a:txBody>
                    <a:bodyPr/>
                    <a:lstStyle/>
                    <a:p>
                      <a:pPr algn="l"/>
                      <a:r>
                        <a:rPr lang="en-US" dirty="0"/>
                        <a:t>Beth Hodges, 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dirty="0"/>
                        <a:t>Jonathan Nurse, FSU Federal Relations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9838350"/>
                  </a:ext>
                </a:extLst>
              </a:tr>
              <a:tr h="370840">
                <a:tc>
                  <a:txBody>
                    <a:bodyPr/>
                    <a:lstStyle/>
                    <a:p>
                      <a:pPr algn="l"/>
                      <a:r>
                        <a:rPr lang="en-US" dirty="0"/>
                        <a:t>Evangeline </a:t>
                      </a:r>
                      <a:r>
                        <a:rPr lang="en-US" dirty="0" err="1"/>
                        <a:t>Ciupek</a:t>
                      </a:r>
                      <a:r>
                        <a:rPr lang="en-US" dirty="0"/>
                        <a:t>, 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dirty="0"/>
                        <a:t>Michelle Kazmer, CCI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3533787"/>
                  </a:ext>
                </a:extLst>
              </a:tr>
              <a:tr h="370840">
                <a:tc>
                  <a:txBody>
                    <a:bodyPr/>
                    <a:lstStyle/>
                    <a:p>
                      <a:pPr algn="l"/>
                      <a:r>
                        <a:rPr lang="en-US" dirty="0"/>
                        <a:t>Rachel Goff-Albritton, 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800" b="0" i="0" kern="1200" dirty="0">
                          <a:solidFill>
                            <a:schemeClr val="dk1"/>
                          </a:solidFill>
                          <a:effectLst/>
                          <a:latin typeface="+mn-lt"/>
                          <a:ea typeface="+mn-ea"/>
                          <a:cs typeface="+mn-cs"/>
                        </a:rPr>
                        <a:t>John Parker, NSF</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1480534"/>
                  </a:ext>
                </a:extLst>
              </a:tr>
              <a:tr h="370840">
                <a:tc>
                  <a:txBody>
                    <a:bodyPr/>
                    <a:lstStyle/>
                    <a:p>
                      <a:pPr algn="l"/>
                      <a:r>
                        <a:rPr lang="en-US" dirty="0"/>
                        <a:t>Grace Adkison, 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Laurel Fulkerson, Office of Research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3591447"/>
                  </a:ext>
                </a:extLst>
              </a:tr>
            </a:tbl>
          </a:graphicData>
        </a:graphic>
      </p:graphicFrame>
    </p:spTree>
    <p:extLst>
      <p:ext uri="{BB962C8B-B14F-4D97-AF65-F5344CB8AC3E}">
        <p14:creationId xmlns:p14="http://schemas.microsoft.com/office/powerpoint/2010/main" val="347641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3D42843-79AE-4977-891A-88D9930ACB19}"/>
              </a:ext>
            </a:extLst>
          </p:cNvPr>
          <p:cNvSpPr>
            <a:spLocks noGrp="1" noChangeArrowheads="1"/>
          </p:cNvSpPr>
          <p:nvPr>
            <p:ph type="title"/>
          </p:nvPr>
        </p:nvSpPr>
        <p:spPr>
          <a:xfrm>
            <a:off x="1798320" y="381000"/>
            <a:ext cx="9906000" cy="762000"/>
          </a:xfrm>
        </p:spPr>
        <p:txBody>
          <a:bodyPr>
            <a:noAutofit/>
          </a:bodyPr>
          <a:lstStyle/>
          <a:p>
            <a:pPr algn="l"/>
            <a:r>
              <a:rPr lang="en-US" altLang="en-US" sz="4000" b="1" dirty="0">
                <a:solidFill>
                  <a:schemeClr val="bg1"/>
                </a:solidFill>
                <a:latin typeface="Avenir Book"/>
              </a:rPr>
              <a:t>Ethical and Responsible Research (ER2)</a:t>
            </a:r>
          </a:p>
        </p:txBody>
      </p:sp>
      <p:sp>
        <p:nvSpPr>
          <p:cNvPr id="19459" name="Rectangle 3">
            <a:extLst>
              <a:ext uri="{FF2B5EF4-FFF2-40B4-BE49-F238E27FC236}">
                <a16:creationId xmlns:a16="http://schemas.microsoft.com/office/drawing/2014/main" id="{F8569DCE-1DC7-4B21-9375-631C81F08CFF}"/>
              </a:ext>
            </a:extLst>
          </p:cNvPr>
          <p:cNvSpPr>
            <a:spLocks noGrp="1" noChangeArrowheads="1"/>
          </p:cNvSpPr>
          <p:nvPr>
            <p:ph type="body" idx="1"/>
          </p:nvPr>
        </p:nvSpPr>
        <p:spPr>
          <a:xfrm>
            <a:off x="976394" y="1905000"/>
            <a:ext cx="10922518" cy="4572000"/>
          </a:xfrm>
        </p:spPr>
        <p:txBody>
          <a:bodyPr>
            <a:normAutofit/>
          </a:bodyPr>
          <a:lstStyle/>
          <a:p>
            <a:pPr lvl="1">
              <a:lnSpc>
                <a:spcPct val="90000"/>
              </a:lnSpc>
            </a:pPr>
            <a:r>
              <a:rPr lang="en-US" altLang="en-US" sz="2800" dirty="0">
                <a:solidFill>
                  <a:schemeClr val="bg1"/>
                </a:solidFill>
                <a:latin typeface="Avenir Book"/>
              </a:rPr>
              <a:t>Factors promoting ethical STEM practices</a:t>
            </a:r>
          </a:p>
          <a:p>
            <a:pPr lvl="1">
              <a:lnSpc>
                <a:spcPct val="90000"/>
              </a:lnSpc>
            </a:pPr>
            <a:endParaRPr lang="en-US" altLang="en-US" sz="2800" dirty="0">
              <a:solidFill>
                <a:schemeClr val="bg1"/>
              </a:solidFill>
              <a:latin typeface="Avenir Book"/>
            </a:endParaRPr>
          </a:p>
          <a:p>
            <a:pPr lvl="1">
              <a:lnSpc>
                <a:spcPct val="90000"/>
              </a:lnSpc>
            </a:pPr>
            <a:r>
              <a:rPr lang="en-US" altLang="en-US" sz="2800" dirty="0">
                <a:solidFill>
                  <a:schemeClr val="bg1"/>
                </a:solidFill>
                <a:latin typeface="Avenir Book"/>
              </a:rPr>
              <a:t>Techniques for cultivating cultures of ethical STEM</a:t>
            </a:r>
          </a:p>
          <a:p>
            <a:pPr>
              <a:lnSpc>
                <a:spcPct val="90000"/>
              </a:lnSpc>
            </a:pPr>
            <a:endParaRPr lang="en-US" altLang="en-US" dirty="0">
              <a:solidFill>
                <a:schemeClr val="bg1"/>
              </a:solidFill>
              <a:latin typeface="Avenir Book"/>
            </a:endParaRPr>
          </a:p>
          <a:p>
            <a:pPr lvl="1">
              <a:lnSpc>
                <a:spcPct val="90000"/>
              </a:lnSpc>
            </a:pPr>
            <a:r>
              <a:rPr lang="en-US" altLang="en-US" sz="2800" b="1" dirty="0">
                <a:solidFill>
                  <a:srgbClr val="FFFF00"/>
                </a:solidFill>
                <a:latin typeface="Avenir Book"/>
              </a:rPr>
              <a:t>Up to 5 years, $600,000</a:t>
            </a:r>
          </a:p>
          <a:p>
            <a:pPr lvl="1">
              <a:lnSpc>
                <a:spcPct val="90000"/>
              </a:lnSpc>
            </a:pPr>
            <a:endParaRPr lang="en-US" altLang="en-US" sz="2800" b="1" dirty="0">
              <a:solidFill>
                <a:schemeClr val="bg1"/>
              </a:solidFill>
              <a:latin typeface="Avenir Book"/>
            </a:endParaRPr>
          </a:p>
          <a:p>
            <a:pPr lvl="1">
              <a:lnSpc>
                <a:spcPct val="90000"/>
              </a:lnSpc>
            </a:pPr>
            <a:endParaRPr lang="en-US" altLang="en-US" sz="2400" b="1" dirty="0">
              <a:latin typeface="Avenir Book"/>
            </a:endParaRPr>
          </a:p>
        </p:txBody>
      </p:sp>
      <p:pic>
        <p:nvPicPr>
          <p:cNvPr id="4" name="Picture 4" descr="logo">
            <a:extLst>
              <a:ext uri="{FF2B5EF4-FFF2-40B4-BE49-F238E27FC236}">
                <a16:creationId xmlns:a16="http://schemas.microsoft.com/office/drawing/2014/main" id="{EE2EC32C-94CF-42C4-A04E-F6EF51C00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117360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44BD-E297-4643-B323-7023636C43EA}"/>
              </a:ext>
            </a:extLst>
          </p:cNvPr>
          <p:cNvSpPr>
            <a:spLocks noGrp="1"/>
          </p:cNvSpPr>
          <p:nvPr>
            <p:ph type="title"/>
          </p:nvPr>
        </p:nvSpPr>
        <p:spPr/>
        <p:txBody>
          <a:bodyPr>
            <a:normAutofit/>
          </a:bodyPr>
          <a:lstStyle/>
          <a:p>
            <a:pPr algn="ctr"/>
            <a:r>
              <a:rPr lang="en-US" b="1" dirty="0">
                <a:solidFill>
                  <a:schemeClr val="bg1"/>
                </a:solidFill>
                <a:latin typeface="Avenir Book"/>
              </a:rPr>
              <a:t>Research Advanced by Interdisciplinary Science and Engineering (RAISE)</a:t>
            </a:r>
          </a:p>
        </p:txBody>
      </p:sp>
      <p:sp>
        <p:nvSpPr>
          <p:cNvPr id="3" name="Content Placeholder 2">
            <a:extLst>
              <a:ext uri="{FF2B5EF4-FFF2-40B4-BE49-F238E27FC236}">
                <a16:creationId xmlns:a16="http://schemas.microsoft.com/office/drawing/2014/main" id="{BACA72F6-4A1D-4DAB-8D2E-91B026BCD4C2}"/>
              </a:ext>
            </a:extLst>
          </p:cNvPr>
          <p:cNvSpPr>
            <a:spLocks noGrp="1"/>
          </p:cNvSpPr>
          <p:nvPr>
            <p:ph idx="1"/>
          </p:nvPr>
        </p:nvSpPr>
        <p:spPr>
          <a:xfrm>
            <a:off x="609600" y="2224922"/>
            <a:ext cx="10972800" cy="4525963"/>
          </a:xfrm>
        </p:spPr>
        <p:txBody>
          <a:bodyPr>
            <a:normAutofit lnSpcReduction="10000"/>
          </a:bodyPr>
          <a:lstStyle/>
          <a:p>
            <a:pPr marL="0" indent="0">
              <a:buNone/>
            </a:pPr>
            <a:r>
              <a:rPr lang="en-US" dirty="0">
                <a:solidFill>
                  <a:schemeClr val="bg1"/>
                </a:solidFill>
              </a:rPr>
              <a:t>• </a:t>
            </a:r>
            <a:r>
              <a:rPr lang="en-US" dirty="0">
                <a:solidFill>
                  <a:schemeClr val="bg1"/>
                </a:solidFill>
                <a:latin typeface="Avenir Book"/>
              </a:rPr>
              <a:t>Bold, interdisciplinary projects </a:t>
            </a:r>
          </a:p>
          <a:p>
            <a:pPr marL="0" indent="0">
              <a:buNone/>
            </a:pPr>
            <a:endParaRPr lang="en-US" dirty="0">
              <a:solidFill>
                <a:schemeClr val="bg1"/>
              </a:solidFill>
              <a:latin typeface="Avenir Book"/>
            </a:endParaRPr>
          </a:p>
          <a:p>
            <a:pPr marL="0" indent="0">
              <a:buNone/>
            </a:pPr>
            <a:r>
              <a:rPr lang="en-US" dirty="0">
                <a:solidFill>
                  <a:schemeClr val="bg1"/>
                </a:solidFill>
                <a:latin typeface="Avenir Book"/>
              </a:rPr>
              <a:t>• Up to $1 million and five years</a:t>
            </a:r>
          </a:p>
          <a:p>
            <a:pPr marL="0" indent="0">
              <a:buNone/>
            </a:pPr>
            <a:endParaRPr lang="en-US" dirty="0">
              <a:solidFill>
                <a:schemeClr val="bg1"/>
              </a:solidFill>
              <a:latin typeface="Avenir Book"/>
            </a:endParaRPr>
          </a:p>
          <a:p>
            <a:pPr marL="0" indent="0">
              <a:buNone/>
            </a:pPr>
            <a:r>
              <a:rPr lang="en-US" dirty="0">
                <a:solidFill>
                  <a:schemeClr val="bg1"/>
                </a:solidFill>
                <a:latin typeface="Avenir Book"/>
              </a:rPr>
              <a:t>•Require the approval of two different programs of NSF</a:t>
            </a:r>
          </a:p>
          <a:p>
            <a:pPr marL="0" indent="0">
              <a:buNone/>
            </a:pPr>
            <a:endParaRPr lang="en-US" dirty="0">
              <a:solidFill>
                <a:schemeClr val="bg1"/>
              </a:solidFill>
              <a:latin typeface="Avenir Book"/>
            </a:endParaRPr>
          </a:p>
          <a:p>
            <a:pPr marL="0" indent="0">
              <a:buNone/>
            </a:pPr>
            <a:r>
              <a:rPr lang="en-US" dirty="0">
                <a:solidFill>
                  <a:schemeClr val="bg1"/>
                </a:solidFill>
                <a:latin typeface="Avenir Book"/>
              </a:rPr>
              <a:t>• Must address why suited for RAISE </a:t>
            </a:r>
          </a:p>
          <a:p>
            <a:pPr marL="0" indent="0">
              <a:buNone/>
            </a:pPr>
            <a:endParaRPr lang="en-US" dirty="0">
              <a:solidFill>
                <a:schemeClr val="bg1"/>
              </a:solidFill>
              <a:latin typeface="Avenir Book"/>
            </a:endParaRPr>
          </a:p>
          <a:p>
            <a:pPr marL="0" indent="0">
              <a:buNone/>
            </a:pPr>
            <a:r>
              <a:rPr lang="en-US" dirty="0">
                <a:solidFill>
                  <a:schemeClr val="bg1"/>
                </a:solidFill>
                <a:latin typeface="Avenir Book"/>
              </a:rPr>
              <a:t>• Internal review</a:t>
            </a:r>
          </a:p>
        </p:txBody>
      </p:sp>
      <p:pic>
        <p:nvPicPr>
          <p:cNvPr id="4" name="Picture 4" descr="logo">
            <a:extLst>
              <a:ext uri="{FF2B5EF4-FFF2-40B4-BE49-F238E27FC236}">
                <a16:creationId xmlns:a16="http://schemas.microsoft.com/office/drawing/2014/main" id="{7A52E7D6-45EF-4BA6-8299-C9DC36AD4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3934662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A835-472D-47E9-BCDA-511743EDFC78}"/>
              </a:ext>
            </a:extLst>
          </p:cNvPr>
          <p:cNvSpPr>
            <a:spLocks noGrp="1"/>
          </p:cNvSpPr>
          <p:nvPr>
            <p:ph type="title"/>
          </p:nvPr>
        </p:nvSpPr>
        <p:spPr>
          <a:xfrm>
            <a:off x="838200" y="194644"/>
            <a:ext cx="10515600" cy="1325563"/>
          </a:xfrm>
        </p:spPr>
        <p:txBody>
          <a:bodyPr>
            <a:normAutofit fontScale="90000"/>
          </a:bodyPr>
          <a:lstStyle/>
          <a:p>
            <a:pPr algn="ctr"/>
            <a:br>
              <a:rPr lang="en-US" b="1" i="0" dirty="0">
                <a:solidFill>
                  <a:schemeClr val="bg1"/>
                </a:solidFill>
                <a:effectLst/>
              </a:rPr>
            </a:br>
            <a:r>
              <a:rPr lang="en-US" b="1" i="0" dirty="0">
                <a:solidFill>
                  <a:schemeClr val="bg1"/>
                </a:solidFill>
                <a:effectLst/>
                <a:latin typeface="Avenir Book"/>
              </a:rPr>
              <a:t>D</a:t>
            </a:r>
            <a:r>
              <a:rPr lang="en-US" b="1" dirty="0">
                <a:solidFill>
                  <a:schemeClr val="bg1"/>
                </a:solidFill>
                <a:latin typeface="Avenir Book"/>
              </a:rPr>
              <a:t>ynamics</a:t>
            </a:r>
            <a:r>
              <a:rPr lang="en-US" b="1" dirty="0">
                <a:solidFill>
                  <a:schemeClr val="bg1"/>
                </a:solidFill>
              </a:rPr>
              <a:t> of Integrated Socio-Environmental Systems (DISES)</a:t>
            </a:r>
          </a:p>
        </p:txBody>
      </p:sp>
      <p:sp>
        <p:nvSpPr>
          <p:cNvPr id="3" name="Content Placeholder 2">
            <a:extLst>
              <a:ext uri="{FF2B5EF4-FFF2-40B4-BE49-F238E27FC236}">
                <a16:creationId xmlns:a16="http://schemas.microsoft.com/office/drawing/2014/main" id="{403E54B9-E8A5-4AF0-9D19-0A3480BB99C7}"/>
              </a:ext>
            </a:extLst>
          </p:cNvPr>
          <p:cNvSpPr>
            <a:spLocks noGrp="1"/>
          </p:cNvSpPr>
          <p:nvPr>
            <p:ph idx="1"/>
          </p:nvPr>
        </p:nvSpPr>
        <p:spPr>
          <a:xfrm>
            <a:off x="464949" y="2120093"/>
            <a:ext cx="10888851" cy="4351338"/>
          </a:xfrm>
        </p:spPr>
        <p:txBody>
          <a:bodyPr/>
          <a:lstStyle/>
          <a:p>
            <a:r>
              <a:rPr lang="en-US" dirty="0">
                <a:solidFill>
                  <a:schemeClr val="bg1"/>
                </a:solidFill>
                <a:latin typeface="Avenir Book"/>
              </a:rPr>
              <a:t>Basic scientific understanding of socio-environmental systems</a:t>
            </a:r>
          </a:p>
          <a:p>
            <a:endParaRPr lang="en-US" dirty="0">
              <a:solidFill>
                <a:schemeClr val="bg1"/>
              </a:solidFill>
              <a:latin typeface="Avenir Book"/>
            </a:endParaRPr>
          </a:p>
          <a:p>
            <a:r>
              <a:rPr lang="en-US" dirty="0">
                <a:solidFill>
                  <a:schemeClr val="bg1"/>
                </a:solidFill>
                <a:latin typeface="Avenir Book"/>
              </a:rPr>
              <a:t>True integration of social and environmental</a:t>
            </a:r>
          </a:p>
          <a:p>
            <a:endParaRPr lang="en-US" dirty="0">
              <a:solidFill>
                <a:schemeClr val="bg1"/>
              </a:solidFill>
              <a:latin typeface="Avenir Book"/>
            </a:endParaRPr>
          </a:p>
          <a:p>
            <a:r>
              <a:rPr lang="en-US" dirty="0">
                <a:solidFill>
                  <a:schemeClr val="bg1"/>
                </a:solidFill>
                <a:latin typeface="Avenir Book"/>
              </a:rPr>
              <a:t>DISES Research projects: 2-5 years, $1,600,000.</a:t>
            </a:r>
          </a:p>
          <a:p>
            <a:endParaRPr lang="en-US" dirty="0">
              <a:solidFill>
                <a:schemeClr val="bg1"/>
              </a:solidFill>
              <a:latin typeface="Avenir Book"/>
            </a:endParaRPr>
          </a:p>
          <a:p>
            <a:r>
              <a:rPr lang="en-US" dirty="0">
                <a:solidFill>
                  <a:schemeClr val="bg1"/>
                </a:solidFill>
                <a:latin typeface="Avenir Book"/>
              </a:rPr>
              <a:t>DISES RCN: 4-5 years, $500,000</a:t>
            </a:r>
          </a:p>
        </p:txBody>
      </p:sp>
      <p:pic>
        <p:nvPicPr>
          <p:cNvPr id="4" name="Picture 4" descr="logo">
            <a:extLst>
              <a:ext uri="{FF2B5EF4-FFF2-40B4-BE49-F238E27FC236}">
                <a16:creationId xmlns:a16="http://schemas.microsoft.com/office/drawing/2014/main" id="{311E5A35-C9E0-4298-82AF-3B1EF9505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1874660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0F74-A02A-4E76-A313-1B03F5352819}"/>
              </a:ext>
            </a:extLst>
          </p:cNvPr>
          <p:cNvSpPr>
            <a:spLocks noGrp="1"/>
          </p:cNvSpPr>
          <p:nvPr>
            <p:ph type="title"/>
          </p:nvPr>
        </p:nvSpPr>
        <p:spPr>
          <a:xfrm>
            <a:off x="838200" y="143602"/>
            <a:ext cx="10515600" cy="1325563"/>
          </a:xfrm>
        </p:spPr>
        <p:txBody>
          <a:bodyPr/>
          <a:lstStyle/>
          <a:p>
            <a:pPr algn="ctr"/>
            <a:r>
              <a:rPr lang="en-US" b="1" dirty="0">
                <a:solidFill>
                  <a:schemeClr val="bg1"/>
                </a:solidFill>
                <a:latin typeface="Avenir Book"/>
                <a:cs typeface="Arial" panose="020B0604020202020204" pitchFamily="34" charset="0"/>
              </a:rPr>
              <a:t>Navigating the New Arctic (NNA)</a:t>
            </a:r>
          </a:p>
        </p:txBody>
      </p:sp>
      <p:sp>
        <p:nvSpPr>
          <p:cNvPr id="3" name="Content Placeholder 2">
            <a:extLst>
              <a:ext uri="{FF2B5EF4-FFF2-40B4-BE49-F238E27FC236}">
                <a16:creationId xmlns:a16="http://schemas.microsoft.com/office/drawing/2014/main" id="{57A102E2-E88E-413A-89D6-931BD3110D02}"/>
              </a:ext>
            </a:extLst>
          </p:cNvPr>
          <p:cNvSpPr>
            <a:spLocks noGrp="1"/>
          </p:cNvSpPr>
          <p:nvPr>
            <p:ph idx="1"/>
          </p:nvPr>
        </p:nvSpPr>
        <p:spPr>
          <a:xfrm>
            <a:off x="838200" y="1841123"/>
            <a:ext cx="10515600" cy="4351338"/>
          </a:xfrm>
        </p:spPr>
        <p:txBody>
          <a:bodyPr>
            <a:normAutofit/>
          </a:bodyPr>
          <a:lstStyle/>
          <a:p>
            <a:r>
              <a:rPr lang="en-US" dirty="0">
                <a:solidFill>
                  <a:schemeClr val="bg1"/>
                </a:solidFill>
                <a:latin typeface="Avenir Book"/>
                <a:cs typeface="Arial" panose="020B0604020202020204" pitchFamily="34" charset="0"/>
              </a:rPr>
              <a:t>Ice free Arctic Ocean</a:t>
            </a:r>
          </a:p>
          <a:p>
            <a:endParaRPr lang="en-US" sz="1400" dirty="0">
              <a:solidFill>
                <a:schemeClr val="bg1"/>
              </a:solidFill>
              <a:latin typeface="Avenir Book"/>
              <a:cs typeface="Arial" panose="020B0604020202020204" pitchFamily="34" charset="0"/>
            </a:endParaRPr>
          </a:p>
          <a:p>
            <a:r>
              <a:rPr lang="en-US" dirty="0">
                <a:solidFill>
                  <a:schemeClr val="bg1"/>
                </a:solidFill>
                <a:latin typeface="Avenir Book"/>
                <a:cs typeface="Arial" panose="020B0604020202020204" pitchFamily="34" charset="0"/>
              </a:rPr>
              <a:t>Convergent research on social, economic, &amp; environmental implications</a:t>
            </a:r>
          </a:p>
          <a:p>
            <a:endParaRPr lang="en-US" sz="1400" dirty="0">
              <a:solidFill>
                <a:schemeClr val="bg1"/>
              </a:solidFill>
              <a:latin typeface="Avenir Book"/>
              <a:cs typeface="Arial" panose="020B0604020202020204" pitchFamily="34" charset="0"/>
            </a:endParaRPr>
          </a:p>
          <a:p>
            <a:r>
              <a:rPr lang="en-US" dirty="0">
                <a:solidFill>
                  <a:schemeClr val="bg1"/>
                </a:solidFill>
                <a:latin typeface="Avenir Book"/>
                <a:cs typeface="Arial" panose="020B0604020202020204" pitchFamily="34" charset="0"/>
              </a:rPr>
              <a:t>Social, natural, and built environment</a:t>
            </a:r>
          </a:p>
          <a:p>
            <a:endParaRPr lang="en-US" dirty="0">
              <a:solidFill>
                <a:schemeClr val="bg1"/>
              </a:solidFill>
              <a:latin typeface="Avenir Book"/>
              <a:cs typeface="Arial" panose="020B0604020202020204" pitchFamily="34" charset="0"/>
            </a:endParaRPr>
          </a:p>
          <a:p>
            <a:r>
              <a:rPr lang="en-US" dirty="0">
                <a:solidFill>
                  <a:schemeClr val="bg1"/>
                </a:solidFill>
                <a:latin typeface="Avenir Book"/>
                <a:cs typeface="Arial" panose="020B0604020202020204" pitchFamily="34" charset="0"/>
              </a:rPr>
              <a:t>Planning grants: up to 2 years, $300,000</a:t>
            </a:r>
          </a:p>
          <a:p>
            <a:r>
              <a:rPr lang="en-US" dirty="0">
                <a:solidFill>
                  <a:schemeClr val="bg1"/>
                </a:solidFill>
                <a:latin typeface="Avenir Book"/>
                <a:cs typeface="Arial" panose="020B0604020202020204" pitchFamily="34" charset="0"/>
              </a:rPr>
              <a:t>Research grants: up to 5 years, $3,000,000</a:t>
            </a:r>
          </a:p>
          <a:p>
            <a:r>
              <a:rPr lang="en-US" dirty="0">
                <a:solidFill>
                  <a:schemeClr val="bg1"/>
                </a:solidFill>
                <a:latin typeface="Avenir Book"/>
                <a:cs typeface="Arial" panose="020B0604020202020204" pitchFamily="34" charset="0"/>
              </a:rPr>
              <a:t>NNA </a:t>
            </a:r>
            <a:r>
              <a:rPr lang="en-US" dirty="0" err="1">
                <a:solidFill>
                  <a:schemeClr val="bg1"/>
                </a:solidFill>
                <a:latin typeface="Avenir Book"/>
                <a:cs typeface="Arial" panose="020B0604020202020204" pitchFamily="34" charset="0"/>
              </a:rPr>
              <a:t>Collaoratory</a:t>
            </a:r>
            <a:r>
              <a:rPr lang="en-US" dirty="0">
                <a:solidFill>
                  <a:schemeClr val="bg1"/>
                </a:solidFill>
                <a:latin typeface="Avenir Book"/>
                <a:cs typeface="Arial" panose="020B0604020202020204" pitchFamily="34" charset="0"/>
              </a:rPr>
              <a:t> grants: Up to 5 years, no budget limit</a:t>
            </a:r>
          </a:p>
        </p:txBody>
      </p:sp>
      <p:pic>
        <p:nvPicPr>
          <p:cNvPr id="4" name="Picture 4" descr="logo">
            <a:extLst>
              <a:ext uri="{FF2B5EF4-FFF2-40B4-BE49-F238E27FC236}">
                <a16:creationId xmlns:a16="http://schemas.microsoft.com/office/drawing/2014/main" id="{6D65CC5A-7EBE-464D-AE2A-B4CE32FBD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21076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AA1C-DB8D-48AD-A59E-5BA660DEC395}"/>
              </a:ext>
            </a:extLst>
          </p:cNvPr>
          <p:cNvSpPr>
            <a:spLocks noGrp="1"/>
          </p:cNvSpPr>
          <p:nvPr>
            <p:ph type="title"/>
          </p:nvPr>
        </p:nvSpPr>
        <p:spPr>
          <a:xfrm>
            <a:off x="2899474" y="2364407"/>
            <a:ext cx="10515600" cy="1325563"/>
          </a:xfrm>
        </p:spPr>
        <p:txBody>
          <a:bodyPr/>
          <a:lstStyle/>
          <a:p>
            <a:r>
              <a:rPr lang="en-US" dirty="0">
                <a:solidFill>
                  <a:schemeClr val="bg1"/>
                </a:solidFill>
                <a:latin typeface="Avenir Book"/>
              </a:rPr>
              <a:t>Highly Creative Teams…</a:t>
            </a:r>
          </a:p>
        </p:txBody>
      </p:sp>
    </p:spTree>
    <p:extLst>
      <p:ext uri="{BB962C8B-B14F-4D97-AF65-F5344CB8AC3E}">
        <p14:creationId xmlns:p14="http://schemas.microsoft.com/office/powerpoint/2010/main" val="361726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D45C-31DB-416D-BA1A-CAA1F92E6648}"/>
              </a:ext>
            </a:extLst>
          </p:cNvPr>
          <p:cNvSpPr>
            <a:spLocks noGrp="1"/>
          </p:cNvSpPr>
          <p:nvPr>
            <p:ph type="title"/>
          </p:nvPr>
        </p:nvSpPr>
        <p:spPr>
          <a:xfrm>
            <a:off x="2006247" y="5074290"/>
            <a:ext cx="8179506" cy="1115415"/>
          </a:xfrm>
        </p:spPr>
        <p:txBody>
          <a:bodyPr vert="horz" lIns="91440" tIns="45720" rIns="91440" bIns="45720" rtlCol="0" anchor="b">
            <a:normAutofit/>
          </a:bodyPr>
          <a:lstStyle/>
          <a:p>
            <a:pPr algn="ctr" eaLnBrk="1" hangingPunct="1">
              <a:lnSpc>
                <a:spcPct val="90000"/>
              </a:lnSpc>
            </a:pPr>
            <a:r>
              <a:rPr lang="en-US" sz="3300" b="1" dirty="0">
                <a:solidFill>
                  <a:schemeClr val="bg1"/>
                </a:solidFill>
                <a:latin typeface="Avenir Book"/>
              </a:rPr>
              <a:t>They Get Away:</a:t>
            </a:r>
            <a:br>
              <a:rPr lang="en-US" sz="3300" b="1" dirty="0">
                <a:solidFill>
                  <a:schemeClr val="bg1"/>
                </a:solidFill>
                <a:latin typeface="Avenir Book"/>
              </a:rPr>
            </a:br>
            <a:r>
              <a:rPr lang="en-US" sz="3300" b="1" dirty="0">
                <a:solidFill>
                  <a:schemeClr val="bg1"/>
                </a:solidFill>
                <a:latin typeface="Avenir Book"/>
              </a:rPr>
              <a:t>Isolation &amp; Insulation</a:t>
            </a:r>
          </a:p>
        </p:txBody>
      </p:sp>
      <p:pic>
        <p:nvPicPr>
          <p:cNvPr id="6" name="Picture 5" descr="A person riding skis down a snow covered slope&#10;&#10;Description generated with very high confidence">
            <a:extLst>
              <a:ext uri="{FF2B5EF4-FFF2-40B4-BE49-F238E27FC236}">
                <a16:creationId xmlns:a16="http://schemas.microsoft.com/office/drawing/2014/main" id="{917F39EC-D6B5-4FD4-940A-F21B2BE0CCDC}"/>
              </a:ext>
            </a:extLst>
          </p:cNvPr>
          <p:cNvPicPr>
            <a:picLocks noChangeAspect="1"/>
          </p:cNvPicPr>
          <p:nvPr/>
        </p:nvPicPr>
        <p:blipFill rotWithShape="1">
          <a:blip r:embed="rId2">
            <a:extLst>
              <a:ext uri="{28A0092B-C50C-407E-A947-70E740481C1C}">
                <a14:useLocalDpi xmlns:a14="http://schemas.microsoft.com/office/drawing/2010/main" val="0"/>
              </a:ext>
            </a:extLst>
          </a:blip>
          <a:srcRect r="132" b="-5"/>
          <a:stretch/>
        </p:blipFill>
        <p:spPr>
          <a:xfrm>
            <a:off x="1657087" y="640239"/>
            <a:ext cx="2846070" cy="3930978"/>
          </a:xfrm>
          <a:prstGeom prst="rect">
            <a:avLst/>
          </a:prstGeom>
        </p:spPr>
      </p:pic>
      <p:pic>
        <p:nvPicPr>
          <p:cNvPr id="4" name="Picture 3" descr="A group of people standing in front of a building&#10;&#10;Description generated with very high confidence">
            <a:extLst>
              <a:ext uri="{FF2B5EF4-FFF2-40B4-BE49-F238E27FC236}">
                <a16:creationId xmlns:a16="http://schemas.microsoft.com/office/drawing/2014/main" id="{2E9DEB1C-9474-4A36-8861-9A4CCD05149F}"/>
              </a:ext>
            </a:extLst>
          </p:cNvPr>
          <p:cNvPicPr>
            <a:picLocks noChangeAspect="1"/>
          </p:cNvPicPr>
          <p:nvPr/>
        </p:nvPicPr>
        <p:blipFill rotWithShape="1">
          <a:blip r:embed="rId3">
            <a:extLst>
              <a:ext uri="{28A0092B-C50C-407E-A947-70E740481C1C}">
                <a14:useLocalDpi xmlns:a14="http://schemas.microsoft.com/office/drawing/2010/main" val="0"/>
              </a:ext>
            </a:extLst>
          </a:blip>
          <a:srcRect l="28097" r="17238" b="-4"/>
          <a:stretch/>
        </p:blipFill>
        <p:spPr>
          <a:xfrm>
            <a:off x="7688844" y="640239"/>
            <a:ext cx="2846070" cy="3930978"/>
          </a:xfrm>
          <a:prstGeom prst="rect">
            <a:avLst/>
          </a:prstGeom>
        </p:spPr>
      </p:pic>
      <p:pic>
        <p:nvPicPr>
          <p:cNvPr id="7" name="Picture 4" descr="logo">
            <a:extLst>
              <a:ext uri="{FF2B5EF4-FFF2-40B4-BE49-F238E27FC236}">
                <a16:creationId xmlns:a16="http://schemas.microsoft.com/office/drawing/2014/main" id="{F8E0E56B-E204-4819-8BD6-0A23C6549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255694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9D2F-13B5-4B6B-9525-8B7410AC1276}"/>
              </a:ext>
            </a:extLst>
          </p:cNvPr>
          <p:cNvSpPr>
            <a:spLocks noGrp="1"/>
          </p:cNvSpPr>
          <p:nvPr>
            <p:ph type="title"/>
          </p:nvPr>
        </p:nvSpPr>
        <p:spPr>
          <a:xfrm>
            <a:off x="2562086" y="290594"/>
            <a:ext cx="7772400" cy="1143000"/>
          </a:xfrm>
        </p:spPr>
        <p:txBody>
          <a:bodyPr>
            <a:normAutofit/>
          </a:bodyPr>
          <a:lstStyle/>
          <a:p>
            <a:r>
              <a:rPr lang="en-US" sz="3600" b="1" dirty="0">
                <a:solidFill>
                  <a:schemeClr val="bg1"/>
                </a:solidFill>
                <a:latin typeface="Avenir Book"/>
              </a:rPr>
              <a:t>Resources</a:t>
            </a:r>
          </a:p>
        </p:txBody>
      </p:sp>
      <p:sp>
        <p:nvSpPr>
          <p:cNvPr id="3" name="TextBox 2">
            <a:extLst>
              <a:ext uri="{FF2B5EF4-FFF2-40B4-BE49-F238E27FC236}">
                <a16:creationId xmlns:a16="http://schemas.microsoft.com/office/drawing/2014/main" id="{36B96DFE-6E55-4C5D-A872-952C1C96C0DE}"/>
              </a:ext>
            </a:extLst>
          </p:cNvPr>
          <p:cNvSpPr txBox="1"/>
          <p:nvPr/>
        </p:nvSpPr>
        <p:spPr>
          <a:xfrm>
            <a:off x="2235896" y="1692036"/>
            <a:ext cx="7467600" cy="40934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venir Boo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Book"/>
                <a:ea typeface="+mn-ea"/>
                <a:cs typeface="+mn-cs"/>
              </a:rPr>
              <a:t>Diverse expertise and skills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venir Boo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Book"/>
                <a:ea typeface="+mn-ea"/>
                <a:cs typeface="+mn-cs"/>
              </a:rPr>
              <a:t>Diverse life experiences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venir Boo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Book"/>
                <a:ea typeface="+mn-ea"/>
                <a:cs typeface="+mn-cs"/>
              </a:rPr>
              <a:t>$$$ to meet, organize, and 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venir Boo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Book"/>
                <a:ea typeface="+mn-ea"/>
                <a:cs typeface="+mn-cs"/>
              </a:rPr>
              <a:t>Graduate students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4" descr="logo">
            <a:extLst>
              <a:ext uri="{FF2B5EF4-FFF2-40B4-BE49-F238E27FC236}">
                <a16:creationId xmlns:a16="http://schemas.microsoft.com/office/drawing/2014/main" id="{FF7A7756-4DB3-49AC-B088-9DA7D1580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396601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898F85-4225-4931-9F2F-17B4AF8BA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FCD94A-31BF-4E05-8034-B74399E4CF39}"/>
              </a:ext>
            </a:extLst>
          </p:cNvPr>
          <p:cNvSpPr>
            <a:spLocks noGrp="1"/>
          </p:cNvSpPr>
          <p:nvPr>
            <p:ph type="title"/>
          </p:nvPr>
        </p:nvSpPr>
        <p:spPr>
          <a:xfrm>
            <a:off x="1050879" y="928048"/>
            <a:ext cx="3930554" cy="2813637"/>
          </a:xfrm>
        </p:spPr>
        <p:txBody>
          <a:bodyPr vert="horz" lIns="91440" tIns="45720" rIns="91440" bIns="45720" rtlCol="0" anchor="b">
            <a:normAutofit/>
          </a:bodyPr>
          <a:lstStyle/>
          <a:p>
            <a:pPr algn="ctr"/>
            <a:r>
              <a:rPr lang="en-US" sz="3200" dirty="0">
                <a:solidFill>
                  <a:schemeClr val="bg1">
                    <a:alpha val="60000"/>
                  </a:schemeClr>
                </a:solidFill>
                <a:latin typeface="Avenir Book"/>
              </a:rPr>
              <a:t>Culture of Trust &amp; Reciprocity</a:t>
            </a:r>
          </a:p>
        </p:txBody>
      </p:sp>
      <p:sp>
        <p:nvSpPr>
          <p:cNvPr id="10" name="Rectangle 9">
            <a:extLst>
              <a:ext uri="{FF2B5EF4-FFF2-40B4-BE49-F238E27FC236}">
                <a16:creationId xmlns:a16="http://schemas.microsoft.com/office/drawing/2014/main" id="{BEC14D36-68AD-4546-A67C-CE0F66374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800"/>
            <a:ext cx="54102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sitting at a table&#10;&#10;Description generated with very high confidence">
            <a:extLst>
              <a:ext uri="{FF2B5EF4-FFF2-40B4-BE49-F238E27FC236}">
                <a16:creationId xmlns:a16="http://schemas.microsoft.com/office/drawing/2014/main" id="{369FC32B-8571-41A5-B314-D5C917533087}"/>
              </a:ext>
            </a:extLst>
          </p:cNvPr>
          <p:cNvPicPr>
            <a:picLocks noChangeAspect="1"/>
          </p:cNvPicPr>
          <p:nvPr/>
        </p:nvPicPr>
        <p:blipFill rotWithShape="1">
          <a:blip r:embed="rId2">
            <a:extLst>
              <a:ext uri="{28A0092B-C50C-407E-A947-70E740481C1C}">
                <a14:useLocalDpi xmlns:a14="http://schemas.microsoft.com/office/drawing/2010/main" val="0"/>
              </a:ext>
            </a:extLst>
          </a:blip>
          <a:srcRect l="11774" r="32002" b="1"/>
          <a:stretch/>
        </p:blipFill>
        <p:spPr>
          <a:xfrm>
            <a:off x="6781799" y="1371601"/>
            <a:ext cx="4076701" cy="4114800"/>
          </a:xfrm>
          <a:prstGeom prst="rect">
            <a:avLst/>
          </a:prstGeom>
        </p:spPr>
      </p:pic>
      <p:pic>
        <p:nvPicPr>
          <p:cNvPr id="6" name="Picture 4" descr="logo">
            <a:extLst>
              <a:ext uri="{FF2B5EF4-FFF2-40B4-BE49-F238E27FC236}">
                <a16:creationId xmlns:a16="http://schemas.microsoft.com/office/drawing/2014/main" id="{D051E42A-764F-43DC-B3B2-4C9707D50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377103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C59C96C-3D65-46B3-A9ED-E5C584985F18}"/>
              </a:ext>
            </a:extLst>
          </p:cNvPr>
          <p:cNvGraphicFramePr>
            <a:graphicFrameLocks noGrp="1"/>
          </p:cNvGraphicFramePr>
          <p:nvPr>
            <p:extLst>
              <p:ext uri="{D42A27DB-BD31-4B8C-83A1-F6EECF244321}">
                <p14:modId xmlns:p14="http://schemas.microsoft.com/office/powerpoint/2010/main" val="2603544641"/>
              </p:ext>
            </p:extLst>
          </p:nvPr>
        </p:nvGraphicFramePr>
        <p:xfrm>
          <a:off x="836551" y="2266297"/>
          <a:ext cx="10518898" cy="3705496"/>
        </p:xfrm>
        <a:graphic>
          <a:graphicData uri="http://schemas.openxmlformats.org/drawingml/2006/table">
            <a:tbl>
              <a:tblPr bandRow="1">
                <a:tableStyleId>{C083E6E3-FA7D-4D7B-A595-EF9225AFEA82}</a:tableStyleId>
              </a:tblPr>
              <a:tblGrid>
                <a:gridCol w="5213267">
                  <a:extLst>
                    <a:ext uri="{9D8B030D-6E8A-4147-A177-3AD203B41FA5}">
                      <a16:colId xmlns:a16="http://schemas.microsoft.com/office/drawing/2014/main" val="225793277"/>
                    </a:ext>
                  </a:extLst>
                </a:gridCol>
                <a:gridCol w="3214255">
                  <a:extLst>
                    <a:ext uri="{9D8B030D-6E8A-4147-A177-3AD203B41FA5}">
                      <a16:colId xmlns:a16="http://schemas.microsoft.com/office/drawing/2014/main" val="252013051"/>
                    </a:ext>
                  </a:extLst>
                </a:gridCol>
                <a:gridCol w="2091376">
                  <a:extLst>
                    <a:ext uri="{9D8B030D-6E8A-4147-A177-3AD203B41FA5}">
                      <a16:colId xmlns:a16="http://schemas.microsoft.com/office/drawing/2014/main" val="4127168037"/>
                    </a:ext>
                  </a:extLst>
                </a:gridCol>
              </a:tblGrid>
              <a:tr h="374469">
                <a:tc>
                  <a:txBody>
                    <a:bodyPr/>
                    <a:lstStyle/>
                    <a:p>
                      <a:r>
                        <a:rPr lang="en-US" sz="1800" dirty="0"/>
                        <a:t>Welcome</a:t>
                      </a:r>
                    </a:p>
                  </a:txBody>
                  <a:tcPr/>
                </a:tc>
                <a:tc>
                  <a:txBody>
                    <a:bodyPr/>
                    <a:lstStyle/>
                    <a:p>
                      <a:r>
                        <a:rPr lang="en-US" sz="1600" dirty="0"/>
                        <a:t>Dr. Gary K. Ostrander</a:t>
                      </a:r>
                    </a:p>
                    <a:p>
                      <a:r>
                        <a:rPr lang="en-US" sz="1200" dirty="0"/>
                        <a:t>Vice President for Research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3:00-3:05</a:t>
                      </a:r>
                    </a:p>
                  </a:txBody>
                  <a:tcPr/>
                </a:tc>
                <a:extLst>
                  <a:ext uri="{0D108BD9-81ED-4DB2-BD59-A6C34878D82A}">
                    <a16:rowId xmlns:a16="http://schemas.microsoft.com/office/drawing/2014/main" val="1377249576"/>
                  </a:ext>
                </a:extLst>
              </a:tr>
              <a:tr h="600891">
                <a:tc>
                  <a:txBody>
                    <a:bodyPr/>
                    <a:lstStyle/>
                    <a:p>
                      <a:r>
                        <a:rPr lang="en-US" sz="1800" dirty="0"/>
                        <a:t>NSF, Interdisciplinarity, &amp; Collaboration</a:t>
                      </a:r>
                    </a:p>
                  </a:txBody>
                  <a:tcPr/>
                </a:tc>
                <a:tc>
                  <a:txBody>
                    <a:bodyPr/>
                    <a:lstStyle/>
                    <a:p>
                      <a:r>
                        <a:rPr lang="en-US" sz="1600" dirty="0"/>
                        <a:t>Dr. John Parker</a:t>
                      </a:r>
                    </a:p>
                    <a:p>
                      <a:r>
                        <a:rPr lang="en-US" sz="1200" dirty="0"/>
                        <a:t>Program Officer, National Science Foundation</a:t>
                      </a:r>
                    </a:p>
                  </a:txBody>
                  <a:tcPr/>
                </a:tc>
                <a:tc>
                  <a:txBody>
                    <a:bodyPr/>
                    <a:lstStyle/>
                    <a:p>
                      <a:r>
                        <a:rPr lang="en-US" sz="1600" dirty="0"/>
                        <a:t>3:05-3:30</a:t>
                      </a:r>
                    </a:p>
                  </a:txBody>
                  <a:tcPr/>
                </a:tc>
                <a:extLst>
                  <a:ext uri="{0D108BD9-81ED-4DB2-BD59-A6C34878D82A}">
                    <a16:rowId xmlns:a16="http://schemas.microsoft.com/office/drawing/2014/main" val="3720184035"/>
                  </a:ext>
                </a:extLst>
              </a:tr>
              <a:tr h="600891">
                <a:tc>
                  <a:txBody>
                    <a:bodyPr/>
                    <a:lstStyle/>
                    <a:p>
                      <a:r>
                        <a:rPr lang="en-US" sz="1800" dirty="0"/>
                        <a:t>Q&amp;A with Dr. Parker</a:t>
                      </a:r>
                    </a:p>
                  </a:txBody>
                  <a:tcPr/>
                </a:tc>
                <a:tc>
                  <a:txBody>
                    <a:bodyPr/>
                    <a:lstStyle/>
                    <a:p>
                      <a:r>
                        <a:rPr lang="en-US" sz="1200" dirty="0"/>
                        <a:t>Moderated by Mike Mitchell</a:t>
                      </a:r>
                    </a:p>
                    <a:p>
                      <a:r>
                        <a:rPr lang="en-US" sz="1200" dirty="0"/>
                        <a:t>Please submit questions via Zoom chat</a:t>
                      </a:r>
                    </a:p>
                  </a:txBody>
                  <a:tcPr/>
                </a:tc>
                <a:tc>
                  <a:txBody>
                    <a:bodyPr/>
                    <a:lstStyle/>
                    <a:p>
                      <a:r>
                        <a:rPr lang="en-US" sz="1600" dirty="0"/>
                        <a:t>3:30-3:40</a:t>
                      </a:r>
                    </a:p>
                  </a:txBody>
                  <a:tcPr/>
                </a:tc>
                <a:extLst>
                  <a:ext uri="{0D108BD9-81ED-4DB2-BD59-A6C34878D82A}">
                    <a16:rowId xmlns:a16="http://schemas.microsoft.com/office/drawing/2014/main" val="2384256442"/>
                  </a:ext>
                </a:extLst>
              </a:tr>
              <a:tr h="400594">
                <a:tc>
                  <a:txBody>
                    <a:bodyPr/>
                    <a:lstStyle/>
                    <a:p>
                      <a:r>
                        <a:rPr lang="en-US" sz="1800" dirty="0"/>
                        <a:t>Event Overview</a:t>
                      </a:r>
                    </a:p>
                  </a:txBody>
                  <a:tcPr/>
                </a:tc>
                <a:tc>
                  <a:txBody>
                    <a:bodyPr/>
                    <a:lstStyle/>
                    <a:p>
                      <a:r>
                        <a:rPr lang="en-US" sz="1600" dirty="0"/>
                        <a:t>Mike Mitchell</a:t>
                      </a:r>
                    </a:p>
                    <a:p>
                      <a:r>
                        <a:rPr lang="en-US" sz="1200" dirty="0"/>
                        <a:t>Program Manager, </a:t>
                      </a:r>
                    </a:p>
                    <a:p>
                      <a:r>
                        <a:rPr lang="en-US" sz="1200" dirty="0"/>
                        <a:t>Office of Research Development</a:t>
                      </a:r>
                    </a:p>
                  </a:txBody>
                  <a:tcPr/>
                </a:tc>
                <a:tc>
                  <a:txBody>
                    <a:bodyPr/>
                    <a:lstStyle/>
                    <a:p>
                      <a:r>
                        <a:rPr lang="en-US" sz="1600" dirty="0"/>
                        <a:t>3:40-3:45</a:t>
                      </a:r>
                    </a:p>
                  </a:txBody>
                  <a:tcPr/>
                </a:tc>
                <a:extLst>
                  <a:ext uri="{0D108BD9-81ED-4DB2-BD59-A6C34878D82A}">
                    <a16:rowId xmlns:a16="http://schemas.microsoft.com/office/drawing/2014/main" val="415575896"/>
                  </a:ext>
                </a:extLst>
              </a:tr>
              <a:tr h="400594">
                <a:tc>
                  <a:txBody>
                    <a:bodyPr/>
                    <a:lstStyle/>
                    <a:p>
                      <a:r>
                        <a:rPr lang="en-US" sz="1800" dirty="0"/>
                        <a:t>Research Profile Presentations</a:t>
                      </a:r>
                    </a:p>
                  </a:txBody>
                  <a:tcPr/>
                </a:tc>
                <a:tc>
                  <a:txBody>
                    <a:bodyPr/>
                    <a:lstStyle/>
                    <a:p>
                      <a:r>
                        <a:rPr lang="en-US" sz="1600"/>
                        <a:t>Presenters</a:t>
                      </a:r>
                    </a:p>
                  </a:txBody>
                  <a:tcPr/>
                </a:tc>
                <a:tc>
                  <a:txBody>
                    <a:bodyPr/>
                    <a:lstStyle/>
                    <a:p>
                      <a:r>
                        <a:rPr lang="en-US" sz="1600" dirty="0"/>
                        <a:t>3:45-5:45</a:t>
                      </a:r>
                    </a:p>
                  </a:txBody>
                  <a:tcPr/>
                </a:tc>
                <a:extLst>
                  <a:ext uri="{0D108BD9-81ED-4DB2-BD59-A6C34878D82A}">
                    <a16:rowId xmlns:a16="http://schemas.microsoft.com/office/drawing/2014/main" val="4007709684"/>
                  </a:ext>
                </a:extLst>
              </a:tr>
              <a:tr h="452846">
                <a:tc>
                  <a:txBody>
                    <a:bodyPr/>
                    <a:lstStyle/>
                    <a:p>
                      <a:r>
                        <a:rPr lang="en-US" sz="1800" dirty="0"/>
                        <a:t>Closing Remarks</a:t>
                      </a:r>
                    </a:p>
                  </a:txBody>
                  <a:tcPr/>
                </a:tc>
                <a:tc>
                  <a:txBody>
                    <a:bodyPr/>
                    <a:lstStyle/>
                    <a:p>
                      <a:r>
                        <a:rPr lang="en-US" sz="1600" dirty="0"/>
                        <a:t>Dr. Michelle Kazmer</a:t>
                      </a:r>
                    </a:p>
                    <a:p>
                      <a:r>
                        <a:rPr lang="en-US" sz="1200" dirty="0"/>
                        <a:t>Associate Dean for Academic Affairs</a:t>
                      </a:r>
                    </a:p>
                    <a:p>
                      <a:r>
                        <a:rPr lang="en-US" sz="1200" dirty="0"/>
                        <a:t>and Faculty Advancement,</a:t>
                      </a:r>
                    </a:p>
                    <a:p>
                      <a:r>
                        <a:rPr lang="en-US" sz="1200" dirty="0"/>
                        <a:t>College of Communication and Information</a:t>
                      </a:r>
                    </a:p>
                  </a:txBody>
                  <a:tcPr/>
                </a:tc>
                <a:tc>
                  <a:txBody>
                    <a:bodyPr/>
                    <a:lstStyle/>
                    <a:p>
                      <a:r>
                        <a:rPr lang="en-US" sz="1600" dirty="0"/>
                        <a:t>5:45-6:00</a:t>
                      </a:r>
                    </a:p>
                  </a:txBody>
                  <a:tcPr/>
                </a:tc>
                <a:extLst>
                  <a:ext uri="{0D108BD9-81ED-4DB2-BD59-A6C34878D82A}">
                    <a16:rowId xmlns:a16="http://schemas.microsoft.com/office/drawing/2014/main" val="1864323557"/>
                  </a:ext>
                </a:extLst>
              </a:tr>
            </a:tbl>
          </a:graphicData>
        </a:graphic>
      </p:graphicFrame>
      <p:pic>
        <p:nvPicPr>
          <p:cNvPr id="3" name="Picture 2" descr="A picture containing logo&#10;&#10;Description automatically generated">
            <a:extLst>
              <a:ext uri="{FF2B5EF4-FFF2-40B4-BE49-F238E27FC236}">
                <a16:creationId xmlns:a16="http://schemas.microsoft.com/office/drawing/2014/main" id="{6D285F3B-4863-4DE0-A8EA-FAD8CB55F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098" y="158832"/>
            <a:ext cx="5897568" cy="1369694"/>
          </a:xfrm>
          <a:prstGeom prst="rect">
            <a:avLst/>
          </a:prstGeom>
        </p:spPr>
      </p:pic>
      <p:sp>
        <p:nvSpPr>
          <p:cNvPr id="2" name="Rectangle 1">
            <a:extLst>
              <a:ext uri="{FF2B5EF4-FFF2-40B4-BE49-F238E27FC236}">
                <a16:creationId xmlns:a16="http://schemas.microsoft.com/office/drawing/2014/main" id="{E43FD108-58DC-4E80-A5EC-E556CEBF3193}"/>
              </a:ext>
            </a:extLst>
          </p:cNvPr>
          <p:cNvSpPr/>
          <p:nvPr/>
        </p:nvSpPr>
        <p:spPr>
          <a:xfrm>
            <a:off x="4230706" y="1528526"/>
            <a:ext cx="3860352" cy="646331"/>
          </a:xfrm>
          <a:prstGeom prst="rect">
            <a:avLst/>
          </a:prstGeom>
        </p:spPr>
        <p:txBody>
          <a:bodyPr wrap="none">
            <a:spAutoFit/>
          </a:bodyPr>
          <a:lstStyle/>
          <a:p>
            <a:pPr algn="ctr"/>
            <a:r>
              <a:rPr lang="en-US" sz="3600" b="1" dirty="0">
                <a:solidFill>
                  <a:srgbClr val="782F40"/>
                </a:solidFill>
                <a:latin typeface="Agency FB" panose="020B0503020202020204" pitchFamily="34" charset="0"/>
                <a:cs typeface="Arial" panose="020B0604020202020204" pitchFamily="34" charset="0"/>
              </a:rPr>
              <a:t>Technology and Society</a:t>
            </a:r>
          </a:p>
        </p:txBody>
      </p:sp>
      <p:sp>
        <p:nvSpPr>
          <p:cNvPr id="4" name="TextBox 3">
            <a:extLst>
              <a:ext uri="{FF2B5EF4-FFF2-40B4-BE49-F238E27FC236}">
                <a16:creationId xmlns:a16="http://schemas.microsoft.com/office/drawing/2014/main" id="{D53FD9E6-44E2-474F-B1EA-BC29F8B03ADB}"/>
              </a:ext>
            </a:extLst>
          </p:cNvPr>
          <p:cNvSpPr txBox="1"/>
          <p:nvPr/>
        </p:nvSpPr>
        <p:spPr>
          <a:xfrm>
            <a:off x="2683639" y="6342018"/>
            <a:ext cx="10518897" cy="369332"/>
          </a:xfrm>
          <a:prstGeom prst="rect">
            <a:avLst/>
          </a:prstGeom>
          <a:noFill/>
        </p:spPr>
        <p:txBody>
          <a:bodyPr wrap="square" rtlCol="0">
            <a:spAutoFit/>
          </a:bodyPr>
          <a:lstStyle/>
          <a:p>
            <a:pPr algn="ctr"/>
            <a:r>
              <a:rPr lang="en-US" dirty="0">
                <a:solidFill>
                  <a:schemeClr val="bg1"/>
                </a:solidFill>
              </a:rPr>
              <a:t>Please message Beth Hodges or Rachel Goff-Albritton for assistance during the program</a:t>
            </a:r>
          </a:p>
        </p:txBody>
      </p:sp>
    </p:spTree>
    <p:extLst>
      <p:ext uri="{BB962C8B-B14F-4D97-AF65-F5344CB8AC3E}">
        <p14:creationId xmlns:p14="http://schemas.microsoft.com/office/powerpoint/2010/main" val="35225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E80F-4251-4F8E-A1E1-D1084003A244}"/>
              </a:ext>
            </a:extLst>
          </p:cNvPr>
          <p:cNvSpPr>
            <a:spLocks noGrp="1"/>
          </p:cNvSpPr>
          <p:nvPr>
            <p:ph type="title"/>
          </p:nvPr>
        </p:nvSpPr>
        <p:spPr>
          <a:xfrm>
            <a:off x="1524000" y="457200"/>
            <a:ext cx="8991600" cy="1143000"/>
          </a:xfrm>
        </p:spPr>
        <p:txBody>
          <a:bodyPr>
            <a:normAutofit fontScale="90000"/>
          </a:bodyPr>
          <a:lstStyle/>
          <a:p>
            <a:pPr algn="ctr"/>
            <a:r>
              <a:rPr lang="en-US" dirty="0">
                <a:solidFill>
                  <a:schemeClr val="bg1"/>
                </a:solidFill>
                <a:latin typeface="Avenir Book"/>
              </a:rPr>
              <a:t>Fun Facilitates Equality and Lower Social Barriers</a:t>
            </a:r>
          </a:p>
        </p:txBody>
      </p:sp>
      <p:sp>
        <p:nvSpPr>
          <p:cNvPr id="3" name="TextBox 2"/>
          <p:cNvSpPr txBox="1"/>
          <p:nvPr/>
        </p:nvSpPr>
        <p:spPr>
          <a:xfrm>
            <a:off x="2209800" y="2514600"/>
            <a:ext cx="7315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Book"/>
                <a:ea typeface="+mn-ea"/>
                <a:cs typeface="+mn-cs"/>
              </a:rPr>
              <a:t>1) </a:t>
            </a:r>
            <a:r>
              <a:rPr kumimoji="0" lang="en-US" sz="3200" b="0" i="0" u="none" strike="noStrike" kern="1200" cap="none" spc="0" normalizeH="0" baseline="0" noProof="0" dirty="0" err="1">
                <a:ln>
                  <a:noFill/>
                </a:ln>
                <a:solidFill>
                  <a:prstClr val="white"/>
                </a:solidFill>
                <a:effectLst/>
                <a:uLnTx/>
                <a:uFillTx/>
                <a:latin typeface="Avenir Book"/>
                <a:ea typeface="+mn-ea"/>
                <a:cs typeface="+mn-cs"/>
              </a:rPr>
              <a:t>Quantums</a:t>
            </a:r>
            <a:r>
              <a:rPr kumimoji="0" lang="en-US" sz="3200" b="0" i="0" u="none" strike="noStrike" kern="1200" cap="none" spc="0" normalizeH="0" baseline="0" noProof="0" dirty="0">
                <a:ln>
                  <a:noFill/>
                </a:ln>
                <a:solidFill>
                  <a:prstClr val="white"/>
                </a:solidFill>
                <a:effectLst/>
                <a:uLnTx/>
                <a:uFillTx/>
                <a:latin typeface="Avenir Book"/>
                <a:ea typeface="+mn-ea"/>
                <a:cs typeface="+mn-cs"/>
              </a:rPr>
              <a:t>: Ping pong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Book"/>
                <a:ea typeface="+mn-ea"/>
                <a:cs typeface="+mn-cs"/>
              </a:rPr>
              <a:t>2) Phage: Camping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Book"/>
                <a:ea typeface="+mn-ea"/>
                <a:cs typeface="+mn-cs"/>
              </a:rPr>
              <a:t>3) RA: Limericks &amp; Secret Societies</a:t>
            </a:r>
          </a:p>
        </p:txBody>
      </p:sp>
      <p:sp>
        <p:nvSpPr>
          <p:cNvPr id="4" name="TextBox 3"/>
          <p:cNvSpPr txBox="1"/>
          <p:nvPr/>
        </p:nvSpPr>
        <p:spPr>
          <a:xfrm>
            <a:off x="2184862" y="4706273"/>
            <a:ext cx="731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venir Book"/>
                <a:ea typeface="+mn-ea"/>
                <a:cs typeface="+mn-cs"/>
                <a:sym typeface="Wingdings"/>
              </a:rPr>
              <a:t>Not ancillary, but </a:t>
            </a:r>
            <a:r>
              <a:rPr kumimoji="0" lang="en-US" sz="3200" b="0" i="0" u="sng" strike="noStrike" kern="1200" cap="none" spc="0" normalizeH="0" baseline="0" noProof="0" dirty="0">
                <a:ln>
                  <a:noFill/>
                </a:ln>
                <a:solidFill>
                  <a:prstClr val="white"/>
                </a:solidFill>
                <a:effectLst/>
                <a:uLnTx/>
                <a:uFillTx/>
                <a:latin typeface="Avenir Book"/>
                <a:ea typeface="+mn-ea"/>
                <a:cs typeface="+mn-cs"/>
                <a:sym typeface="Wingdings"/>
              </a:rPr>
              <a:t>crucial</a:t>
            </a:r>
            <a:endParaRPr kumimoji="0" lang="en-US" sz="3200" b="0" i="0" u="sng" strike="noStrike" kern="1200" cap="none" spc="0" normalizeH="0" baseline="0" noProof="0" dirty="0">
              <a:ln>
                <a:noFill/>
              </a:ln>
              <a:solidFill>
                <a:prstClr val="white"/>
              </a:solidFill>
              <a:effectLst/>
              <a:uLnTx/>
              <a:uFillTx/>
              <a:latin typeface="Avenir Book"/>
              <a:ea typeface="+mn-ea"/>
              <a:cs typeface="+mn-cs"/>
            </a:endParaRPr>
          </a:p>
        </p:txBody>
      </p:sp>
      <p:pic>
        <p:nvPicPr>
          <p:cNvPr id="5" name="Picture 4" descr="logo">
            <a:extLst>
              <a:ext uri="{FF2B5EF4-FFF2-40B4-BE49-F238E27FC236}">
                <a16:creationId xmlns:a16="http://schemas.microsoft.com/office/drawing/2014/main" id="{E13E8377-2ACE-4DB8-B78C-E8CF52E08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2031300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60B9-18AE-4D4D-87C9-D72C9BF44FC8}"/>
              </a:ext>
            </a:extLst>
          </p:cNvPr>
          <p:cNvSpPr>
            <a:spLocks noGrp="1"/>
          </p:cNvSpPr>
          <p:nvPr>
            <p:ph type="title"/>
          </p:nvPr>
        </p:nvSpPr>
        <p:spPr>
          <a:xfrm>
            <a:off x="838200" y="2103437"/>
            <a:ext cx="10515600" cy="1325563"/>
          </a:xfrm>
        </p:spPr>
        <p:txBody>
          <a:bodyPr/>
          <a:lstStyle/>
          <a:p>
            <a:pPr algn="ctr"/>
            <a:r>
              <a:rPr lang="en-US" dirty="0">
                <a:solidFill>
                  <a:schemeClr val="bg1"/>
                </a:solidFill>
                <a:latin typeface="Avenir Book"/>
              </a:rPr>
              <a:t>A Few Tips…</a:t>
            </a:r>
          </a:p>
        </p:txBody>
      </p:sp>
      <p:pic>
        <p:nvPicPr>
          <p:cNvPr id="3" name="Picture 4" descr="logo">
            <a:extLst>
              <a:ext uri="{FF2B5EF4-FFF2-40B4-BE49-F238E27FC236}">
                <a16:creationId xmlns:a16="http://schemas.microsoft.com/office/drawing/2014/main" id="{DC48B608-1791-460D-A450-C2FCAD405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3463979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1933-0210-4442-974B-ED0779EBD0E4}"/>
              </a:ext>
            </a:extLst>
          </p:cNvPr>
          <p:cNvSpPr>
            <a:spLocks noGrp="1"/>
          </p:cNvSpPr>
          <p:nvPr>
            <p:ph type="title"/>
          </p:nvPr>
        </p:nvSpPr>
        <p:spPr>
          <a:xfrm>
            <a:off x="2209800" y="2286000"/>
            <a:ext cx="7772400" cy="1143000"/>
          </a:xfrm>
        </p:spPr>
        <p:txBody>
          <a:bodyPr>
            <a:normAutofit fontScale="90000"/>
          </a:bodyPr>
          <a:lstStyle/>
          <a:p>
            <a:pPr algn="ctr"/>
            <a:r>
              <a:rPr lang="en-US" dirty="0">
                <a:solidFill>
                  <a:schemeClr val="bg1"/>
                </a:solidFill>
                <a:latin typeface="Avenir Book"/>
              </a:rPr>
              <a:t>Encourage Diverse Viewpoints</a:t>
            </a:r>
            <a:br>
              <a:rPr lang="en-US" dirty="0">
                <a:solidFill>
                  <a:schemeClr val="bg1"/>
                </a:solidFill>
                <a:latin typeface="Avenir Book"/>
              </a:rPr>
            </a:br>
            <a:r>
              <a:rPr lang="en-US" dirty="0">
                <a:solidFill>
                  <a:schemeClr val="bg1"/>
                </a:solidFill>
                <a:latin typeface="Avenir Book"/>
              </a:rPr>
              <a:t>&amp;</a:t>
            </a:r>
            <a:br>
              <a:rPr lang="en-US" dirty="0">
                <a:solidFill>
                  <a:schemeClr val="bg1"/>
                </a:solidFill>
                <a:latin typeface="Avenir Book"/>
              </a:rPr>
            </a:br>
            <a:r>
              <a:rPr lang="en-US" dirty="0">
                <a:solidFill>
                  <a:schemeClr val="bg1"/>
                </a:solidFill>
                <a:latin typeface="Avenir Book"/>
              </a:rPr>
              <a:t>Avoid False Consensus</a:t>
            </a:r>
          </a:p>
        </p:txBody>
      </p:sp>
      <p:pic>
        <p:nvPicPr>
          <p:cNvPr id="3" name="Picture 4" descr="logo">
            <a:extLst>
              <a:ext uri="{FF2B5EF4-FFF2-40B4-BE49-F238E27FC236}">
                <a16:creationId xmlns:a16="http://schemas.microsoft.com/office/drawing/2014/main" id="{062678A7-E967-4E59-9DBD-AD292B6B5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424809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EF0A-25B8-4DE8-B4B4-56CBE1F25D66}"/>
              </a:ext>
            </a:extLst>
          </p:cNvPr>
          <p:cNvSpPr>
            <a:spLocks noGrp="1"/>
          </p:cNvSpPr>
          <p:nvPr>
            <p:ph type="title"/>
          </p:nvPr>
        </p:nvSpPr>
        <p:spPr>
          <a:xfrm>
            <a:off x="3000213" y="2286000"/>
            <a:ext cx="7772400" cy="1143000"/>
          </a:xfrm>
        </p:spPr>
        <p:txBody>
          <a:bodyPr/>
          <a:lstStyle/>
          <a:p>
            <a:r>
              <a:rPr lang="en-US" dirty="0">
                <a:solidFill>
                  <a:schemeClr val="bg1"/>
                </a:solidFill>
                <a:latin typeface="Avenir Book"/>
              </a:rPr>
              <a:t>Manage Power Relations</a:t>
            </a:r>
          </a:p>
        </p:txBody>
      </p:sp>
      <p:pic>
        <p:nvPicPr>
          <p:cNvPr id="3" name="Picture 4" descr="logo">
            <a:extLst>
              <a:ext uri="{FF2B5EF4-FFF2-40B4-BE49-F238E27FC236}">
                <a16:creationId xmlns:a16="http://schemas.microsoft.com/office/drawing/2014/main" id="{064E24EF-1044-404D-94C1-C70117145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160960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E66A-2213-4F86-B871-8F449413F789}"/>
              </a:ext>
            </a:extLst>
          </p:cNvPr>
          <p:cNvSpPr>
            <a:spLocks noGrp="1"/>
          </p:cNvSpPr>
          <p:nvPr>
            <p:ph type="title"/>
          </p:nvPr>
        </p:nvSpPr>
        <p:spPr>
          <a:xfrm>
            <a:off x="2133600" y="1828800"/>
            <a:ext cx="7772400" cy="1143000"/>
          </a:xfrm>
        </p:spPr>
        <p:txBody>
          <a:bodyPr>
            <a:normAutofit fontScale="90000"/>
          </a:bodyPr>
          <a:lstStyle/>
          <a:p>
            <a:pPr algn="ctr"/>
            <a:r>
              <a:rPr lang="en-US" dirty="0">
                <a:solidFill>
                  <a:schemeClr val="bg1"/>
                </a:solidFill>
                <a:latin typeface="Avenir Book"/>
              </a:rPr>
              <a:t>Provide Incentives</a:t>
            </a:r>
            <a:br>
              <a:rPr lang="en-US" dirty="0">
                <a:solidFill>
                  <a:schemeClr val="bg1"/>
                </a:solidFill>
                <a:latin typeface="Avenir Book"/>
              </a:rPr>
            </a:br>
            <a:r>
              <a:rPr lang="en-US" dirty="0">
                <a:solidFill>
                  <a:schemeClr val="bg1"/>
                </a:solidFill>
                <a:latin typeface="Avenir Book"/>
              </a:rPr>
              <a:t>&amp; </a:t>
            </a:r>
            <a:br>
              <a:rPr lang="en-US" dirty="0">
                <a:solidFill>
                  <a:schemeClr val="bg1"/>
                </a:solidFill>
                <a:latin typeface="Avenir Book"/>
              </a:rPr>
            </a:br>
            <a:r>
              <a:rPr lang="en-US" u="sng" dirty="0">
                <a:solidFill>
                  <a:schemeClr val="bg1"/>
                </a:solidFill>
                <a:latin typeface="Avenir Book"/>
              </a:rPr>
              <a:t>Outcomes for All</a:t>
            </a:r>
            <a:endParaRPr lang="en-US" dirty="0">
              <a:solidFill>
                <a:schemeClr val="bg1"/>
              </a:solidFill>
              <a:latin typeface="Avenir Book"/>
            </a:endParaRPr>
          </a:p>
        </p:txBody>
      </p:sp>
      <p:pic>
        <p:nvPicPr>
          <p:cNvPr id="3" name="Picture 4" descr="logo">
            <a:extLst>
              <a:ext uri="{FF2B5EF4-FFF2-40B4-BE49-F238E27FC236}">
                <a16:creationId xmlns:a16="http://schemas.microsoft.com/office/drawing/2014/main" id="{60EDE2E7-CB4E-40D5-BBD2-EF72AF016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411141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E66A-2213-4F86-B871-8F449413F789}"/>
              </a:ext>
            </a:extLst>
          </p:cNvPr>
          <p:cNvSpPr>
            <a:spLocks noGrp="1"/>
          </p:cNvSpPr>
          <p:nvPr>
            <p:ph type="title"/>
          </p:nvPr>
        </p:nvSpPr>
        <p:spPr>
          <a:xfrm>
            <a:off x="1676400" y="504609"/>
            <a:ext cx="10515600" cy="1325563"/>
          </a:xfrm>
        </p:spPr>
        <p:txBody>
          <a:bodyPr/>
          <a:lstStyle/>
          <a:p>
            <a:r>
              <a:rPr lang="en-US" dirty="0">
                <a:solidFill>
                  <a:schemeClr val="bg1"/>
                </a:solidFill>
                <a:latin typeface="Avenir Book"/>
              </a:rPr>
              <a:t>Establish Clear Expectations (Early On)</a:t>
            </a:r>
          </a:p>
        </p:txBody>
      </p:sp>
      <p:sp>
        <p:nvSpPr>
          <p:cNvPr id="3" name="Content Placeholder 2">
            <a:extLst>
              <a:ext uri="{FF2B5EF4-FFF2-40B4-BE49-F238E27FC236}">
                <a16:creationId xmlns:a16="http://schemas.microsoft.com/office/drawing/2014/main" id="{CE43792C-D145-472F-9640-31F2F6A6000C}"/>
              </a:ext>
            </a:extLst>
          </p:cNvPr>
          <p:cNvSpPr>
            <a:spLocks noGrp="1"/>
          </p:cNvSpPr>
          <p:nvPr>
            <p:ph idx="1"/>
          </p:nvPr>
        </p:nvSpPr>
        <p:spPr>
          <a:xfrm>
            <a:off x="1676400" y="1981200"/>
            <a:ext cx="7772400" cy="2895600"/>
          </a:xfrm>
        </p:spPr>
        <p:txBody>
          <a:bodyPr/>
          <a:lstStyle/>
          <a:p>
            <a:r>
              <a:rPr lang="en-US" dirty="0">
                <a:solidFill>
                  <a:schemeClr val="bg1"/>
                </a:solidFill>
                <a:latin typeface="Avenir Book"/>
              </a:rPr>
              <a:t>Authorship</a:t>
            </a:r>
          </a:p>
          <a:p>
            <a:endParaRPr lang="en-US" dirty="0">
              <a:solidFill>
                <a:schemeClr val="bg1"/>
              </a:solidFill>
              <a:latin typeface="Avenir Book"/>
            </a:endParaRPr>
          </a:p>
          <a:p>
            <a:r>
              <a:rPr lang="en-US" dirty="0">
                <a:solidFill>
                  <a:schemeClr val="bg1"/>
                </a:solidFill>
                <a:latin typeface="Avenir Book"/>
              </a:rPr>
              <a:t>Data Sharing</a:t>
            </a:r>
          </a:p>
          <a:p>
            <a:endParaRPr lang="en-US" dirty="0">
              <a:solidFill>
                <a:schemeClr val="bg1"/>
              </a:solidFill>
              <a:latin typeface="Avenir Book"/>
            </a:endParaRPr>
          </a:p>
          <a:p>
            <a:r>
              <a:rPr lang="en-US" dirty="0">
                <a:solidFill>
                  <a:schemeClr val="bg1"/>
                </a:solidFill>
                <a:latin typeface="Avenir Book"/>
              </a:rPr>
              <a:t>Intellectual Property</a:t>
            </a:r>
          </a:p>
          <a:p>
            <a:endParaRPr lang="en-US" dirty="0"/>
          </a:p>
        </p:txBody>
      </p:sp>
      <p:pic>
        <p:nvPicPr>
          <p:cNvPr id="4" name="Picture 4" descr="logo">
            <a:extLst>
              <a:ext uri="{FF2B5EF4-FFF2-40B4-BE49-F238E27FC236}">
                <a16:creationId xmlns:a16="http://schemas.microsoft.com/office/drawing/2014/main" id="{370487EF-ABBE-46C2-8CCC-557CCB871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910" y="115245"/>
            <a:ext cx="1102922" cy="1102922"/>
          </a:xfrm>
          <a:prstGeom prst="rect">
            <a:avLst/>
          </a:prstGeom>
          <a:noFill/>
        </p:spPr>
      </p:pic>
    </p:spTree>
    <p:extLst>
      <p:ext uri="{BB962C8B-B14F-4D97-AF65-F5344CB8AC3E}">
        <p14:creationId xmlns:p14="http://schemas.microsoft.com/office/powerpoint/2010/main" val="108745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a:extLst>
              <a:ext uri="{FF2B5EF4-FFF2-40B4-BE49-F238E27FC236}">
                <a16:creationId xmlns:a16="http://schemas.microsoft.com/office/drawing/2014/main" id="{F3F7299B-890B-4315-A426-13146D8CE953}"/>
              </a:ext>
            </a:extLst>
          </p:cNvPr>
          <p:cNvSpPr>
            <a:spLocks noGrp="1" noChangeArrowheads="1"/>
          </p:cNvSpPr>
          <p:nvPr>
            <p:ph type="ctrTitle"/>
          </p:nvPr>
        </p:nvSpPr>
        <p:spPr>
          <a:xfrm>
            <a:off x="2857500" y="214884"/>
            <a:ext cx="6477000" cy="1066800"/>
          </a:xfrm>
        </p:spPr>
        <p:txBody>
          <a:bodyPr>
            <a:normAutofit/>
          </a:bodyPr>
          <a:lstStyle/>
          <a:p>
            <a:pPr>
              <a:defRPr/>
            </a:pPr>
            <a:r>
              <a:rPr lang="en-US" sz="4400" b="1" dirty="0">
                <a:solidFill>
                  <a:schemeClr val="bg1"/>
                </a:solidFill>
                <a:latin typeface="Avenir Book"/>
              </a:rPr>
              <a:t>Additional Questions?</a:t>
            </a:r>
            <a:endParaRPr lang="en-US" sz="4400" b="1" dirty="0">
              <a:solidFill>
                <a:schemeClr val="bg1"/>
              </a:solidFill>
              <a:effectLst>
                <a:outerShdw blurRad="38100" dist="38100" dir="2700000" algn="tl">
                  <a:srgbClr val="FFFFFF"/>
                </a:outerShdw>
              </a:effectLst>
              <a:latin typeface="Avenir Book"/>
            </a:endParaRPr>
          </a:p>
        </p:txBody>
      </p:sp>
      <p:sp>
        <p:nvSpPr>
          <p:cNvPr id="565254" name="Rectangle 6">
            <a:extLst>
              <a:ext uri="{FF2B5EF4-FFF2-40B4-BE49-F238E27FC236}">
                <a16:creationId xmlns:a16="http://schemas.microsoft.com/office/drawing/2014/main" id="{9C295DAC-87D9-40BE-AC95-D9049E5744E6}"/>
              </a:ext>
            </a:extLst>
          </p:cNvPr>
          <p:cNvSpPr>
            <a:spLocks noGrp="1" noChangeArrowheads="1"/>
          </p:cNvSpPr>
          <p:nvPr>
            <p:ph type="subTitle" idx="1"/>
          </p:nvPr>
        </p:nvSpPr>
        <p:spPr>
          <a:xfrm>
            <a:off x="1115568" y="1905000"/>
            <a:ext cx="9893808" cy="2819400"/>
          </a:xfrm>
        </p:spPr>
        <p:txBody>
          <a:bodyPr>
            <a:normAutofit/>
          </a:bodyPr>
          <a:lstStyle/>
          <a:p>
            <a:pPr>
              <a:lnSpc>
                <a:spcPct val="80000"/>
              </a:lnSpc>
              <a:tabLst>
                <a:tab pos="693738" algn="l"/>
                <a:tab pos="3894138" algn="l"/>
              </a:tabLst>
              <a:defRPr/>
            </a:pPr>
            <a:endParaRPr lang="en-US" sz="1200" dirty="0">
              <a:latin typeface="Avenir Book"/>
            </a:endParaRPr>
          </a:p>
          <a:p>
            <a:pPr algn="l">
              <a:lnSpc>
                <a:spcPct val="80000"/>
              </a:lnSpc>
              <a:tabLst>
                <a:tab pos="693738" algn="l"/>
                <a:tab pos="3894138" algn="l"/>
              </a:tabLst>
              <a:defRPr/>
            </a:pPr>
            <a:endParaRPr lang="en-US" sz="3200" b="1" dirty="0">
              <a:solidFill>
                <a:schemeClr val="bg1"/>
              </a:solidFill>
              <a:latin typeface="Avenir Book"/>
            </a:endParaRPr>
          </a:p>
          <a:p>
            <a:pPr algn="l">
              <a:lnSpc>
                <a:spcPct val="80000"/>
              </a:lnSpc>
              <a:tabLst>
                <a:tab pos="693738" algn="l"/>
                <a:tab pos="3894138" algn="l"/>
              </a:tabLst>
              <a:defRPr/>
            </a:pPr>
            <a:r>
              <a:rPr lang="en-US" sz="3200" b="1" dirty="0">
                <a:solidFill>
                  <a:schemeClr val="bg1"/>
                </a:solidFill>
                <a:latin typeface="Avenir Book"/>
              </a:rPr>
              <a:t>John Parker	joparker@nsf.gov</a:t>
            </a:r>
          </a:p>
          <a:p>
            <a:pPr algn="l">
              <a:lnSpc>
                <a:spcPct val="80000"/>
              </a:lnSpc>
              <a:tabLst>
                <a:tab pos="693738" algn="l"/>
                <a:tab pos="3894138" algn="l"/>
              </a:tabLst>
              <a:defRPr/>
            </a:pPr>
            <a:r>
              <a:rPr lang="en-US" sz="3200" b="1" dirty="0">
                <a:solidFill>
                  <a:schemeClr val="bg1"/>
                </a:solidFill>
                <a:latin typeface="Avenir Book"/>
              </a:rPr>
              <a:t>		703-292-5034</a:t>
            </a:r>
          </a:p>
          <a:p>
            <a:pPr algn="l">
              <a:lnSpc>
                <a:spcPct val="80000"/>
              </a:lnSpc>
              <a:tabLst>
                <a:tab pos="693738" algn="l"/>
                <a:tab pos="3894138" algn="l"/>
              </a:tabLst>
              <a:defRPr/>
            </a:pPr>
            <a:endParaRPr lang="en-US" sz="3200" b="1" dirty="0">
              <a:latin typeface="Avenir Book"/>
            </a:endParaRPr>
          </a:p>
          <a:p>
            <a:pPr algn="l">
              <a:lnSpc>
                <a:spcPct val="80000"/>
              </a:lnSpc>
              <a:tabLst>
                <a:tab pos="693738" algn="l"/>
                <a:tab pos="3894138" algn="l"/>
              </a:tabLst>
              <a:defRPr/>
            </a:pPr>
            <a:endParaRPr lang="en-US" sz="2000" b="1" dirty="0">
              <a:cs typeface="+mn-cs"/>
            </a:endParaRPr>
          </a:p>
        </p:txBody>
      </p:sp>
      <p:pic>
        <p:nvPicPr>
          <p:cNvPr id="9" name="Picture 4" descr="logo">
            <a:extLst>
              <a:ext uri="{FF2B5EF4-FFF2-40B4-BE49-F238E27FC236}">
                <a16:creationId xmlns:a16="http://schemas.microsoft.com/office/drawing/2014/main" id="{FA5DFD1E-B15D-44FE-8586-648F32EC4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9301" y="279781"/>
            <a:ext cx="1066800" cy="1066800"/>
          </a:xfrm>
          <a:prstGeom prst="rect">
            <a:avLst/>
          </a:prstGeom>
          <a:noFill/>
        </p:spPr>
      </p:pic>
    </p:spTree>
    <p:extLst>
      <p:ext uri="{BB962C8B-B14F-4D97-AF65-F5344CB8AC3E}">
        <p14:creationId xmlns:p14="http://schemas.microsoft.com/office/powerpoint/2010/main" val="75223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685801"/>
            <a:ext cx="7772400" cy="1981199"/>
          </a:xfrm>
        </p:spPr>
        <p:txBody>
          <a:bodyPr>
            <a:noAutofit/>
          </a:bodyPr>
          <a:lstStyle/>
          <a:p>
            <a:pPr lvl="0" algn="ctr">
              <a:defRPr/>
            </a:pPr>
            <a:r>
              <a:rPr lang="en-US" sz="8000" dirty="0">
                <a:solidFill>
                  <a:schemeClr val="bg1"/>
                </a:solidFill>
                <a:effectLst>
                  <a:outerShdw blurRad="38100" dist="38100" dir="2700000" algn="tl">
                    <a:srgbClr val="000000">
                      <a:alpha val="43137"/>
                    </a:srgbClr>
                  </a:outerShdw>
                </a:effectLst>
                <a:latin typeface="Avenir Book"/>
              </a:rPr>
              <a:t>Thanks!</a:t>
            </a:r>
          </a:p>
        </p:txBody>
      </p:sp>
      <p:sp>
        <p:nvSpPr>
          <p:cNvPr id="7" name="Subtitle 6"/>
          <p:cNvSpPr>
            <a:spLocks noGrp="1"/>
          </p:cNvSpPr>
          <p:nvPr>
            <p:ph type="subTitle" idx="1"/>
          </p:nvPr>
        </p:nvSpPr>
        <p:spPr>
          <a:xfrm>
            <a:off x="3084576" y="2898775"/>
            <a:ext cx="6324600" cy="2435225"/>
          </a:xfrm>
        </p:spPr>
        <p:txBody>
          <a:bodyPr>
            <a:normAutofit/>
          </a:bodyPr>
          <a:lstStyle/>
          <a:p>
            <a:pPr>
              <a:spcBef>
                <a:spcPts val="0"/>
              </a:spcBef>
            </a:pPr>
            <a:endParaRPr lang="en-US" sz="2800" b="1" dirty="0">
              <a:solidFill>
                <a:srgbClr val="FFCC00"/>
              </a:solidFill>
              <a:latin typeface="Garamond" pitchFamily="18" charset="0"/>
            </a:endParaRPr>
          </a:p>
          <a:p>
            <a:pPr>
              <a:spcBef>
                <a:spcPts val="0"/>
              </a:spcBef>
            </a:pPr>
            <a:r>
              <a:rPr lang="en-US" sz="3300" b="1" dirty="0">
                <a:solidFill>
                  <a:schemeClr val="bg1"/>
                </a:solidFill>
                <a:latin typeface="Avenir Book"/>
              </a:rPr>
              <a:t>John N. Parker</a:t>
            </a:r>
          </a:p>
          <a:p>
            <a:pPr>
              <a:spcBef>
                <a:spcPts val="0"/>
              </a:spcBef>
            </a:pPr>
            <a:endParaRPr lang="en-US" sz="4000" b="1" dirty="0">
              <a:solidFill>
                <a:schemeClr val="bg1"/>
              </a:solidFill>
              <a:latin typeface="Avenir Book"/>
            </a:endParaRPr>
          </a:p>
          <a:p>
            <a:pPr>
              <a:spcBef>
                <a:spcPts val="0"/>
              </a:spcBef>
            </a:pPr>
            <a:r>
              <a:rPr lang="en-US" sz="4000" b="1" i="1" dirty="0">
                <a:solidFill>
                  <a:schemeClr val="bg1"/>
                </a:solidFill>
                <a:latin typeface="Avenir Book"/>
              </a:rPr>
              <a:t>US National Science Foundation</a:t>
            </a:r>
          </a:p>
        </p:txBody>
      </p:sp>
      <p:sp>
        <p:nvSpPr>
          <p:cNvPr id="9" name="Subtitle 2"/>
          <p:cNvSpPr txBox="1">
            <a:spLocks/>
          </p:cNvSpPr>
          <p:nvPr/>
        </p:nvSpPr>
        <p:spPr>
          <a:xfrm>
            <a:off x="7543800" y="5334000"/>
            <a:ext cx="3048000" cy="13716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0" name="Picture 4" descr="logo">
            <a:extLst>
              <a:ext uri="{FF2B5EF4-FFF2-40B4-BE49-F238E27FC236}">
                <a16:creationId xmlns:a16="http://schemas.microsoft.com/office/drawing/2014/main" id="{43C94C1A-3670-451D-9CBB-6855BBA2C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9301" y="279781"/>
            <a:ext cx="1110107" cy="1110107"/>
          </a:xfrm>
          <a:prstGeom prst="rect">
            <a:avLst/>
          </a:prstGeom>
          <a:noFill/>
        </p:spPr>
      </p:pic>
    </p:spTree>
    <p:extLst>
      <p:ext uri="{BB962C8B-B14F-4D97-AF65-F5344CB8AC3E}">
        <p14:creationId xmlns:p14="http://schemas.microsoft.com/office/powerpoint/2010/main" val="32357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0951C6-8DF7-4DA7-A652-9E5D243CEA4F}"/>
              </a:ext>
            </a:extLst>
          </p:cNvPr>
          <p:cNvSpPr/>
          <p:nvPr/>
        </p:nvSpPr>
        <p:spPr>
          <a:xfrm>
            <a:off x="443619" y="1630126"/>
            <a:ext cx="11434527" cy="1200329"/>
          </a:xfrm>
          <a:prstGeom prst="rect">
            <a:avLst/>
          </a:prstGeom>
        </p:spPr>
        <p:txBody>
          <a:bodyPr wrap="square">
            <a:spAutoFit/>
          </a:bodyPr>
          <a:lstStyle/>
          <a:p>
            <a:pPr algn="ctr"/>
            <a:r>
              <a:rPr lang="en-US" sz="2400" dirty="0"/>
              <a:t>The goal of Collaborative Collision is to foster interdisciplinary collaborations by providing an atmosphere to discuss researcher’s expertise, potential contributions to a research team, and partnerships to enhance their own research.</a:t>
            </a:r>
          </a:p>
        </p:txBody>
      </p:sp>
      <p:sp>
        <p:nvSpPr>
          <p:cNvPr id="7" name="TextBox 6">
            <a:extLst>
              <a:ext uri="{FF2B5EF4-FFF2-40B4-BE49-F238E27FC236}">
                <a16:creationId xmlns:a16="http://schemas.microsoft.com/office/drawing/2014/main" id="{F580886A-03D5-44B5-8FD9-ACC264C2EFE5}"/>
              </a:ext>
            </a:extLst>
          </p:cNvPr>
          <p:cNvSpPr txBox="1"/>
          <p:nvPr/>
        </p:nvSpPr>
        <p:spPr>
          <a:xfrm>
            <a:off x="443619" y="2941291"/>
            <a:ext cx="3287872" cy="2585323"/>
          </a:xfrm>
          <a:prstGeom prst="rect">
            <a:avLst/>
          </a:prstGeom>
          <a:noFill/>
        </p:spPr>
        <p:txBody>
          <a:bodyPr wrap="square" rtlCol="0">
            <a:spAutoFit/>
          </a:bodyPr>
          <a:lstStyle/>
          <a:p>
            <a:pPr algn="ctr"/>
            <a:r>
              <a:rPr lang="en-US" b="1">
                <a:solidFill>
                  <a:srgbClr val="782F40"/>
                </a:solidFill>
              </a:rPr>
              <a:t>Interdisciplinary Networking</a:t>
            </a:r>
          </a:p>
          <a:p>
            <a:pPr algn="ctr"/>
            <a:endParaRPr lang="en-US" sz="1600"/>
          </a:p>
          <a:p>
            <a:pPr marL="285750" indent="-285750">
              <a:buFont typeface="Arial" panose="020B0604020202020204" pitchFamily="34" charset="0"/>
              <a:buChar char="•"/>
            </a:pPr>
            <a:r>
              <a:rPr lang="en-US" sz="1600"/>
              <a:t>Convergent topics attract researchers from diverse areas across the research community.</a:t>
            </a:r>
          </a:p>
          <a:p>
            <a:endParaRPr lang="en-US" sz="1600"/>
          </a:p>
          <a:p>
            <a:pPr marL="285750" indent="-285750">
              <a:buFont typeface="Arial" panose="020B0604020202020204" pitchFamily="34" charset="0"/>
              <a:buChar char="•"/>
            </a:pPr>
            <a:r>
              <a:rPr lang="en-US" sz="1600"/>
              <a:t>Designed to maximize opportunity for participants to meet numerous FSU faculty.</a:t>
            </a:r>
          </a:p>
          <a:p>
            <a:endParaRPr lang="en-US" sz="1600"/>
          </a:p>
        </p:txBody>
      </p:sp>
      <p:sp>
        <p:nvSpPr>
          <p:cNvPr id="8" name="TextBox 7">
            <a:extLst>
              <a:ext uri="{FF2B5EF4-FFF2-40B4-BE49-F238E27FC236}">
                <a16:creationId xmlns:a16="http://schemas.microsoft.com/office/drawing/2014/main" id="{C920899E-73AD-4515-99CC-82E662D1D53F}"/>
              </a:ext>
            </a:extLst>
          </p:cNvPr>
          <p:cNvSpPr txBox="1"/>
          <p:nvPr/>
        </p:nvSpPr>
        <p:spPr>
          <a:xfrm>
            <a:off x="4452064" y="2932055"/>
            <a:ext cx="3287872" cy="2554545"/>
          </a:xfrm>
          <a:prstGeom prst="rect">
            <a:avLst/>
          </a:prstGeom>
          <a:noFill/>
        </p:spPr>
        <p:txBody>
          <a:bodyPr wrap="square" rtlCol="0">
            <a:spAutoFit/>
          </a:bodyPr>
          <a:lstStyle/>
          <a:p>
            <a:pPr algn="ctr"/>
            <a:r>
              <a:rPr lang="en-US" b="1" dirty="0">
                <a:solidFill>
                  <a:srgbClr val="782F40"/>
                </a:solidFill>
              </a:rPr>
              <a:t>Research Profiles</a:t>
            </a:r>
          </a:p>
          <a:p>
            <a:pPr algn="ctr"/>
            <a:endParaRPr lang="en-US" sz="1600" dirty="0"/>
          </a:p>
          <a:p>
            <a:pPr marL="285750" indent="-285750">
              <a:buFont typeface="Arial" panose="020B0604020202020204" pitchFamily="34" charset="0"/>
              <a:buChar char="•"/>
            </a:pPr>
            <a:r>
              <a:rPr lang="en-US" sz="1600" dirty="0"/>
              <a:t>Focus on the individual's research background and interests.</a:t>
            </a:r>
          </a:p>
          <a:p>
            <a:endParaRPr lang="en-US" sz="1600" dirty="0"/>
          </a:p>
          <a:p>
            <a:endParaRPr lang="en-US" sz="1600" dirty="0"/>
          </a:p>
          <a:p>
            <a:pPr marL="285750" indent="-285750">
              <a:buFont typeface="Arial" panose="020B0604020202020204" pitchFamily="34" charset="0"/>
              <a:buChar char="•"/>
            </a:pPr>
            <a:r>
              <a:rPr lang="en-US" sz="1600" dirty="0"/>
              <a:t>Discuss expertise, and specific ways a participant can help, or be helped by, a collaborator.</a:t>
            </a:r>
          </a:p>
          <a:p>
            <a:endParaRPr lang="en-US" sz="1400" dirty="0"/>
          </a:p>
        </p:txBody>
      </p:sp>
      <p:sp>
        <p:nvSpPr>
          <p:cNvPr id="9" name="TextBox 8">
            <a:extLst>
              <a:ext uri="{FF2B5EF4-FFF2-40B4-BE49-F238E27FC236}">
                <a16:creationId xmlns:a16="http://schemas.microsoft.com/office/drawing/2014/main" id="{C227BFAD-33FC-4D41-9689-E90BB23FA06D}"/>
              </a:ext>
            </a:extLst>
          </p:cNvPr>
          <p:cNvSpPr txBox="1"/>
          <p:nvPr/>
        </p:nvSpPr>
        <p:spPr>
          <a:xfrm>
            <a:off x="8460508" y="2945419"/>
            <a:ext cx="3417637" cy="3046988"/>
          </a:xfrm>
          <a:prstGeom prst="rect">
            <a:avLst/>
          </a:prstGeom>
          <a:noFill/>
        </p:spPr>
        <p:txBody>
          <a:bodyPr wrap="square" rtlCol="0">
            <a:spAutoFit/>
          </a:bodyPr>
          <a:lstStyle/>
          <a:p>
            <a:pPr algn="ctr"/>
            <a:r>
              <a:rPr lang="en-US" b="1" dirty="0">
                <a:solidFill>
                  <a:srgbClr val="782F40"/>
                </a:solidFill>
              </a:rPr>
              <a:t>Building Collaborations</a:t>
            </a:r>
          </a:p>
          <a:p>
            <a:pPr algn="ctr"/>
            <a:endParaRPr lang="en-US" sz="1600" dirty="0"/>
          </a:p>
          <a:p>
            <a:pPr marL="285750" indent="-285750">
              <a:buFont typeface="Arial" panose="020B0604020202020204" pitchFamily="34" charset="0"/>
              <a:buChar char="•"/>
            </a:pPr>
            <a:r>
              <a:rPr lang="en-US" sz="1600" dirty="0"/>
              <a:t>Everyone will receive a copy of today’s presentations and video recording.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ORD provides team development, planning, and facilitation consulting </a:t>
            </a:r>
          </a:p>
          <a:p>
            <a:endParaRPr lang="en-US" sz="1600" dirty="0"/>
          </a:p>
          <a:p>
            <a:pPr marL="285750" indent="-285750">
              <a:buFont typeface="Arial" panose="020B0604020202020204" pitchFamily="34" charset="0"/>
              <a:buChar char="•"/>
            </a:pPr>
            <a:r>
              <a:rPr lang="en-US" sz="1600" dirty="0"/>
              <a:t>Collaborative Collision Seed Fund.</a:t>
            </a:r>
          </a:p>
          <a:p>
            <a:pPr marL="285750" indent="-285750">
              <a:buFont typeface="Arial" panose="020B0604020202020204" pitchFamily="34" charset="0"/>
              <a:buChar char="•"/>
            </a:pPr>
            <a:endParaRPr lang="en-US" sz="1600" dirty="0"/>
          </a:p>
          <a:p>
            <a:endParaRPr lang="en-US" sz="1400" dirty="0"/>
          </a:p>
        </p:txBody>
      </p:sp>
      <p:pic>
        <p:nvPicPr>
          <p:cNvPr id="15" name="Picture 14" descr="A picture containing icon&#10;&#10;Description automatically generated">
            <a:extLst>
              <a:ext uri="{FF2B5EF4-FFF2-40B4-BE49-F238E27FC236}">
                <a16:creationId xmlns:a16="http://schemas.microsoft.com/office/drawing/2014/main" id="{8F8C9B02-719D-4743-A87D-F7587845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228600"/>
            <a:ext cx="5527585" cy="1286562"/>
          </a:xfrm>
          <a:prstGeom prst="rect">
            <a:avLst/>
          </a:prstGeom>
        </p:spPr>
      </p:pic>
    </p:spTree>
    <p:extLst>
      <p:ext uri="{BB962C8B-B14F-4D97-AF65-F5344CB8AC3E}">
        <p14:creationId xmlns:p14="http://schemas.microsoft.com/office/powerpoint/2010/main" val="4161094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0951C6-8DF7-4DA7-A652-9E5D243CEA4F}"/>
              </a:ext>
            </a:extLst>
          </p:cNvPr>
          <p:cNvSpPr/>
          <p:nvPr/>
        </p:nvSpPr>
        <p:spPr>
          <a:xfrm>
            <a:off x="443619" y="1630126"/>
            <a:ext cx="11434527" cy="1200329"/>
          </a:xfrm>
          <a:prstGeom prst="rect">
            <a:avLst/>
          </a:prstGeom>
        </p:spPr>
        <p:txBody>
          <a:bodyPr wrap="square">
            <a:spAutoFit/>
          </a:bodyPr>
          <a:lstStyle/>
          <a:p>
            <a:pPr algn="ctr"/>
            <a:r>
              <a:rPr lang="en-US" sz="2400" dirty="0"/>
              <a:t>The goal of Collaborative Collision is to foster interdisciplinary collaborations by providing an atmosphere to discuss researcher’s expertise, potential contributions to a research team, and partnerships to enhance their own research.</a:t>
            </a:r>
          </a:p>
        </p:txBody>
      </p:sp>
      <p:sp>
        <p:nvSpPr>
          <p:cNvPr id="7" name="TextBox 6">
            <a:extLst>
              <a:ext uri="{FF2B5EF4-FFF2-40B4-BE49-F238E27FC236}">
                <a16:creationId xmlns:a16="http://schemas.microsoft.com/office/drawing/2014/main" id="{F580886A-03D5-44B5-8FD9-ACC264C2EFE5}"/>
              </a:ext>
            </a:extLst>
          </p:cNvPr>
          <p:cNvSpPr txBox="1"/>
          <p:nvPr/>
        </p:nvSpPr>
        <p:spPr>
          <a:xfrm>
            <a:off x="443619" y="2941291"/>
            <a:ext cx="3287872" cy="2585323"/>
          </a:xfrm>
          <a:prstGeom prst="rect">
            <a:avLst/>
          </a:prstGeom>
          <a:noFill/>
        </p:spPr>
        <p:txBody>
          <a:bodyPr wrap="square" rtlCol="0">
            <a:spAutoFit/>
          </a:bodyPr>
          <a:lstStyle/>
          <a:p>
            <a:pPr algn="ctr"/>
            <a:r>
              <a:rPr lang="en-US" b="1">
                <a:solidFill>
                  <a:srgbClr val="782F40"/>
                </a:solidFill>
              </a:rPr>
              <a:t>Interdisciplinary Networking</a:t>
            </a:r>
          </a:p>
          <a:p>
            <a:pPr algn="ctr"/>
            <a:endParaRPr lang="en-US" sz="1600"/>
          </a:p>
          <a:p>
            <a:pPr marL="285750" indent="-285750">
              <a:buFont typeface="Arial" panose="020B0604020202020204" pitchFamily="34" charset="0"/>
              <a:buChar char="•"/>
            </a:pPr>
            <a:r>
              <a:rPr lang="en-US" sz="1600"/>
              <a:t>Convergent topics attract researchers from diverse areas across the research community.</a:t>
            </a:r>
          </a:p>
          <a:p>
            <a:endParaRPr lang="en-US" sz="1600"/>
          </a:p>
          <a:p>
            <a:pPr marL="285750" indent="-285750">
              <a:buFont typeface="Arial" panose="020B0604020202020204" pitchFamily="34" charset="0"/>
              <a:buChar char="•"/>
            </a:pPr>
            <a:r>
              <a:rPr lang="en-US" sz="1600"/>
              <a:t>Designed to maximize opportunity for participants to meet numerous FSU faculty.</a:t>
            </a:r>
          </a:p>
          <a:p>
            <a:endParaRPr lang="en-US" sz="1600"/>
          </a:p>
        </p:txBody>
      </p:sp>
      <p:sp>
        <p:nvSpPr>
          <p:cNvPr id="8" name="TextBox 7">
            <a:extLst>
              <a:ext uri="{FF2B5EF4-FFF2-40B4-BE49-F238E27FC236}">
                <a16:creationId xmlns:a16="http://schemas.microsoft.com/office/drawing/2014/main" id="{C920899E-73AD-4515-99CC-82E662D1D53F}"/>
              </a:ext>
            </a:extLst>
          </p:cNvPr>
          <p:cNvSpPr txBox="1"/>
          <p:nvPr/>
        </p:nvSpPr>
        <p:spPr>
          <a:xfrm>
            <a:off x="4452064" y="2932055"/>
            <a:ext cx="3287872" cy="2554545"/>
          </a:xfrm>
          <a:prstGeom prst="rect">
            <a:avLst/>
          </a:prstGeom>
          <a:noFill/>
        </p:spPr>
        <p:txBody>
          <a:bodyPr wrap="square" rtlCol="0">
            <a:spAutoFit/>
          </a:bodyPr>
          <a:lstStyle/>
          <a:p>
            <a:pPr algn="ctr"/>
            <a:r>
              <a:rPr lang="en-US" b="1" dirty="0">
                <a:solidFill>
                  <a:srgbClr val="782F40"/>
                </a:solidFill>
              </a:rPr>
              <a:t>Research Profiles</a:t>
            </a:r>
          </a:p>
          <a:p>
            <a:pPr algn="ctr"/>
            <a:endParaRPr lang="en-US" sz="1600" dirty="0"/>
          </a:p>
          <a:p>
            <a:pPr marL="285750" indent="-285750">
              <a:buFont typeface="Arial" panose="020B0604020202020204" pitchFamily="34" charset="0"/>
              <a:buChar char="•"/>
            </a:pPr>
            <a:r>
              <a:rPr lang="en-US" sz="1600" dirty="0"/>
              <a:t>Focus on the individual's research background and interests.</a:t>
            </a:r>
          </a:p>
          <a:p>
            <a:endParaRPr lang="en-US" sz="1600" dirty="0"/>
          </a:p>
          <a:p>
            <a:endParaRPr lang="en-US" sz="1600" dirty="0"/>
          </a:p>
          <a:p>
            <a:pPr marL="285750" indent="-285750">
              <a:buFont typeface="Arial" panose="020B0604020202020204" pitchFamily="34" charset="0"/>
              <a:buChar char="•"/>
            </a:pPr>
            <a:r>
              <a:rPr lang="en-US" sz="1600" dirty="0"/>
              <a:t>Discuss expertise, and specific ways a participant can help, or be helped by, a collaborator.</a:t>
            </a:r>
          </a:p>
          <a:p>
            <a:endParaRPr lang="en-US" sz="1400" dirty="0"/>
          </a:p>
        </p:txBody>
      </p:sp>
      <p:sp>
        <p:nvSpPr>
          <p:cNvPr id="9" name="TextBox 8">
            <a:extLst>
              <a:ext uri="{FF2B5EF4-FFF2-40B4-BE49-F238E27FC236}">
                <a16:creationId xmlns:a16="http://schemas.microsoft.com/office/drawing/2014/main" id="{C227BFAD-33FC-4D41-9689-E90BB23FA06D}"/>
              </a:ext>
            </a:extLst>
          </p:cNvPr>
          <p:cNvSpPr txBox="1"/>
          <p:nvPr/>
        </p:nvSpPr>
        <p:spPr>
          <a:xfrm>
            <a:off x="8460508" y="2945419"/>
            <a:ext cx="3417637" cy="3046988"/>
          </a:xfrm>
          <a:prstGeom prst="rect">
            <a:avLst/>
          </a:prstGeom>
          <a:noFill/>
        </p:spPr>
        <p:txBody>
          <a:bodyPr wrap="square" rtlCol="0">
            <a:spAutoFit/>
          </a:bodyPr>
          <a:lstStyle/>
          <a:p>
            <a:pPr algn="ctr"/>
            <a:r>
              <a:rPr lang="en-US" b="1" dirty="0">
                <a:solidFill>
                  <a:srgbClr val="782F40"/>
                </a:solidFill>
              </a:rPr>
              <a:t>Building Collaborations</a:t>
            </a:r>
          </a:p>
          <a:p>
            <a:pPr algn="ctr"/>
            <a:endParaRPr lang="en-US" sz="1600" dirty="0"/>
          </a:p>
          <a:p>
            <a:pPr marL="285750" indent="-285750">
              <a:buFont typeface="Arial" panose="020B0604020202020204" pitchFamily="34" charset="0"/>
              <a:buChar char="•"/>
            </a:pPr>
            <a:r>
              <a:rPr lang="en-US" sz="1600" dirty="0"/>
              <a:t>Everyone will receive a copy of today’s presentations and video recording.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ORD provides team development, planning, and facilitation consulting </a:t>
            </a:r>
          </a:p>
          <a:p>
            <a:endParaRPr lang="en-US" sz="1600" dirty="0"/>
          </a:p>
          <a:p>
            <a:pPr marL="285750" indent="-285750">
              <a:buFont typeface="Arial" panose="020B0604020202020204" pitchFamily="34" charset="0"/>
              <a:buChar char="•"/>
            </a:pPr>
            <a:r>
              <a:rPr lang="en-US" sz="1600" dirty="0"/>
              <a:t>Collaborative Collision Seed Fund.</a:t>
            </a:r>
          </a:p>
          <a:p>
            <a:pPr marL="285750" indent="-285750">
              <a:buFont typeface="Arial" panose="020B0604020202020204" pitchFamily="34" charset="0"/>
              <a:buChar char="•"/>
            </a:pPr>
            <a:endParaRPr lang="en-US" sz="1600" dirty="0"/>
          </a:p>
          <a:p>
            <a:endParaRPr lang="en-US" sz="1400" dirty="0"/>
          </a:p>
        </p:txBody>
      </p:sp>
      <p:pic>
        <p:nvPicPr>
          <p:cNvPr id="15" name="Picture 14" descr="A picture containing icon&#10;&#10;Description automatically generated">
            <a:extLst>
              <a:ext uri="{FF2B5EF4-FFF2-40B4-BE49-F238E27FC236}">
                <a16:creationId xmlns:a16="http://schemas.microsoft.com/office/drawing/2014/main" id="{8F8C9B02-719D-4743-A87D-F7587845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228600"/>
            <a:ext cx="5527585" cy="1286562"/>
          </a:xfrm>
          <a:prstGeom prst="rect">
            <a:avLst/>
          </a:prstGeom>
        </p:spPr>
      </p:pic>
    </p:spTree>
    <p:extLst>
      <p:ext uri="{BB962C8B-B14F-4D97-AF65-F5344CB8AC3E}">
        <p14:creationId xmlns:p14="http://schemas.microsoft.com/office/powerpoint/2010/main" val="46507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AB85C23-0A1D-41CD-8DE2-7170F0937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09760"/>
            <a:ext cx="10058400" cy="2425192"/>
          </a:xfrm>
          <a:prstGeom prst="rect">
            <a:avLst/>
          </a:prstGeom>
        </p:spPr>
      </p:pic>
      <p:sp>
        <p:nvSpPr>
          <p:cNvPr id="6" name="TextBox 5">
            <a:extLst>
              <a:ext uri="{FF2B5EF4-FFF2-40B4-BE49-F238E27FC236}">
                <a16:creationId xmlns:a16="http://schemas.microsoft.com/office/drawing/2014/main" id="{D66B28C8-A676-4A42-B271-8D7EBF98882F}"/>
              </a:ext>
            </a:extLst>
          </p:cNvPr>
          <p:cNvSpPr txBox="1"/>
          <p:nvPr/>
        </p:nvSpPr>
        <p:spPr>
          <a:xfrm>
            <a:off x="1104900" y="4298781"/>
            <a:ext cx="9963150" cy="1415772"/>
          </a:xfrm>
          <a:prstGeom prst="rect">
            <a:avLst/>
          </a:prstGeom>
          <a:noFill/>
        </p:spPr>
        <p:txBody>
          <a:bodyPr wrap="square" rtlCol="0">
            <a:spAutoFit/>
          </a:bodyPr>
          <a:lstStyle/>
          <a:p>
            <a:pPr algn="ctr"/>
            <a:r>
              <a:rPr lang="en-US" sz="5400">
                <a:solidFill>
                  <a:srgbClr val="782F40"/>
                </a:solidFill>
              </a:rPr>
              <a:t>Dr. Gary K. Ostrander</a:t>
            </a:r>
          </a:p>
          <a:p>
            <a:pPr algn="ctr"/>
            <a:r>
              <a:rPr lang="en-US" sz="3200"/>
              <a:t>Vice President for Research and Professor of Medicine</a:t>
            </a:r>
          </a:p>
        </p:txBody>
      </p:sp>
    </p:spTree>
    <p:extLst>
      <p:ext uri="{BB962C8B-B14F-4D97-AF65-F5344CB8AC3E}">
        <p14:creationId xmlns:p14="http://schemas.microsoft.com/office/powerpoint/2010/main" val="2983566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CA6C4-1977-458D-BAA8-D7E70A3B50A9}"/>
              </a:ext>
            </a:extLst>
          </p:cNvPr>
          <p:cNvSpPr/>
          <p:nvPr/>
        </p:nvSpPr>
        <p:spPr>
          <a:xfrm>
            <a:off x="609600" y="1626178"/>
            <a:ext cx="10972800" cy="4247317"/>
          </a:xfrm>
          <a:prstGeom prst="rect">
            <a:avLst/>
          </a:prstGeom>
        </p:spPr>
        <p:txBody>
          <a:bodyPr wrap="square" lIns="91440" tIns="45720" rIns="91440" bIns="45720" anchor="t">
            <a:spAutoFit/>
          </a:bodyPr>
          <a:lstStyle/>
          <a:p>
            <a:pPr marL="342900" indent="-342900" fontAlgn="base">
              <a:spcBef>
                <a:spcPct val="0"/>
              </a:spcBef>
              <a:spcAft>
                <a:spcPts val="600"/>
              </a:spcAft>
              <a:buFont typeface="Arial" panose="020B0604020202020204" pitchFamily="34" charset="0"/>
              <a:buChar char="•"/>
            </a:pPr>
            <a:r>
              <a:rPr lang="en-US" sz="2400" dirty="0">
                <a:solidFill>
                  <a:srgbClr val="2C2A29"/>
                </a:solidFill>
              </a:rPr>
              <a:t>Competition for up to $25,000 to promising new team(s) that form as a result of connections made at </a:t>
            </a:r>
            <a:r>
              <a:rPr lang="en-US" sz="2400" i="1" dirty="0">
                <a:solidFill>
                  <a:srgbClr val="2C2A29"/>
                </a:solidFill>
              </a:rPr>
              <a:t>Collaborative Collision.</a:t>
            </a:r>
          </a:p>
          <a:p>
            <a:pPr marL="342900" indent="-342900" fontAlgn="base">
              <a:spcBef>
                <a:spcPct val="0"/>
              </a:spcBef>
              <a:spcAft>
                <a:spcPts val="600"/>
              </a:spcAft>
              <a:buFont typeface="Arial" panose="020B0604020202020204" pitchFamily="34" charset="0"/>
              <a:buChar char="•"/>
            </a:pPr>
            <a:r>
              <a:rPr lang="en-US" sz="2400" dirty="0">
                <a:solidFill>
                  <a:srgbClr val="2C2A29"/>
                </a:solidFill>
              </a:rPr>
              <a:t>Catalyze team development and allow a new team to position themselves to seek external funding by demonstrating a history of successful collaboration.</a:t>
            </a:r>
          </a:p>
          <a:p>
            <a:pPr marL="342900" indent="-342900" fontAlgn="base">
              <a:spcBef>
                <a:spcPct val="0"/>
              </a:spcBef>
              <a:spcAft>
                <a:spcPts val="600"/>
              </a:spcAft>
              <a:buFont typeface="Arial" panose="020B0604020202020204" pitchFamily="34" charset="0"/>
              <a:buChar char="•"/>
            </a:pPr>
            <a:r>
              <a:rPr lang="en-US" sz="2400" dirty="0">
                <a:solidFill>
                  <a:srgbClr val="2C2A29"/>
                </a:solidFill>
              </a:rPr>
              <a:t>Program Requirements</a:t>
            </a:r>
          </a:p>
          <a:p>
            <a:pPr marL="800100" lvl="1" indent="-342900" fontAlgn="base">
              <a:spcBef>
                <a:spcPct val="0"/>
              </a:spcBef>
              <a:spcAft>
                <a:spcPts val="600"/>
              </a:spcAft>
              <a:buFont typeface="Arial" panose="020B0604020202020204" pitchFamily="34" charset="0"/>
              <a:buChar char="•"/>
            </a:pPr>
            <a:r>
              <a:rPr lang="en-US" sz="2000" dirty="0">
                <a:solidFill>
                  <a:srgbClr val="2C2A29"/>
                </a:solidFill>
              </a:rPr>
              <a:t>At least two faculty from today's presentation, from different academic departments.</a:t>
            </a:r>
            <a:endParaRPr lang="en-US" sz="2000" dirty="0">
              <a:solidFill>
                <a:srgbClr val="2C2A29"/>
              </a:solidFill>
              <a:cs typeface="Calibri"/>
            </a:endParaRPr>
          </a:p>
          <a:p>
            <a:pPr marL="800100" lvl="1" indent="-342900" fontAlgn="base">
              <a:spcBef>
                <a:spcPct val="0"/>
              </a:spcBef>
              <a:spcAft>
                <a:spcPts val="600"/>
              </a:spcAft>
              <a:buFont typeface="Arial" panose="020B0604020202020204" pitchFamily="34" charset="0"/>
              <a:buChar char="•"/>
            </a:pPr>
            <a:r>
              <a:rPr lang="en-US" sz="2000" dirty="0">
                <a:solidFill>
                  <a:srgbClr val="2C2A29"/>
                </a:solidFill>
              </a:rPr>
              <a:t>Proposals must demonstrate new research projects, and new collaborative teams.</a:t>
            </a:r>
          </a:p>
          <a:p>
            <a:pPr marL="800100" lvl="1" indent="-342900" fontAlgn="base">
              <a:spcBef>
                <a:spcPct val="0"/>
              </a:spcBef>
              <a:spcAft>
                <a:spcPts val="600"/>
              </a:spcAft>
              <a:buFont typeface="Arial" panose="020B0604020202020204" pitchFamily="34" charset="0"/>
              <a:buChar char="•"/>
            </a:pPr>
            <a:r>
              <a:rPr lang="en-US" sz="2000" dirty="0">
                <a:solidFill>
                  <a:srgbClr val="2C2A29"/>
                </a:solidFill>
              </a:rPr>
              <a:t>All proposed projects must be related to the Collaborative Collision topic, or apply the topic to a new research area, and must explain the connection in the proposal.</a:t>
            </a:r>
          </a:p>
          <a:p>
            <a:pPr marL="800100" lvl="1" indent="-342900" fontAlgn="base">
              <a:spcBef>
                <a:spcPct val="0"/>
              </a:spcBef>
              <a:spcAft>
                <a:spcPts val="600"/>
              </a:spcAft>
              <a:buFont typeface="Arial" panose="020B0604020202020204" pitchFamily="34" charset="0"/>
              <a:buChar char="•"/>
            </a:pPr>
            <a:r>
              <a:rPr lang="en-US" sz="2000" dirty="0">
                <a:solidFill>
                  <a:srgbClr val="2C2A29"/>
                </a:solidFill>
              </a:rPr>
              <a:t>Faculty may serve as lead PI on only one proposal. There are no restrictions on the number of proposals on which they may be Co-PI.</a:t>
            </a:r>
          </a:p>
        </p:txBody>
      </p:sp>
      <p:pic>
        <p:nvPicPr>
          <p:cNvPr id="9" name="Picture 8" descr="A picture containing icon&#10;&#10;Description automatically generated">
            <a:extLst>
              <a:ext uri="{FF2B5EF4-FFF2-40B4-BE49-F238E27FC236}">
                <a16:creationId xmlns:a16="http://schemas.microsoft.com/office/drawing/2014/main" id="{761EC3F5-2106-4202-8F65-F4F2B9D10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228594"/>
            <a:ext cx="5584618" cy="1287386"/>
          </a:xfrm>
          <a:prstGeom prst="rect">
            <a:avLst/>
          </a:prstGeom>
        </p:spPr>
      </p:pic>
      <p:sp>
        <p:nvSpPr>
          <p:cNvPr id="2" name="TextBox 1">
            <a:extLst>
              <a:ext uri="{FF2B5EF4-FFF2-40B4-BE49-F238E27FC236}">
                <a16:creationId xmlns:a16="http://schemas.microsoft.com/office/drawing/2014/main" id="{DAB952B8-AC61-4A9C-B351-ACF8C42C62B5}"/>
              </a:ext>
            </a:extLst>
          </p:cNvPr>
          <p:cNvSpPr txBox="1"/>
          <p:nvPr/>
        </p:nvSpPr>
        <p:spPr>
          <a:xfrm>
            <a:off x="7665493" y="6273722"/>
            <a:ext cx="54864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rPr>
              <a:t>Proposals due January 29</a:t>
            </a:r>
            <a:r>
              <a:rPr lang="en-US" sz="2400" baseline="30000" dirty="0">
                <a:solidFill>
                  <a:schemeClr val="bg1"/>
                </a:solidFill>
              </a:rPr>
              <a:t>th</a:t>
            </a:r>
            <a:r>
              <a:rPr lang="en-US" sz="2400" dirty="0">
                <a:solidFill>
                  <a:schemeClr val="bg1"/>
                </a:solidFill>
              </a:rPr>
              <a:t>,2021</a:t>
            </a:r>
          </a:p>
        </p:txBody>
      </p:sp>
    </p:spTree>
    <p:extLst>
      <p:ext uri="{BB962C8B-B14F-4D97-AF65-F5344CB8AC3E}">
        <p14:creationId xmlns:p14="http://schemas.microsoft.com/office/powerpoint/2010/main" val="400314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BBBEA9-0912-4D90-93F3-57430662D654}"/>
              </a:ext>
            </a:extLst>
          </p:cNvPr>
          <p:cNvSpPr>
            <a:spLocks noGrp="1"/>
          </p:cNvSpPr>
          <p:nvPr>
            <p:ph type="body" sz="quarter" idx="11"/>
          </p:nvPr>
        </p:nvSpPr>
        <p:spPr/>
        <p:txBody>
          <a:bodyPr/>
          <a:lstStyle/>
          <a:p>
            <a:r>
              <a:rPr lang="en-US" dirty="0"/>
              <a:t>Roxanne Hughes</a:t>
            </a:r>
          </a:p>
        </p:txBody>
      </p:sp>
      <p:sp>
        <p:nvSpPr>
          <p:cNvPr id="2" name="Title 1">
            <a:extLst>
              <a:ext uri="{FF2B5EF4-FFF2-40B4-BE49-F238E27FC236}">
                <a16:creationId xmlns:a16="http://schemas.microsoft.com/office/drawing/2014/main" id="{71C7AB38-29ED-4262-914B-5C40E6AD56FD}"/>
              </a:ext>
            </a:extLst>
          </p:cNvPr>
          <p:cNvSpPr>
            <a:spLocks noGrp="1"/>
          </p:cNvSpPr>
          <p:nvPr>
            <p:ph type="title" idx="4294967295"/>
          </p:nvPr>
        </p:nvSpPr>
        <p:spPr>
          <a:xfrm>
            <a:off x="0" y="228600"/>
            <a:ext cx="10515600" cy="1325563"/>
          </a:xfrm>
          <a:prstGeom prst="rect">
            <a:avLst/>
          </a:prstGeom>
        </p:spPr>
        <p:txBody>
          <a:bodyPr/>
          <a:lstStyle/>
          <a:p>
            <a:r>
              <a:rPr lang="en-US" sz="6000" dirty="0"/>
              <a:t>Presentation Overview</a:t>
            </a:r>
          </a:p>
        </p:txBody>
      </p:sp>
      <p:sp>
        <p:nvSpPr>
          <p:cNvPr id="3" name="TextBox 2">
            <a:extLst>
              <a:ext uri="{FF2B5EF4-FFF2-40B4-BE49-F238E27FC236}">
                <a16:creationId xmlns:a16="http://schemas.microsoft.com/office/drawing/2014/main" id="{618583F0-E6BD-4F1A-8D51-9FFA94944765}"/>
              </a:ext>
            </a:extLst>
          </p:cNvPr>
          <p:cNvSpPr txBox="1"/>
          <p:nvPr/>
        </p:nvSpPr>
        <p:spPr>
          <a:xfrm>
            <a:off x="605073" y="1044148"/>
            <a:ext cx="10981854" cy="4508927"/>
          </a:xfrm>
          <a:prstGeom prst="rect">
            <a:avLst/>
          </a:prstGeom>
          <a:noFill/>
        </p:spPr>
        <p:txBody>
          <a:bodyPr wrap="square" rtlCol="0">
            <a:spAutoFit/>
          </a:bodyPr>
          <a:lstStyle/>
          <a:p>
            <a:pPr marL="571500" indent="-571500">
              <a:spcAft>
                <a:spcPts val="600"/>
              </a:spcAft>
              <a:buFont typeface="Arial" panose="020B0604020202020204" pitchFamily="34" charset="0"/>
              <a:buChar char="•"/>
            </a:pPr>
            <a:r>
              <a:rPr lang="en-US" sz="2400" dirty="0"/>
              <a:t>All participants are muted until it is their turn to present.</a:t>
            </a:r>
          </a:p>
          <a:p>
            <a:pPr marL="1028700" lvl="1" indent="-571500">
              <a:spcAft>
                <a:spcPts val="600"/>
              </a:spcAft>
              <a:buFont typeface="Arial" panose="020B0604020202020204" pitchFamily="34" charset="0"/>
              <a:buChar char="•"/>
            </a:pPr>
            <a:r>
              <a:rPr lang="en-US" sz="2000" dirty="0"/>
              <a:t>Questions/Issues message: Beth Hodges or Rachel Goff-Albritton</a:t>
            </a:r>
          </a:p>
          <a:p>
            <a:pPr marL="571500" indent="-571500">
              <a:spcAft>
                <a:spcPts val="600"/>
              </a:spcAft>
              <a:buFont typeface="Arial" panose="020B0604020202020204" pitchFamily="34" charset="0"/>
              <a:buChar char="•"/>
            </a:pPr>
            <a:r>
              <a:rPr lang="en-US" sz="2400" dirty="0"/>
              <a:t>Each presenter has </a:t>
            </a:r>
            <a:r>
              <a:rPr lang="en-US" sz="2400" b="1" dirty="0">
                <a:solidFill>
                  <a:srgbClr val="782F40"/>
                </a:solidFill>
              </a:rPr>
              <a:t>three minutes </a:t>
            </a:r>
            <a:r>
              <a:rPr lang="en-US" sz="2400" dirty="0"/>
              <a:t>to discuss their research profile.</a:t>
            </a:r>
          </a:p>
          <a:p>
            <a:pPr marL="1028700" lvl="1" indent="-571500">
              <a:spcAft>
                <a:spcPts val="600"/>
              </a:spcAft>
              <a:buFont typeface="Arial" panose="020B0604020202020204" pitchFamily="34" charset="0"/>
              <a:buChar char="•"/>
            </a:pPr>
            <a:r>
              <a:rPr lang="en-US" b="1" i="1" dirty="0"/>
              <a:t>When the gold bar at bottom right disappears, your time is up, and the slide automatically advances</a:t>
            </a:r>
            <a:r>
              <a:rPr lang="en-US" sz="2400" dirty="0"/>
              <a:t>.</a:t>
            </a:r>
          </a:p>
          <a:p>
            <a:pPr marL="1028700" lvl="1" indent="-571500">
              <a:spcAft>
                <a:spcPts val="600"/>
              </a:spcAft>
              <a:buFont typeface="Arial" panose="020B0604020202020204" pitchFamily="34" charset="0"/>
              <a:buChar char="•"/>
            </a:pPr>
            <a:r>
              <a:rPr lang="en-US" i="1" dirty="0"/>
              <a:t>Presenters will be muted by the host to allow the next person to begin.</a:t>
            </a:r>
          </a:p>
          <a:p>
            <a:pPr marL="571500" indent="-571500">
              <a:spcAft>
                <a:spcPts val="600"/>
              </a:spcAft>
              <a:buFont typeface="Arial" panose="020B0604020202020204" pitchFamily="34" charset="0"/>
              <a:buChar char="•"/>
            </a:pPr>
            <a:r>
              <a:rPr lang="en-US" sz="2400" dirty="0"/>
              <a:t>Between each profile there is a </a:t>
            </a:r>
            <a:r>
              <a:rPr lang="en-US" sz="2400" b="1" dirty="0">
                <a:solidFill>
                  <a:srgbClr val="782F40"/>
                </a:solidFill>
              </a:rPr>
              <a:t>five (5) second transition slide </a:t>
            </a:r>
            <a:r>
              <a:rPr lang="en-US" sz="2400" dirty="0"/>
              <a:t>displaying the next presenter’s name (also shown at bottom right of each profile slide).</a:t>
            </a:r>
          </a:p>
          <a:p>
            <a:pPr marL="1028700" lvl="1" indent="-571500">
              <a:spcAft>
                <a:spcPts val="600"/>
              </a:spcAft>
              <a:buFont typeface="Arial" panose="020B0604020202020204" pitchFamily="34" charset="0"/>
              <a:buChar char="•"/>
            </a:pPr>
            <a:r>
              <a:rPr lang="en-US" dirty="0"/>
              <a:t>Host will send an unmute request to each presenter when it is their turn.</a:t>
            </a:r>
          </a:p>
          <a:p>
            <a:pPr marL="1028700" lvl="1" indent="-571500">
              <a:spcAft>
                <a:spcPts val="600"/>
              </a:spcAft>
              <a:buFont typeface="Arial" panose="020B0604020202020204" pitchFamily="34" charset="0"/>
              <a:buChar char="•"/>
            </a:pPr>
            <a:r>
              <a:rPr lang="en-US" b="1" dirty="0">
                <a:solidFill>
                  <a:srgbClr val="782F40"/>
                </a:solidFill>
              </a:rPr>
              <a:t>You must still unmute yourself after receiving the request.</a:t>
            </a:r>
          </a:p>
          <a:p>
            <a:pPr marL="1028700" lvl="1" indent="-571500">
              <a:spcAft>
                <a:spcPts val="600"/>
              </a:spcAft>
              <a:buFont typeface="Arial" panose="020B0604020202020204" pitchFamily="34" charset="0"/>
              <a:buChar char="•"/>
            </a:pPr>
            <a:r>
              <a:rPr lang="en-US" dirty="0"/>
              <a:t>Please ensure your Zoom ID is your first and last name.</a:t>
            </a:r>
          </a:p>
          <a:p>
            <a:pPr>
              <a:spcAft>
                <a:spcPts val="600"/>
              </a:spcAft>
            </a:pPr>
            <a:endParaRPr lang="en-US" sz="2400" dirty="0"/>
          </a:p>
        </p:txBody>
      </p:sp>
      <p:pic>
        <p:nvPicPr>
          <p:cNvPr id="4" name="Picture 3">
            <a:extLst>
              <a:ext uri="{FF2B5EF4-FFF2-40B4-BE49-F238E27FC236}">
                <a16:creationId xmlns:a16="http://schemas.microsoft.com/office/drawing/2014/main" id="{FE596246-3250-41E4-B59B-35F0AF0622A9}"/>
              </a:ext>
            </a:extLst>
          </p:cNvPr>
          <p:cNvPicPr>
            <a:picLocks noChangeAspect="1"/>
          </p:cNvPicPr>
          <p:nvPr/>
        </p:nvPicPr>
        <p:blipFill>
          <a:blip r:embed="rId3"/>
          <a:stretch>
            <a:fillRect/>
          </a:stretch>
        </p:blipFill>
        <p:spPr>
          <a:xfrm>
            <a:off x="8032149" y="4412737"/>
            <a:ext cx="3798448" cy="1140338"/>
          </a:xfrm>
          <a:prstGeom prst="rect">
            <a:avLst/>
          </a:prstGeom>
        </p:spPr>
      </p:pic>
    </p:spTree>
    <p:extLst>
      <p:ext uri="{BB962C8B-B14F-4D97-AF65-F5344CB8AC3E}">
        <p14:creationId xmlns:p14="http://schemas.microsoft.com/office/powerpoint/2010/main" val="254988446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3B599D-2647-46D3-BAD9-CF18F726AEFF}"/>
              </a:ext>
            </a:extLst>
          </p:cNvPr>
          <p:cNvSpPr>
            <a:spLocks noGrp="1"/>
          </p:cNvSpPr>
          <p:nvPr>
            <p:ph type="body" sz="quarter" idx="11"/>
          </p:nvPr>
        </p:nvSpPr>
        <p:spPr/>
        <p:txBody>
          <a:bodyPr/>
          <a:lstStyle/>
          <a:p>
            <a:r>
              <a:rPr lang="en-US" dirty="0"/>
              <a:t>Roxanne Hughes</a:t>
            </a:r>
          </a:p>
        </p:txBody>
      </p:sp>
      <p:sp>
        <p:nvSpPr>
          <p:cNvPr id="2" name="Title 1">
            <a:extLst>
              <a:ext uri="{FF2B5EF4-FFF2-40B4-BE49-F238E27FC236}">
                <a16:creationId xmlns:a16="http://schemas.microsoft.com/office/drawing/2014/main" id="{71C7AB38-29ED-4262-914B-5C40E6AD56FD}"/>
              </a:ext>
            </a:extLst>
          </p:cNvPr>
          <p:cNvSpPr>
            <a:spLocks noGrp="1"/>
          </p:cNvSpPr>
          <p:nvPr>
            <p:ph type="title" idx="4294967295"/>
          </p:nvPr>
        </p:nvSpPr>
        <p:spPr>
          <a:xfrm>
            <a:off x="457200" y="226898"/>
            <a:ext cx="10515600" cy="1325563"/>
          </a:xfrm>
          <a:prstGeom prst="rect">
            <a:avLst/>
          </a:prstGeom>
        </p:spPr>
        <p:txBody>
          <a:bodyPr/>
          <a:lstStyle/>
          <a:p>
            <a:r>
              <a:rPr lang="en-US" sz="6000" dirty="0"/>
              <a:t>Presentation Order</a:t>
            </a:r>
          </a:p>
        </p:txBody>
      </p:sp>
      <p:sp>
        <p:nvSpPr>
          <p:cNvPr id="6" name="TextBox 5">
            <a:extLst>
              <a:ext uri="{FF2B5EF4-FFF2-40B4-BE49-F238E27FC236}">
                <a16:creationId xmlns:a16="http://schemas.microsoft.com/office/drawing/2014/main" id="{5029DE28-CB23-443D-AB87-AF86C37B4C21}"/>
              </a:ext>
            </a:extLst>
          </p:cNvPr>
          <p:cNvSpPr txBox="1"/>
          <p:nvPr/>
        </p:nvSpPr>
        <p:spPr>
          <a:xfrm>
            <a:off x="1179600" y="1068262"/>
            <a:ext cx="4517136" cy="5416868"/>
          </a:xfrm>
          <a:prstGeom prst="rect">
            <a:avLst/>
          </a:prstGeom>
          <a:noFill/>
        </p:spPr>
        <p:txBody>
          <a:bodyPr wrap="square" rtlCol="0">
            <a:spAutoFit/>
          </a:bodyPr>
          <a:lstStyle/>
          <a:p>
            <a:pPr marL="342900" lvl="0" indent="-342900">
              <a:buFont typeface="+mj-lt"/>
              <a:buAutoNum type="arabicPeriod"/>
            </a:pPr>
            <a:r>
              <a:rPr lang="en-US" sz="1600" dirty="0"/>
              <a:t>Roxanne Hughes</a:t>
            </a:r>
          </a:p>
          <a:p>
            <a:pPr marL="342900" lvl="0" indent="-342900">
              <a:buFont typeface="+mj-lt"/>
              <a:buAutoNum type="arabicPeriod"/>
            </a:pPr>
            <a:r>
              <a:rPr lang="en-US" sz="1600" dirty="0"/>
              <a:t>Lara Perez-Felkner</a:t>
            </a:r>
          </a:p>
          <a:p>
            <a:pPr marL="342900" lvl="0" indent="-342900">
              <a:buFont typeface="+mj-lt"/>
              <a:buAutoNum type="arabicPeriod"/>
            </a:pPr>
            <a:r>
              <a:rPr lang="en-US" sz="1600" dirty="0" err="1"/>
              <a:t>Xiaonan</a:t>
            </a:r>
            <a:r>
              <a:rPr lang="en-US" sz="1600" dirty="0"/>
              <a:t> Zhang</a:t>
            </a:r>
          </a:p>
          <a:p>
            <a:pPr marL="342900" lvl="0" indent="-342900">
              <a:buFont typeface="+mj-lt"/>
              <a:buAutoNum type="arabicPeriod"/>
            </a:pPr>
            <a:r>
              <a:rPr lang="en-US" sz="1600" dirty="0"/>
              <a:t>Tyler McCreary</a:t>
            </a:r>
          </a:p>
          <a:p>
            <a:pPr marL="342900" lvl="0" indent="-342900">
              <a:buFont typeface="+mj-lt"/>
              <a:buAutoNum type="arabicPeriod"/>
            </a:pPr>
            <a:r>
              <a:rPr lang="en-US" sz="1600" dirty="0"/>
              <a:t>Yan-Yan Hu</a:t>
            </a:r>
          </a:p>
          <a:p>
            <a:pPr marL="342900" lvl="0" indent="-342900">
              <a:buFont typeface="+mj-lt"/>
              <a:buAutoNum type="arabicPeriod"/>
            </a:pPr>
            <a:r>
              <a:rPr lang="en-US" sz="1600" dirty="0"/>
              <a:t>Zhe He</a:t>
            </a:r>
          </a:p>
          <a:p>
            <a:pPr marL="342900" lvl="0" indent="-342900">
              <a:buFont typeface="+mj-lt"/>
              <a:buAutoNum type="arabicPeriod"/>
            </a:pPr>
            <a:r>
              <a:rPr lang="en-US" sz="1600" dirty="0"/>
              <a:t>Meegan Kennedy Hanson</a:t>
            </a:r>
          </a:p>
          <a:p>
            <a:pPr marL="342900" lvl="0" indent="-342900">
              <a:buFont typeface="+mj-lt"/>
              <a:buAutoNum type="arabicPeriod"/>
            </a:pPr>
            <a:r>
              <a:rPr lang="en-US" sz="1600" dirty="0"/>
              <a:t>Renaine Julian</a:t>
            </a:r>
          </a:p>
          <a:p>
            <a:pPr marL="342900" lvl="0" indent="-342900">
              <a:buFont typeface="+mj-lt"/>
              <a:buAutoNum type="arabicPeriod"/>
            </a:pPr>
            <a:r>
              <a:rPr lang="en-US" sz="1600" dirty="0"/>
              <a:t>Shuyuan Mary Ho</a:t>
            </a:r>
          </a:p>
          <a:p>
            <a:pPr marL="342900" lvl="0" indent="-342900">
              <a:buFont typeface="+mj-lt"/>
              <a:buAutoNum type="arabicPeriod"/>
            </a:pPr>
            <a:r>
              <a:rPr lang="en-US" sz="1600" dirty="0"/>
              <a:t>Arienne Ferchaud</a:t>
            </a:r>
          </a:p>
          <a:p>
            <a:pPr marL="342900" lvl="0" indent="-342900">
              <a:buFont typeface="+mj-lt"/>
              <a:buAutoNum type="arabicPeriod"/>
            </a:pPr>
            <a:r>
              <a:rPr lang="en-US" sz="1600" dirty="0"/>
              <a:t>Kassie Ernst</a:t>
            </a:r>
          </a:p>
          <a:p>
            <a:pPr marL="342900" lvl="0" indent="-342900">
              <a:buFont typeface="+mj-lt"/>
              <a:buAutoNum type="arabicPeriod"/>
            </a:pPr>
            <a:r>
              <a:rPr lang="en-US" sz="1600" dirty="0"/>
              <a:t>Hongyuan Cao</a:t>
            </a:r>
          </a:p>
          <a:p>
            <a:pPr marL="342900" lvl="0" indent="-342900">
              <a:buFont typeface="+mj-lt"/>
              <a:buAutoNum type="arabicPeriod"/>
            </a:pPr>
            <a:r>
              <a:rPr lang="en-US" sz="1600" dirty="0"/>
              <a:t>Russell Clayton</a:t>
            </a:r>
          </a:p>
          <a:p>
            <a:pPr marL="342900" lvl="0" indent="-342900">
              <a:buFont typeface="+mj-lt"/>
              <a:buAutoNum type="arabicPeriod"/>
            </a:pPr>
            <a:r>
              <a:rPr lang="en-US" sz="1600" dirty="0"/>
              <a:t>Horacio Rousseau</a:t>
            </a:r>
          </a:p>
          <a:p>
            <a:pPr marL="342900" lvl="0" indent="-342900">
              <a:buFont typeface="+mj-lt"/>
              <a:buAutoNum type="arabicPeriod"/>
            </a:pPr>
            <a:r>
              <a:rPr lang="en-US" sz="1600" dirty="0"/>
              <a:t>Meredith Thomas</a:t>
            </a:r>
          </a:p>
          <a:p>
            <a:pPr marL="342900" lvl="0" indent="-342900">
              <a:buFont typeface="+mj-lt"/>
              <a:buAutoNum type="arabicPeriod"/>
            </a:pPr>
            <a:r>
              <a:rPr lang="en-US" sz="1600" dirty="0"/>
              <a:t>Camille Thomas</a:t>
            </a:r>
          </a:p>
          <a:p>
            <a:pPr marL="342900" lvl="0" indent="-342900">
              <a:buFont typeface="+mj-lt"/>
              <a:buAutoNum type="arabicPeriod"/>
            </a:pPr>
            <a:r>
              <a:rPr lang="en-US" sz="1600" dirty="0"/>
              <a:t>Lorri Mon</a:t>
            </a:r>
          </a:p>
          <a:p>
            <a:pPr marL="342900" lvl="0" indent="-342900">
              <a:buFont typeface="+mj-lt"/>
              <a:buAutoNum type="arabicPeriod"/>
            </a:pPr>
            <a:r>
              <a:rPr lang="en-US" sz="1600" dirty="0"/>
              <a:t>Maximilian M. Etschmaier</a:t>
            </a:r>
          </a:p>
          <a:p>
            <a:pPr marL="342900" lvl="0" indent="-342900">
              <a:buFont typeface="+mj-lt"/>
              <a:buAutoNum type="arabicPeriod"/>
            </a:pPr>
            <a:r>
              <a:rPr lang="en-US" sz="1600" dirty="0"/>
              <a:t>Ebrahim Ahmadisharaf​</a:t>
            </a:r>
          </a:p>
          <a:p>
            <a:pPr marL="342900" lvl="0" indent="-342900">
              <a:buFont typeface="+mj-lt"/>
              <a:buAutoNum type="arabicPeriod"/>
            </a:pPr>
            <a:r>
              <a:rPr lang="en-US" sz="1600" dirty="0"/>
              <a:t>Patrick Merle</a:t>
            </a:r>
          </a:p>
          <a:p>
            <a:endParaRPr lang="en-US" dirty="0"/>
          </a:p>
        </p:txBody>
      </p:sp>
      <p:sp>
        <p:nvSpPr>
          <p:cNvPr id="7" name="TextBox 6">
            <a:extLst>
              <a:ext uri="{FF2B5EF4-FFF2-40B4-BE49-F238E27FC236}">
                <a16:creationId xmlns:a16="http://schemas.microsoft.com/office/drawing/2014/main" id="{28401246-9297-41F7-BBA9-1C64C394FAF3}"/>
              </a:ext>
            </a:extLst>
          </p:cNvPr>
          <p:cNvSpPr txBox="1"/>
          <p:nvPr/>
        </p:nvSpPr>
        <p:spPr>
          <a:xfrm>
            <a:off x="6379536" y="1068262"/>
            <a:ext cx="4334256" cy="5416868"/>
          </a:xfrm>
          <a:prstGeom prst="rect">
            <a:avLst/>
          </a:prstGeom>
          <a:noFill/>
        </p:spPr>
        <p:txBody>
          <a:bodyPr wrap="square" rtlCol="0">
            <a:spAutoFit/>
          </a:bodyPr>
          <a:lstStyle/>
          <a:p>
            <a:pPr marL="342900" lvl="0" indent="-342900">
              <a:buFont typeface="+mj-lt"/>
              <a:buAutoNum type="arabicPeriod" startAt="21"/>
            </a:pPr>
            <a:r>
              <a:rPr lang="en-US" dirty="0"/>
              <a:t>​</a:t>
            </a:r>
            <a:r>
              <a:rPr lang="en-US" sz="1600" dirty="0" err="1"/>
              <a:t>Aimée</a:t>
            </a:r>
            <a:r>
              <a:rPr lang="en-US" sz="1600" dirty="0"/>
              <a:t> Boutin​</a:t>
            </a:r>
          </a:p>
          <a:p>
            <a:pPr marL="342900" lvl="0" indent="-342900">
              <a:buFont typeface="+mj-lt"/>
              <a:buAutoNum type="arabicPeriod" startAt="21"/>
            </a:pPr>
            <a:r>
              <a:rPr lang="en-US" sz="1600" dirty="0"/>
              <a:t>Guangzhi Shang​</a:t>
            </a:r>
          </a:p>
          <a:p>
            <a:pPr marL="342900" lvl="0" indent="-342900">
              <a:buFont typeface="+mj-lt"/>
              <a:buAutoNum type="arabicPeriod" startAt="21"/>
            </a:pPr>
            <a:r>
              <a:rPr lang="en-US" sz="1600" dirty="0"/>
              <a:t>Andy Opel ​</a:t>
            </a:r>
          </a:p>
          <a:p>
            <a:pPr marL="342900" lvl="0" indent="-342900">
              <a:buFont typeface="+mj-lt"/>
              <a:buAutoNum type="arabicPeriod" startAt="21"/>
            </a:pPr>
            <a:r>
              <a:rPr lang="en-US" sz="1600" dirty="0"/>
              <a:t>​Paul Marty​</a:t>
            </a:r>
          </a:p>
          <a:p>
            <a:pPr marL="342900" lvl="0" indent="-342900">
              <a:buFont typeface="+mj-lt"/>
              <a:buAutoNum type="arabicPeriod" startAt="21"/>
            </a:pPr>
            <a:r>
              <a:rPr lang="en-US" sz="1600" dirty="0"/>
              <a:t>Aline Kalbian​</a:t>
            </a:r>
          </a:p>
          <a:p>
            <a:pPr marL="342900" lvl="0" indent="-342900">
              <a:buFont typeface="+mj-lt"/>
              <a:buAutoNum type="arabicPeriod" startAt="21"/>
            </a:pPr>
            <a:r>
              <a:rPr lang="en-US" sz="1600" dirty="0"/>
              <a:t>Kerry Fang​</a:t>
            </a:r>
          </a:p>
          <a:p>
            <a:pPr marL="342900" lvl="0" indent="-342900">
              <a:buFont typeface="+mj-lt"/>
              <a:buAutoNum type="arabicPeriod" startAt="21"/>
            </a:pPr>
            <a:r>
              <a:rPr lang="en-US" sz="1600" dirty="0"/>
              <a:t>Jeff Whalen​</a:t>
            </a:r>
          </a:p>
          <a:p>
            <a:pPr marL="342900" lvl="0" indent="-342900">
              <a:buFont typeface="+mj-lt"/>
              <a:buAutoNum type="arabicPeriod" startAt="21"/>
            </a:pPr>
            <a:r>
              <a:rPr lang="en-US" sz="1600" dirty="0"/>
              <a:t>Daniel L. Fay​</a:t>
            </a:r>
          </a:p>
          <a:p>
            <a:pPr marL="342900" lvl="0" indent="-342900">
              <a:buFont typeface="+mj-lt"/>
              <a:buAutoNum type="arabicPeriod" startAt="21"/>
            </a:pPr>
            <a:r>
              <a:rPr lang="en-US" sz="1600" dirty="0"/>
              <a:t>Zina Ward​</a:t>
            </a:r>
          </a:p>
          <a:p>
            <a:pPr marL="342900" lvl="0" indent="-342900">
              <a:buFont typeface="+mj-lt"/>
              <a:buAutoNum type="arabicPeriod" startAt="21"/>
            </a:pPr>
            <a:r>
              <a:rPr lang="en-US" sz="1600" dirty="0"/>
              <a:t>Laurelin Haas​</a:t>
            </a:r>
          </a:p>
          <a:p>
            <a:pPr marL="342900" lvl="0" indent="-342900">
              <a:buFont typeface="+mj-lt"/>
              <a:buAutoNum type="arabicPeriod" startAt="21"/>
            </a:pPr>
            <a:r>
              <a:rPr lang="en-US" sz="1600" dirty="0"/>
              <a:t>Cynthia Yang​</a:t>
            </a:r>
          </a:p>
          <a:p>
            <a:pPr marL="342900" lvl="0" indent="-342900">
              <a:buFont typeface="+mj-lt"/>
              <a:buAutoNum type="arabicPeriod" startAt="21"/>
            </a:pPr>
            <a:r>
              <a:rPr lang="en-US" sz="1600" dirty="0" err="1"/>
              <a:t>Tra</a:t>
            </a:r>
            <a:r>
              <a:rPr lang="en-US" sz="1600" dirty="0"/>
              <a:t> Bouscaren​</a:t>
            </a:r>
          </a:p>
          <a:p>
            <a:pPr marL="342900" lvl="0" indent="-342900">
              <a:buFont typeface="+mj-lt"/>
              <a:buAutoNum type="arabicPeriod" startAt="21"/>
            </a:pPr>
            <a:r>
              <a:rPr lang="en-US" sz="1600" dirty="0"/>
              <a:t>Jonathan Stewart​</a:t>
            </a:r>
          </a:p>
          <a:p>
            <a:pPr marL="342900" lvl="0" indent="-342900">
              <a:buFont typeface="+mj-lt"/>
              <a:buAutoNum type="arabicPeriod" startAt="21"/>
            </a:pPr>
            <a:r>
              <a:rPr lang="en-US" sz="1600" dirty="0"/>
              <a:t>Rob Schoen​</a:t>
            </a:r>
          </a:p>
          <a:p>
            <a:pPr marL="342900" lvl="0" indent="-342900">
              <a:buFont typeface="+mj-lt"/>
              <a:buAutoNum type="arabicPeriod" startAt="21"/>
            </a:pPr>
            <a:r>
              <a:rPr lang="en-US" sz="1600" dirty="0"/>
              <a:t>Crystal Taylor​</a:t>
            </a:r>
          </a:p>
          <a:p>
            <a:pPr marL="342900" lvl="0" indent="-342900">
              <a:buFont typeface="+mj-lt"/>
              <a:buAutoNum type="arabicPeriod" startAt="21"/>
            </a:pPr>
            <a:r>
              <a:rPr lang="en-US" sz="1600" dirty="0"/>
              <a:t>Caroline Stratton​</a:t>
            </a:r>
          </a:p>
          <a:p>
            <a:pPr marL="342900" lvl="0" indent="-342900">
              <a:buFont typeface="+mj-lt"/>
              <a:buAutoNum type="arabicPeriod" startAt="21"/>
            </a:pPr>
            <a:r>
              <a:rPr lang="en-US" sz="1600" dirty="0"/>
              <a:t>Vanessa Dennen​</a:t>
            </a:r>
          </a:p>
          <a:p>
            <a:pPr marL="342900" lvl="0" indent="-342900">
              <a:buFont typeface="+mj-lt"/>
              <a:buAutoNum type="arabicPeriod" startAt="21"/>
            </a:pPr>
            <a:r>
              <a:rPr lang="en-US" sz="1600" dirty="0"/>
              <a:t>Laura Hart​</a:t>
            </a:r>
          </a:p>
          <a:p>
            <a:pPr marL="342900" lvl="0" indent="-342900">
              <a:buFont typeface="+mj-lt"/>
              <a:buAutoNum type="arabicPeriod" startAt="21"/>
            </a:pPr>
            <a:r>
              <a:rPr lang="en-US" sz="1600" dirty="0"/>
              <a:t>​Beth Hodges</a:t>
            </a:r>
          </a:p>
          <a:p>
            <a:pPr marL="342900" lvl="0" indent="-342900">
              <a:buFont typeface="+mj-lt"/>
              <a:buAutoNum type="arabicPeriod" startAt="21"/>
            </a:pPr>
            <a:r>
              <a:rPr lang="en-US" sz="1600" dirty="0"/>
              <a:t>​Michelle Kazmer</a:t>
            </a:r>
          </a:p>
          <a:p>
            <a:endParaRPr lang="en-US" dirty="0"/>
          </a:p>
        </p:txBody>
      </p:sp>
    </p:spTree>
    <p:extLst>
      <p:ext uri="{BB962C8B-B14F-4D97-AF65-F5344CB8AC3E}">
        <p14:creationId xmlns:p14="http://schemas.microsoft.com/office/powerpoint/2010/main" val="329302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9B76E-71FB-4A10-B6DE-66D0733D20E8}"/>
              </a:ext>
            </a:extLst>
          </p:cNvPr>
          <p:cNvSpPr>
            <a:spLocks noGrp="1"/>
          </p:cNvSpPr>
          <p:nvPr>
            <p:ph type="body" sz="quarter" idx="10"/>
          </p:nvPr>
        </p:nvSpPr>
        <p:spPr/>
        <p:txBody>
          <a:bodyPr/>
          <a:lstStyle/>
          <a:p>
            <a:r>
              <a:rPr lang="en-US" dirty="0"/>
              <a:t>Roxanne Hughes</a:t>
            </a:r>
          </a:p>
        </p:txBody>
      </p:sp>
    </p:spTree>
    <p:extLst>
      <p:ext uri="{BB962C8B-B14F-4D97-AF65-F5344CB8AC3E}">
        <p14:creationId xmlns:p14="http://schemas.microsoft.com/office/powerpoint/2010/main" val="11239826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4">
            <a:extLst>
              <a:ext uri="{FF2B5EF4-FFF2-40B4-BE49-F238E27FC236}">
                <a16:creationId xmlns:a16="http://schemas.microsoft.com/office/drawing/2014/main" id="{232F3DF9-BE4D-48A0-AD03-C91B86CD26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071" r="12071"/>
          <a:stretch>
            <a:fillRect/>
          </a:stretch>
        </p:blipFill>
        <p:spPr>
          <a:xfrm>
            <a:off x="390137" y="0"/>
            <a:ext cx="2563813" cy="2257425"/>
          </a:xfr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Lara Perez-Felkner</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a:xfrm>
            <a:off x="66675" y="3923519"/>
            <a:ext cx="3361705" cy="2234417"/>
          </a:xfrm>
        </p:spPr>
        <p:txBody>
          <a:bodyPr/>
          <a:lstStyle/>
          <a:p>
            <a:pPr>
              <a:spcAft>
                <a:spcPts val="600"/>
              </a:spcAft>
            </a:pPr>
            <a:r>
              <a:rPr lang="en-US" sz="2000" dirty="0"/>
              <a:t>Qualitative Research</a:t>
            </a:r>
          </a:p>
          <a:p>
            <a:pPr>
              <a:spcAft>
                <a:spcPts val="600"/>
              </a:spcAft>
            </a:pPr>
            <a:r>
              <a:rPr lang="en-US" sz="2000" dirty="0"/>
              <a:t>Coding Identity – one’s sense of belonging and future success</a:t>
            </a:r>
          </a:p>
          <a:p>
            <a:pPr>
              <a:spcAft>
                <a:spcPts val="600"/>
              </a:spcAft>
            </a:pPr>
            <a:r>
              <a:rPr lang="en-US" dirty="0"/>
              <a:t>Building the STEM workforce</a:t>
            </a:r>
            <a:endParaRPr lang="en-US" sz="2000" dirty="0"/>
          </a:p>
          <a:p>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pPr marL="285750" indent="-285750">
              <a:spcAft>
                <a:spcPts val="600"/>
              </a:spcAft>
              <a:buFont typeface="Arial" panose="020B0604020202020204" pitchFamily="34" charset="0"/>
              <a:buChar char="•"/>
            </a:pPr>
            <a:r>
              <a:rPr lang="en-US" sz="1600" dirty="0"/>
              <a:t>Qualitative research expertise</a:t>
            </a:r>
          </a:p>
          <a:p>
            <a:pPr marL="285750" indent="-285750">
              <a:spcAft>
                <a:spcPts val="600"/>
              </a:spcAft>
              <a:buFont typeface="Arial" panose="020B0604020202020204" pitchFamily="34" charset="0"/>
              <a:buChar char="•"/>
            </a:pPr>
            <a:r>
              <a:rPr lang="en-US" sz="1600" dirty="0"/>
              <a:t>Opportunities to collaborate  in studies of middle school, high school, college and early career STEM programs aimed to influence coding identity </a:t>
            </a:r>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sz="1600" dirty="0"/>
              <a:t>I am looking for folks who are interested in providing advice on a quantum literacy initiative that will broaden participation of individuals who have been historically marginalized in STEM and quantum</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285750" indent="-285750">
              <a:spcAft>
                <a:spcPts val="600"/>
              </a:spcAft>
              <a:buFont typeface="Arial" panose="020B0604020202020204" pitchFamily="34" charset="0"/>
              <a:buChar char="•"/>
            </a:pPr>
            <a:r>
              <a:rPr lang="en-US" sz="1800" dirty="0"/>
              <a:t>Identifying ways to make STEM disciplines more equitable to individuals from marginalized populations so that these fields can benefit all members of society</a:t>
            </a:r>
          </a:p>
          <a:p>
            <a:pPr marL="285750" indent="-285750">
              <a:spcAft>
                <a:spcPts val="600"/>
              </a:spcAft>
              <a:buFont typeface="Arial" panose="020B0604020202020204" pitchFamily="34" charset="0"/>
              <a:buChar char="•"/>
            </a:pPr>
            <a:r>
              <a:rPr lang="en-US" sz="1800" dirty="0"/>
              <a:t>Studying the impact of programs on scientific literacy within society, particularly K-16 students and teachers. </a:t>
            </a:r>
          </a:p>
          <a:p>
            <a:pPr marL="285750" indent="-285750">
              <a:spcAft>
                <a:spcPts val="600"/>
              </a:spcAft>
              <a:buFont typeface="Arial" panose="020B0604020202020204" pitchFamily="34" charset="0"/>
              <a:buChar char="•"/>
            </a:pPr>
            <a:r>
              <a:rPr lang="en-US" sz="1800" dirty="0"/>
              <a:t>Empowering young people to change STEM disciplines by empowering their voices, concerns, and passions to drive the work</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90137" y="2249223"/>
            <a:ext cx="2564018" cy="369325"/>
          </a:xfrm>
        </p:spPr>
        <p:txBody>
          <a:bodyPr/>
          <a:lstStyle/>
          <a:p>
            <a:r>
              <a:rPr lang="en-US" sz="2400" b="1" dirty="0">
                <a:solidFill>
                  <a:srgbClr val="782F40"/>
                </a:solidFill>
              </a:rPr>
              <a:t>Roxanne Hughes</a:t>
            </a:r>
          </a:p>
          <a:p>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132105" y="2597293"/>
            <a:ext cx="3210553" cy="625235"/>
          </a:xfrm>
        </p:spPr>
        <p:txBody>
          <a:bodyPr/>
          <a:lstStyle/>
          <a:p>
            <a:r>
              <a:rPr lang="en-US" dirty="0"/>
              <a:t>National High Magnetic Field Laboratory/FSU College of Education</a:t>
            </a:r>
          </a:p>
          <a:p>
            <a:r>
              <a:rPr lang="en-US" dirty="0">
                <a:hlinkClick r:id="rId3"/>
              </a:rPr>
              <a:t>hughes@magnet.fsu.edu</a:t>
            </a:r>
            <a:r>
              <a:rPr lang="en-US" dirty="0"/>
              <a:t> </a:t>
            </a:r>
          </a:p>
          <a:p>
            <a:r>
              <a:rPr lang="en-US" dirty="0"/>
              <a:t>orcid.org/0000-0002-6383-1341</a:t>
            </a:r>
          </a:p>
        </p:txBody>
      </p:sp>
      <p:pic>
        <p:nvPicPr>
          <p:cNvPr id="2" name="Content Placeholder 1">
            <a:extLst>
              <a:ext uri="{FF2B5EF4-FFF2-40B4-BE49-F238E27FC236}">
                <a16:creationId xmlns:a16="http://schemas.microsoft.com/office/drawing/2014/main" id="{AEFB1777-782F-4391-8535-CB475C91F6A1}"/>
              </a:ext>
            </a:extLst>
          </p:cNvPr>
          <p:cNvPicPr>
            <a:picLocks noGrp="1"/>
          </p:cNvPicPr>
          <p:nvPr>
            <p:ph sz="quarter" idx="18"/>
          </p:nvPr>
        </p:nvPicPr>
        <p:blipFill rotWithShape="1">
          <a:blip r:embed="rId4"/>
          <a:srcRect l="8814" t="51567" r="58814" b="30484"/>
          <a:stretch/>
        </p:blipFill>
        <p:spPr bwMode="auto">
          <a:xfrm>
            <a:off x="8902765" y="342581"/>
            <a:ext cx="3181350" cy="99221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B503037A-6338-4E59-9CEF-83C0F29A9E87}"/>
              </a:ext>
            </a:extLst>
          </p:cNvPr>
          <p:cNvSpPr txBox="1"/>
          <p:nvPr/>
        </p:nvSpPr>
        <p:spPr>
          <a:xfrm>
            <a:off x="8896836" y="1525944"/>
            <a:ext cx="3104185" cy="2308324"/>
          </a:xfrm>
          <a:prstGeom prst="rect">
            <a:avLst/>
          </a:prstGeom>
          <a:noFill/>
        </p:spPr>
        <p:txBody>
          <a:bodyPr wrap="square" rtlCol="0">
            <a:spAutoFit/>
          </a:bodyPr>
          <a:lstStyle/>
          <a:p>
            <a:r>
              <a:rPr lang="en-US" sz="1600" dirty="0"/>
              <a:t>I am currently working with a team led by Morgan State University that is developing a quantum literacy curriculum to build a more diverse quantum workforce and to inform society of the benefits of quantum technologies.   </a:t>
            </a:r>
          </a:p>
          <a:p>
            <a:r>
              <a:rPr lang="en-US" sz="1600" dirty="0"/>
              <a:t>This is part of the NSF Convergence Accelerator program.</a:t>
            </a:r>
          </a:p>
        </p:txBody>
      </p:sp>
      <p:sp>
        <p:nvSpPr>
          <p:cNvPr id="4" name="TextBox 3">
            <a:extLst>
              <a:ext uri="{FF2B5EF4-FFF2-40B4-BE49-F238E27FC236}">
                <a16:creationId xmlns:a16="http://schemas.microsoft.com/office/drawing/2014/main" id="{735B4D19-4C1E-4518-8C94-DC43FEE15F18}"/>
              </a:ext>
            </a:extLst>
          </p:cNvPr>
          <p:cNvSpPr txBox="1"/>
          <p:nvPr/>
        </p:nvSpPr>
        <p:spPr>
          <a:xfrm>
            <a:off x="8985859" y="4459878"/>
            <a:ext cx="3015162" cy="1384995"/>
          </a:xfrm>
          <a:prstGeom prst="rect">
            <a:avLst/>
          </a:prstGeom>
          <a:noFill/>
        </p:spPr>
        <p:txBody>
          <a:bodyPr wrap="square" rtlCol="0">
            <a:spAutoFit/>
          </a:bodyPr>
          <a:lstStyle/>
          <a:p>
            <a:r>
              <a:rPr lang="en-US" sz="1600" dirty="0"/>
              <a:t>Recent Proposals/Publications:</a:t>
            </a:r>
          </a:p>
          <a:p>
            <a:pPr marL="171450" indent="-171450">
              <a:buFont typeface="Arial" panose="020B0604020202020204" pitchFamily="34" charset="0"/>
              <a:buChar char="•"/>
            </a:pPr>
            <a:r>
              <a:rPr lang="en-US" sz="1400" dirty="0"/>
              <a:t>National Quantum Literacy Network</a:t>
            </a:r>
          </a:p>
          <a:p>
            <a:pPr marL="171450" indent="-171450">
              <a:buFont typeface="Arial" panose="020B0604020202020204" pitchFamily="34" charset="0"/>
              <a:buChar char="•"/>
            </a:pPr>
            <a:r>
              <a:rPr lang="en-US" sz="1400" dirty="0"/>
              <a:t>The Role of Recognition in Disciplinary Identity for Girls</a:t>
            </a:r>
          </a:p>
          <a:p>
            <a:pPr marL="171450" indent="-171450">
              <a:buFont typeface="Arial" panose="020B0604020202020204" pitchFamily="34" charset="0"/>
              <a:buChar char="•"/>
            </a:pPr>
            <a:r>
              <a:rPr lang="en-US" sz="1400" dirty="0"/>
              <a:t>SciGirls CONNECT2</a:t>
            </a:r>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820943924"/>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BE13D0-3DF1-4CC7-949B-9C9D0A2EA011}"/>
              </a:ext>
            </a:extLst>
          </p:cNvPr>
          <p:cNvSpPr>
            <a:spLocks noGrp="1"/>
          </p:cNvSpPr>
          <p:nvPr>
            <p:ph type="body" sz="quarter" idx="10"/>
          </p:nvPr>
        </p:nvSpPr>
        <p:spPr/>
        <p:txBody>
          <a:bodyPr/>
          <a:lstStyle/>
          <a:p>
            <a:r>
              <a:rPr lang="en-US" dirty="0"/>
              <a:t>Lara Perez-Felkner</a:t>
            </a:r>
          </a:p>
          <a:p>
            <a:endParaRPr lang="en-US" dirty="0"/>
          </a:p>
        </p:txBody>
      </p:sp>
    </p:spTree>
    <p:extLst>
      <p:ext uri="{BB962C8B-B14F-4D97-AF65-F5344CB8AC3E}">
        <p14:creationId xmlns:p14="http://schemas.microsoft.com/office/powerpoint/2010/main" val="103574378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front of a window&#10;&#10;Description automatically generated">
            <a:extLst>
              <a:ext uri="{FF2B5EF4-FFF2-40B4-BE49-F238E27FC236}">
                <a16:creationId xmlns:a16="http://schemas.microsoft.com/office/drawing/2014/main" id="{75B02501-DEB0-4F3A-B9BC-3D259FEF22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379" b="11379"/>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err="1"/>
              <a:t>X</a:t>
            </a:r>
            <a:r>
              <a:rPr lang="en-US" altLang="zh-CN" dirty="0" err="1"/>
              <a:t>iaonan</a:t>
            </a:r>
            <a:r>
              <a:rPr lang="en-US" altLang="zh-CN" dirty="0"/>
              <a:t> Zhang</a:t>
            </a:r>
            <a:endParaRPr lang="en-US" dirty="0"/>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Race-, class- and gender-based disparities in pathways to postsecondary education and careers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Gender inequality in STEM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Sociology of education, Human Development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Experimental, survey, and mixed methods study design</a:t>
            </a:r>
          </a:p>
          <a:p>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428380" y="3800380"/>
            <a:ext cx="2668588" cy="2239861"/>
          </a:xfrm>
        </p:spPr>
        <p:txBody>
          <a:bodyPr/>
          <a:lstStyle/>
          <a:p>
            <a:pPr marL="111125" marR="0" lvl="0" indent="-1111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Research design for projects involving RCT experiments, mixed methods integration, and/or surveys </a:t>
            </a:r>
          </a:p>
          <a:p>
            <a:pPr marL="111125" marR="0" lvl="0" indent="-1111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Evaluation and educational research partnership on STEM and other equity- and opportunity-expansion projects</a:t>
            </a:r>
          </a:p>
          <a:p>
            <a:pPr marL="111125" marR="0" lvl="0" indent="-11112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analysis and collaborative interdisciplinary writing</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a:xfrm>
            <a:off x="6186177" y="3826154"/>
            <a:ext cx="2668588" cy="2234429"/>
          </a:xfrm>
        </p:spPr>
        <p:txBody>
          <a:bodyPr/>
          <a:lstStyle/>
          <a:p>
            <a:pPr marL="111125" indent="-111125">
              <a:spcAft>
                <a:spcPts val="600"/>
              </a:spcAft>
              <a:buFont typeface="Arial" panose="020B0604020202020204" pitchFamily="34" charset="0"/>
              <a:buChar char="•"/>
            </a:pPr>
            <a:r>
              <a:rPr lang="en-US" sz="1300" dirty="0"/>
              <a:t>Collaborate on research projects using experiments and surveys, and as a qualitative partner for mixed methods research</a:t>
            </a:r>
          </a:p>
          <a:p>
            <a:pPr marL="111125" indent="-111125">
              <a:spcAft>
                <a:spcPts val="600"/>
              </a:spcAft>
              <a:buFont typeface="Arial" panose="020B0604020202020204" pitchFamily="34" charset="0"/>
              <a:buChar char="•"/>
            </a:pPr>
            <a:r>
              <a:rPr lang="en-US" sz="1300" dirty="0"/>
              <a:t>Interdisciplinary partnerships around high school, community college, and community partner interventions</a:t>
            </a:r>
          </a:p>
          <a:p>
            <a:pPr marL="111125" indent="-111125">
              <a:spcAft>
                <a:spcPts val="600"/>
              </a:spcAft>
              <a:buFont typeface="Arial" panose="020B0604020202020204" pitchFamily="34" charset="0"/>
              <a:buChar char="•"/>
            </a:pPr>
            <a:r>
              <a:rPr lang="en-US" sz="1300" dirty="0"/>
              <a:t>Collegiality &amp; funding opportunities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285750" indent="-285750">
              <a:spcAft>
                <a:spcPts val="600"/>
              </a:spcAft>
            </a:pPr>
            <a:r>
              <a:rPr lang="en-US" sz="1600" dirty="0"/>
              <a:t>Gender and Racial/Ethnic Disparities in STEM Postsecondary Experiences, Outcomes, and Careers</a:t>
            </a:r>
          </a:p>
          <a:p>
            <a:pPr marL="285750" indent="-285750">
              <a:spcAft>
                <a:spcPts val="600"/>
              </a:spcAft>
            </a:pPr>
            <a:r>
              <a:rPr lang="en-US" dirty="0"/>
              <a:t>Inequality in H.S. &amp; College Students’ Pathways Socioeconomic, Educational, and Health (including Food and Housing Insecurity) Outcomes</a:t>
            </a:r>
          </a:p>
          <a:p>
            <a:pPr marL="285750" indent="-285750">
              <a:spcAft>
                <a:spcPts val="600"/>
              </a:spcAft>
              <a:buFont typeface="Arial" panose="020B0604020202020204" pitchFamily="34" charset="0"/>
              <a:buChar char="•"/>
            </a:pPr>
            <a:r>
              <a:rPr lang="en-US" sz="1600" dirty="0"/>
              <a:t>Enhancing </a:t>
            </a:r>
            <a:r>
              <a:rPr lang="en-US" sz="1600" dirty="0" err="1"/>
              <a:t>BIPoC</a:t>
            </a:r>
            <a:r>
              <a:rPr lang="en-US" sz="1600" dirty="0"/>
              <a:t> &amp; Latinx Communities and Experiences in STEM Higher Education</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sz="2400" b="1" dirty="0">
                <a:solidFill>
                  <a:srgbClr val="782F40"/>
                </a:solidFill>
              </a:rPr>
              <a:t>Lara Perez-Felkner</a:t>
            </a:r>
          </a:p>
          <a:p>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pPr algn="ctr"/>
            <a:r>
              <a:rPr lang="en-US" sz="1400" dirty="0"/>
              <a:t>Associate Professor of Higher Education</a:t>
            </a:r>
          </a:p>
          <a:p>
            <a:pPr algn="ctr"/>
            <a:r>
              <a:rPr lang="en-US" sz="1400" dirty="0"/>
              <a:t>lperezfelkner@fsu.edu </a:t>
            </a:r>
          </a:p>
          <a:p>
            <a:pPr algn="ctr"/>
            <a:r>
              <a:rPr lang="en-US" sz="1400" dirty="0">
                <a:hlinkClick r:id="rId3"/>
              </a:rPr>
              <a:t>https://orcid.org/0000-0002-3451-8524</a:t>
            </a:r>
            <a:r>
              <a:rPr lang="en-US" sz="1400" dirty="0"/>
              <a:t> </a:t>
            </a:r>
          </a:p>
          <a:p>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RESET – Research on Equity in Science, Engineering, and Technology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projects focus on how ability beliefs, active learning, mentoring and research opportunities, and supportive social contexts influence persistence toward STEM research careers, with a focus on broadening participation in science, engineering, and technology in higher education and postsecondary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HEPP – Higher Education Persistence Pathways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initiatives investigate the structures and supports which can foster postsecondary student success among underrepresented students, especially women, Black and Latino students, and low-income students who may also be the first-generation in their family to go to college. This research draws on sociological and life course frameworks to understand constraints and opportunities which can contribute to longer-term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See also: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https://perezfelkner.com/</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33840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26DA9-710A-4F80-AAC7-8A4B027BAFFB}"/>
              </a:ext>
            </a:extLst>
          </p:cNvPr>
          <p:cNvSpPr>
            <a:spLocks noGrp="1"/>
          </p:cNvSpPr>
          <p:nvPr>
            <p:ph type="body" sz="quarter" idx="10"/>
          </p:nvPr>
        </p:nvSpPr>
        <p:spPr/>
        <p:txBody>
          <a:bodyPr/>
          <a:lstStyle/>
          <a:p>
            <a:r>
              <a:rPr lang="en-US" dirty="0" err="1"/>
              <a:t>X</a:t>
            </a:r>
            <a:r>
              <a:rPr lang="en-US" altLang="zh-CN" dirty="0" err="1"/>
              <a:t>iaonan</a:t>
            </a:r>
            <a:r>
              <a:rPr lang="en-US" altLang="zh-CN" dirty="0"/>
              <a:t> Zhang</a:t>
            </a:r>
            <a:endParaRPr lang="en-US" dirty="0"/>
          </a:p>
          <a:p>
            <a:endParaRPr lang="en-US" dirty="0"/>
          </a:p>
        </p:txBody>
      </p:sp>
    </p:spTree>
    <p:extLst>
      <p:ext uri="{BB962C8B-B14F-4D97-AF65-F5344CB8AC3E}">
        <p14:creationId xmlns:p14="http://schemas.microsoft.com/office/powerpoint/2010/main" val="3893060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erson posing for the camera&#10;&#10;Description automatically generated">
            <a:extLst>
              <a:ext uri="{FF2B5EF4-FFF2-40B4-BE49-F238E27FC236}">
                <a16:creationId xmlns:a16="http://schemas.microsoft.com/office/drawing/2014/main" id="{F1CC1EB0-6BC2-4DA1-B69B-21B254A3382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Tyler McCreary</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sz="1400" dirty="0"/>
              <a:t>Wireless networking </a:t>
            </a:r>
          </a:p>
          <a:p>
            <a:r>
              <a:rPr lang="en-US" sz="1400" dirty="0"/>
              <a:t>Wireless security</a:t>
            </a:r>
          </a:p>
          <a:p>
            <a:r>
              <a:rPr lang="en-US" sz="1400" dirty="0"/>
              <a:t>Internet of Things</a:t>
            </a:r>
          </a:p>
          <a:p>
            <a:r>
              <a:rPr lang="en-US" sz="1400" dirty="0"/>
              <a:t>Cyber Physical System</a:t>
            </a:r>
          </a:p>
          <a:p>
            <a:pPr marL="0" indent="0">
              <a:buNone/>
            </a:pPr>
            <a:r>
              <a:rPr lang="en-US" sz="1400" dirty="0"/>
              <a:t> </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419464" y="3918075"/>
            <a:ext cx="2835031" cy="2239861"/>
          </a:xfrm>
        </p:spPr>
        <p:txBody>
          <a:bodyPr/>
          <a:lstStyle/>
          <a:p>
            <a:r>
              <a:rPr lang="en-US" dirty="0"/>
              <a:t>Expertise in wireless transmission and wireless networking</a:t>
            </a:r>
          </a:p>
          <a:p>
            <a:r>
              <a:rPr lang="en-US" dirty="0"/>
              <a:t>Expertise in lower layers in Internet of Things</a:t>
            </a:r>
          </a:p>
          <a:p>
            <a:r>
              <a:rPr lang="en-US" dirty="0"/>
              <a:t>Experience in design, implementation, and evaluation of real-world experiment </a:t>
            </a:r>
          </a:p>
          <a:p>
            <a:r>
              <a:rPr lang="en-US" dirty="0"/>
              <a:t>Knowledge of machine learning</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Willing to collaborate on interesting </a:t>
            </a:r>
            <a:r>
              <a:rPr lang="en-US" altLang="zh-CN" dirty="0"/>
              <a:t>research problems, particularly in the areas of Internet of Things.</a:t>
            </a:r>
          </a:p>
          <a:p>
            <a:r>
              <a:rPr lang="en-US" dirty="0"/>
              <a:t>Identifying interesting and significant applications in Internet of Things</a:t>
            </a:r>
          </a:p>
          <a:p>
            <a:r>
              <a:rPr lang="en-US" dirty="0"/>
              <a:t>Exploring interdisciplinary research and joint funding opportunities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indent="0">
              <a:buNone/>
            </a:pPr>
            <a:r>
              <a:rPr lang="en-US" sz="1400" dirty="0"/>
              <a:t>My research interests span over general areas of wireless network, Internet of Things (IoT), and wireless security, with emphasis on architecture design, algorithm optimization, and system implementation. For IoT, I focus on achieving efficient, reliable and secure wireless communication and networks for large-scale heterogenous IoT systems. For wireless security, I put my research emphasis on identifying new attacks in emerging wireless communication and networks as well as finding related strategies together with their implementation in the real world. Additionally, I am interested in conducting research on applying machine learning techniques to security problems in wireless communication and networks such as machine learning-based signal detection. For more details, please visit my webpage </a:t>
            </a:r>
            <a:r>
              <a:rPr lang="en-US" sz="1400" b="0" i="0" dirty="0">
                <a:solidFill>
                  <a:srgbClr val="000000"/>
                </a:solidFill>
                <a:effectLst/>
                <a:latin typeface="CMR10"/>
                <a:hlinkClick r:id="rId3"/>
              </a:rPr>
              <a:t>https://www.cs.fsu.edu/~xzhang/</a:t>
            </a:r>
            <a:r>
              <a:rPr lang="en-US" sz="1400" b="0" i="0" dirty="0">
                <a:solidFill>
                  <a:srgbClr val="000000"/>
                </a:solidFill>
                <a:effectLst/>
                <a:latin typeface="CMR10"/>
              </a:rPr>
              <a:t>. </a:t>
            </a:r>
            <a:br>
              <a:rPr lang="en-US" sz="1200" dirty="0"/>
            </a:br>
            <a:endParaRPr lang="en-US" sz="1200"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X</a:t>
            </a:r>
            <a:r>
              <a:rPr lang="en-US" altLang="zh-CN" dirty="0"/>
              <a:t>iaonan Zhang</a:t>
            </a:r>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Computer Science</a:t>
            </a:r>
          </a:p>
          <a:p>
            <a:r>
              <a:rPr lang="en-US" dirty="0"/>
              <a:t>xzhang@cs.fsu.edu</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400" dirty="0"/>
              <a:t>My current research focuses on achieving efficient, reliable and secure data transmission in heterogenous Internet of Things environment. </a:t>
            </a:r>
          </a:p>
          <a:p>
            <a:r>
              <a:rPr lang="en-US" sz="1400" dirty="0"/>
              <a:t>Sample publications are listed below:</a:t>
            </a:r>
          </a:p>
          <a:p>
            <a:pPr marL="342900" indent="-342900">
              <a:buFont typeface="+mj-lt"/>
              <a:buAutoNum type="arabicPeriod"/>
            </a:pPr>
            <a:r>
              <a:rPr lang="en-US" sz="1200" dirty="0"/>
              <a:t>Yu, Sihan, et al. "AuthCTC: Defending Against Waveform Emulation Attack in Heterogeneous IoT Environments." Proceedings of the 15th ACM Asia Conference on Computer and Communications Security. 2020.</a:t>
            </a:r>
          </a:p>
          <a:p>
            <a:pPr marL="342900" indent="-342900">
              <a:buFont typeface="+mj-lt"/>
              <a:buAutoNum type="arabicPeriod"/>
            </a:pPr>
            <a:r>
              <a:rPr lang="en-US" sz="1200" dirty="0"/>
              <a:t> Zhang, Xiaonan, et al. "Hide and seek: Waveform emulation attack and defense in cross-technology communication." 2019 IEEE 39th International Conference on Distributed Computing Systems (ICDCS). IEEE, 2019.</a:t>
            </a:r>
          </a:p>
          <a:p>
            <a:pPr marL="342900" indent="-342900">
              <a:buFont typeface="+mj-lt"/>
              <a:buAutoNum type="arabicPeriod"/>
            </a:pPr>
            <a:r>
              <a:rPr lang="en-US" sz="1200" dirty="0"/>
              <a:t>Zhang, Xiaonan, et al. "Incentivizing relay participation for securing IoT communication." IEEE INFOCOM 2019-IEEE Conference on Computer Communications. IEEE, 2019.</a:t>
            </a:r>
          </a:p>
          <a:p>
            <a:endParaRPr lang="en-US" dirty="0"/>
          </a:p>
        </p:txBody>
      </p:sp>
    </p:spTree>
    <p:extLst>
      <p:ext uri="{BB962C8B-B14F-4D97-AF65-F5344CB8AC3E}">
        <p14:creationId xmlns:p14="http://schemas.microsoft.com/office/powerpoint/2010/main" val="361718031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B396C-25D8-41C1-9922-B3D181751E82}"/>
              </a:ext>
            </a:extLst>
          </p:cNvPr>
          <p:cNvSpPr>
            <a:spLocks noGrp="1"/>
          </p:cNvSpPr>
          <p:nvPr>
            <p:ph type="body" sz="quarter" idx="10"/>
          </p:nvPr>
        </p:nvSpPr>
        <p:spPr/>
        <p:txBody>
          <a:bodyPr/>
          <a:lstStyle/>
          <a:p>
            <a:r>
              <a:rPr lang="en-US" dirty="0"/>
              <a:t>Tyler McCreary</a:t>
            </a:r>
          </a:p>
          <a:p>
            <a:endParaRPr lang="en-US" dirty="0"/>
          </a:p>
        </p:txBody>
      </p:sp>
    </p:spTree>
    <p:extLst>
      <p:ext uri="{BB962C8B-B14F-4D97-AF65-F5344CB8AC3E}">
        <p14:creationId xmlns:p14="http://schemas.microsoft.com/office/powerpoint/2010/main" val="21065335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1B9A7-5D77-3249-A87C-4FDDA2BE4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5"/>
          <a:stretch/>
        </p:blipFill>
        <p:spPr>
          <a:xfrm>
            <a:off x="0" y="-20171"/>
            <a:ext cx="12192000" cy="6898342"/>
          </a:xfrm>
          <a:prstGeom prst="rect">
            <a:avLst/>
          </a:prstGeom>
        </p:spPr>
      </p:pic>
      <p:pic>
        <p:nvPicPr>
          <p:cNvPr id="10" name="Picture 9" descr="G:\Apodaca Work Current\NSF logo\NEW NSF Logo Design\Final\BitmapLogo_NOLayers_F.png">
            <a:extLst>
              <a:ext uri="{FF2B5EF4-FFF2-40B4-BE49-F238E27FC236}">
                <a16:creationId xmlns:a16="http://schemas.microsoft.com/office/drawing/2014/main" id="{CD890D53-5993-F342-B847-C1B0D60FEF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211580" cy="1248062"/>
          </a:xfrm>
          <a:prstGeom prst="rect">
            <a:avLst/>
          </a:prstGeom>
          <a:noFill/>
          <a:ln w="9525">
            <a:noFill/>
            <a:miter lim="800000"/>
            <a:headEnd/>
            <a:tailEnd/>
          </a:ln>
        </p:spPr>
      </p:pic>
      <p:sp>
        <p:nvSpPr>
          <p:cNvPr id="5" name="TextBox 4">
            <a:extLst>
              <a:ext uri="{FF2B5EF4-FFF2-40B4-BE49-F238E27FC236}">
                <a16:creationId xmlns:a16="http://schemas.microsoft.com/office/drawing/2014/main" id="{E6403009-417B-5441-9CF1-CB7173DD468B}"/>
              </a:ext>
            </a:extLst>
          </p:cNvPr>
          <p:cNvSpPr txBox="1"/>
          <p:nvPr/>
        </p:nvSpPr>
        <p:spPr>
          <a:xfrm>
            <a:off x="1397041" y="863340"/>
            <a:ext cx="11250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highlight>
                  <a:srgbClr val="808080"/>
                </a:highlight>
                <a:uLnTx/>
                <a:uFillTx/>
                <a:latin typeface="Avenir Book"/>
                <a:ea typeface="+mn-ea"/>
                <a:cs typeface="Avenir Book"/>
              </a:rPr>
              <a:t>NSF, Interdisciplinarity, &amp; Collaboration</a:t>
            </a:r>
          </a:p>
        </p:txBody>
      </p:sp>
      <p:sp>
        <p:nvSpPr>
          <p:cNvPr id="11" name="Rounded Rectangle 10">
            <a:extLst>
              <a:ext uri="{FF2B5EF4-FFF2-40B4-BE49-F238E27FC236}">
                <a16:creationId xmlns:a16="http://schemas.microsoft.com/office/drawing/2014/main" id="{8D355B1B-04C2-7F45-89CD-08F785119F0E}"/>
              </a:ext>
            </a:extLst>
          </p:cNvPr>
          <p:cNvSpPr/>
          <p:nvPr/>
        </p:nvSpPr>
        <p:spPr>
          <a:xfrm>
            <a:off x="3677629" y="6051177"/>
            <a:ext cx="4352182" cy="52474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10D2A6-B9F5-1046-A47B-8BB169715731}"/>
              </a:ext>
            </a:extLst>
          </p:cNvPr>
          <p:cNvSpPr txBox="1"/>
          <p:nvPr/>
        </p:nvSpPr>
        <p:spPr>
          <a:xfrm>
            <a:off x="4535145" y="6051177"/>
            <a:ext cx="6989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venir Book"/>
              </a:rPr>
              <a:t>John N. Parker</a:t>
            </a:r>
          </a:p>
        </p:txBody>
      </p:sp>
    </p:spTree>
    <p:extLst>
      <p:ext uri="{BB962C8B-B14F-4D97-AF65-F5344CB8AC3E}">
        <p14:creationId xmlns:p14="http://schemas.microsoft.com/office/powerpoint/2010/main" val="2482686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 food, plate&#10;&#10;Description automatically generated">
            <a:extLst>
              <a:ext uri="{FF2B5EF4-FFF2-40B4-BE49-F238E27FC236}">
                <a16:creationId xmlns:a16="http://schemas.microsoft.com/office/drawing/2014/main" id="{3A696DD4-2DE0-40FB-A4E3-39C0F2173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0" name="Rectangle 19">
            <a:extLst>
              <a:ext uri="{FF2B5EF4-FFF2-40B4-BE49-F238E27FC236}">
                <a16:creationId xmlns:a16="http://schemas.microsoft.com/office/drawing/2014/main" id="{272ED08E-FA74-4547-9EC8-33619CA2354F}"/>
              </a:ext>
            </a:extLst>
          </p:cNvPr>
          <p:cNvSpPr/>
          <p:nvPr/>
        </p:nvSpPr>
        <p:spPr>
          <a:xfrm>
            <a:off x="-9525" y="-976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400EB62-01E6-448A-8808-F8909E273678}"/>
              </a:ext>
            </a:extLst>
          </p:cNvPr>
          <p:cNvCxnSpPr>
            <a:cxnSpLocks/>
          </p:cNvCxnSpPr>
          <p:nvPr/>
        </p:nvCxnSpPr>
        <p:spPr>
          <a:xfrm>
            <a:off x="3352800" y="0"/>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282597-E6C1-4875-8E83-34C638466A09}"/>
              </a:ext>
            </a:extLst>
          </p:cNvPr>
          <p:cNvCxnSpPr>
            <a:cxnSpLocks/>
          </p:cNvCxnSpPr>
          <p:nvPr/>
        </p:nvCxnSpPr>
        <p:spPr>
          <a:xfrm>
            <a:off x="8839200" y="0"/>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A5833D-D76A-4C74-ACC6-C7FEBFF0067D}"/>
              </a:ext>
            </a:extLst>
          </p:cNvPr>
          <p:cNvCxnSpPr/>
          <p:nvPr/>
        </p:nvCxnSpPr>
        <p:spPr>
          <a:xfrm>
            <a:off x="0" y="3429000"/>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628A6D-BF96-4C3A-8C40-E846711265EC}"/>
              </a:ext>
            </a:extLst>
          </p:cNvPr>
          <p:cNvCxnSpPr>
            <a:cxnSpLocks/>
          </p:cNvCxnSpPr>
          <p:nvPr/>
        </p:nvCxnSpPr>
        <p:spPr>
          <a:xfrm>
            <a:off x="3352791" y="3429000"/>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16C8BA-C52C-4320-99AE-32CC281B9403}"/>
              </a:ext>
            </a:extLst>
          </p:cNvPr>
          <p:cNvCxnSpPr>
            <a:cxnSpLocks/>
          </p:cNvCxnSpPr>
          <p:nvPr/>
        </p:nvCxnSpPr>
        <p:spPr>
          <a:xfrm>
            <a:off x="6095995" y="3429000"/>
            <a:ext cx="5" cy="2781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8905848-041C-4804-9520-CCFE39B32801}"/>
              </a:ext>
            </a:extLst>
          </p:cNvPr>
          <p:cNvSpPr/>
          <p:nvPr/>
        </p:nvSpPr>
        <p:spPr>
          <a:xfrm>
            <a:off x="33380" y="2348873"/>
            <a:ext cx="3352741" cy="1107996"/>
          </a:xfrm>
          <a:prstGeom prst="rect">
            <a:avLst/>
          </a:prstGeom>
        </p:spPr>
        <p:txBody>
          <a:bodyPr wrap="square">
            <a:spAutoFit/>
          </a:bodyPr>
          <a:lstStyle/>
          <a:p>
            <a:pPr algn="ctr"/>
            <a:r>
              <a:rPr lang="en-US" sz="2400" b="1" dirty="0">
                <a:solidFill>
                  <a:srgbClr val="782F40"/>
                </a:solidFill>
              </a:rPr>
              <a:t>Tyler McCreary</a:t>
            </a:r>
          </a:p>
          <a:p>
            <a:pPr algn="ctr"/>
            <a:r>
              <a:rPr lang="en-US" sz="1400" dirty="0"/>
              <a:t>Department of Geography</a:t>
            </a:r>
          </a:p>
          <a:p>
            <a:pPr algn="ctr"/>
            <a:r>
              <a:rPr lang="en-US" sz="1400" dirty="0" err="1"/>
              <a:t>tmccreary@fsu.edu</a:t>
            </a:r>
            <a:r>
              <a:rPr lang="en-US" sz="1400" dirty="0"/>
              <a:t> </a:t>
            </a:r>
          </a:p>
          <a:p>
            <a:pPr algn="ctr"/>
            <a:r>
              <a:rPr lang="en-US" sz="1400" dirty="0">
                <a:hlinkClick r:id="rId3"/>
              </a:rPr>
              <a:t>https://orcid.org/0000-0001-6305-6325</a:t>
            </a:r>
            <a:endParaRPr lang="en-US" sz="1400" dirty="0"/>
          </a:p>
        </p:txBody>
      </p:sp>
      <p:sp>
        <p:nvSpPr>
          <p:cNvPr id="55" name="Rectangle 54">
            <a:extLst>
              <a:ext uri="{FF2B5EF4-FFF2-40B4-BE49-F238E27FC236}">
                <a16:creationId xmlns:a16="http://schemas.microsoft.com/office/drawing/2014/main" id="{F2875212-6AF1-4963-9686-6AF097FACCA8}"/>
              </a:ext>
            </a:extLst>
          </p:cNvPr>
          <p:cNvSpPr/>
          <p:nvPr/>
        </p:nvSpPr>
        <p:spPr>
          <a:xfrm>
            <a:off x="191716" y="3902914"/>
            <a:ext cx="2981357" cy="2631490"/>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Environmental Justice</a:t>
            </a:r>
          </a:p>
          <a:p>
            <a:pPr marL="285750" indent="-285750">
              <a:spcAft>
                <a:spcPts val="600"/>
              </a:spcAft>
              <a:buFont typeface="Arial" panose="020B0604020202020204" pitchFamily="34" charset="0"/>
              <a:buChar char="•"/>
            </a:pPr>
            <a:r>
              <a:rPr lang="en-US" sz="2000" dirty="0"/>
              <a:t>Settler Colonialism</a:t>
            </a:r>
          </a:p>
          <a:p>
            <a:pPr marL="285750" indent="-285750">
              <a:spcAft>
                <a:spcPts val="600"/>
              </a:spcAft>
              <a:buFont typeface="Arial" panose="020B0604020202020204" pitchFamily="34" charset="0"/>
              <a:buChar char="•"/>
            </a:pPr>
            <a:r>
              <a:rPr lang="en-US" sz="2000" dirty="0"/>
              <a:t>Race and Technology</a:t>
            </a:r>
          </a:p>
          <a:p>
            <a:pPr marL="285750" indent="-285750">
              <a:spcAft>
                <a:spcPts val="600"/>
              </a:spcAft>
              <a:buFont typeface="Arial" panose="020B0604020202020204" pitchFamily="34" charset="0"/>
              <a:buChar char="•"/>
            </a:pPr>
            <a:r>
              <a:rPr lang="en-US" sz="2000" dirty="0"/>
              <a:t>Political Ecology</a:t>
            </a:r>
          </a:p>
          <a:p>
            <a:pPr marL="285750" indent="-285750">
              <a:spcAft>
                <a:spcPts val="600"/>
              </a:spcAft>
              <a:buFont typeface="Arial" panose="020B0604020202020204" pitchFamily="34" charset="0"/>
              <a:buChar char="•"/>
            </a:pPr>
            <a:r>
              <a:rPr lang="en-US" sz="2000" dirty="0"/>
              <a:t>Critical Infrastructure Studies</a:t>
            </a:r>
          </a:p>
          <a:p>
            <a:pPr marL="285750" indent="-285750">
              <a:spcAft>
                <a:spcPts val="600"/>
              </a:spcAft>
              <a:buFont typeface="Arial" panose="020B0604020202020204" pitchFamily="34" charset="0"/>
              <a:buChar char="•"/>
            </a:pPr>
            <a:endParaRPr lang="en-US" sz="2000" dirty="0"/>
          </a:p>
        </p:txBody>
      </p:sp>
      <p:sp>
        <p:nvSpPr>
          <p:cNvPr id="56" name="TextBox 55">
            <a:extLst>
              <a:ext uri="{FF2B5EF4-FFF2-40B4-BE49-F238E27FC236}">
                <a16:creationId xmlns:a16="http://schemas.microsoft.com/office/drawing/2014/main" id="{E912B82B-3942-4B48-BD24-DBFBC3B8B904}"/>
              </a:ext>
            </a:extLst>
          </p:cNvPr>
          <p:cNvSpPr txBox="1"/>
          <p:nvPr/>
        </p:nvSpPr>
        <p:spPr>
          <a:xfrm>
            <a:off x="3380548" y="344847"/>
            <a:ext cx="5486409" cy="360098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Examining the differential impacts of sociotechnical transitions in North American labor markets</a:t>
            </a:r>
          </a:p>
          <a:p>
            <a:pPr marL="285750" indent="-285750">
              <a:spcAft>
                <a:spcPts val="600"/>
              </a:spcAft>
              <a:buFont typeface="Arial" panose="020B0604020202020204" pitchFamily="34" charset="0"/>
              <a:buChar char="•"/>
            </a:pPr>
            <a:r>
              <a:rPr lang="en-US" sz="1600" dirty="0"/>
              <a:t>Interrogating the ways that emerging scientific understandings of the environment intersect with Black and  Indigenous environmental justice movements</a:t>
            </a:r>
          </a:p>
          <a:p>
            <a:pPr marL="285750" indent="-285750">
              <a:spcAft>
                <a:spcPts val="600"/>
              </a:spcAft>
              <a:buFont typeface="Arial" panose="020B0604020202020204" pitchFamily="34" charset="0"/>
              <a:buChar char="•"/>
            </a:pPr>
            <a:r>
              <a:rPr lang="en-US" sz="1600" dirty="0"/>
              <a:t>Interrogating how energy and water infrastructure developments relate to processes of displacement, dispossession, and exclusion</a:t>
            </a:r>
          </a:p>
          <a:p>
            <a:pPr marL="285750" indent="-285750">
              <a:spcAft>
                <a:spcPts val="600"/>
              </a:spcAft>
              <a:buFont typeface="Arial" panose="020B0604020202020204" pitchFamily="34" charset="0"/>
              <a:buChar char="•"/>
            </a:pPr>
            <a:r>
              <a:rPr lang="en-US" sz="1600" dirty="0"/>
              <a:t>Exploring how new smart cities governance technologies interface with the historic marginalization of Indigenous and Black families living in urban environments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57" name="TextBox 56">
            <a:extLst>
              <a:ext uri="{FF2B5EF4-FFF2-40B4-BE49-F238E27FC236}">
                <a16:creationId xmlns:a16="http://schemas.microsoft.com/office/drawing/2014/main" id="{A0D622C2-5C5A-46F7-8A0B-37447BFD1925}"/>
              </a:ext>
            </a:extLst>
          </p:cNvPr>
          <p:cNvSpPr txBox="1"/>
          <p:nvPr/>
        </p:nvSpPr>
        <p:spPr>
          <a:xfrm>
            <a:off x="3364448" y="3778936"/>
            <a:ext cx="2743191" cy="28469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Community-based research and engagement capacity</a:t>
            </a:r>
          </a:p>
          <a:p>
            <a:pPr marL="285750" indent="-285750">
              <a:spcAft>
                <a:spcPts val="600"/>
              </a:spcAft>
              <a:buFont typeface="Arial" panose="020B0604020202020204" pitchFamily="34" charset="0"/>
              <a:buChar char="•"/>
            </a:pPr>
            <a:r>
              <a:rPr lang="en-US" sz="1400" dirty="0"/>
              <a:t>Developing research examining relations between technological development and social inequalities</a:t>
            </a:r>
          </a:p>
          <a:p>
            <a:pPr marL="285750" indent="-285750">
              <a:spcAft>
                <a:spcPts val="600"/>
              </a:spcAft>
              <a:buFont typeface="Arial" panose="020B0604020202020204" pitchFamily="34" charset="0"/>
              <a:buChar char="•"/>
            </a:pPr>
            <a:r>
              <a:rPr lang="en-US" sz="1400" dirty="0"/>
              <a:t>Critical qualitative methods </a:t>
            </a:r>
          </a:p>
          <a:p>
            <a:pPr marL="285750" indent="-285750">
              <a:spcAft>
                <a:spcPts val="600"/>
              </a:spcAft>
              <a:buFont typeface="Arial" panose="020B0604020202020204" pitchFamily="34" charset="0"/>
              <a:buChar char="•"/>
            </a:pPr>
            <a:r>
              <a:rPr lang="en-US" sz="1400" dirty="0"/>
              <a:t>Experience collaborating with diverse interdisciplinary teams</a:t>
            </a:r>
          </a:p>
          <a:p>
            <a:pPr marL="285750" indent="-285750">
              <a:spcAft>
                <a:spcPts val="600"/>
              </a:spcAft>
              <a:buFont typeface="Arial" panose="020B0604020202020204" pitchFamily="34" charset="0"/>
              <a:buChar char="•"/>
            </a:pPr>
            <a:endParaRPr lang="en-US" sz="1400" dirty="0"/>
          </a:p>
          <a:p>
            <a:pPr marL="285750" indent="-285750">
              <a:spcAft>
                <a:spcPts val="600"/>
              </a:spcAft>
              <a:buFont typeface="Arial" panose="020B0604020202020204" pitchFamily="34" charset="0"/>
              <a:buChar char="•"/>
            </a:pPr>
            <a:endParaRPr lang="en-US" sz="1400" dirty="0"/>
          </a:p>
        </p:txBody>
      </p:sp>
      <p:sp>
        <p:nvSpPr>
          <p:cNvPr id="58" name="TextBox 57">
            <a:extLst>
              <a:ext uri="{FF2B5EF4-FFF2-40B4-BE49-F238E27FC236}">
                <a16:creationId xmlns:a16="http://schemas.microsoft.com/office/drawing/2014/main" id="{6F2D3A65-510A-4FCF-B160-7B99A6D614E0}"/>
              </a:ext>
            </a:extLst>
          </p:cNvPr>
          <p:cNvSpPr txBox="1"/>
          <p:nvPr/>
        </p:nvSpPr>
        <p:spPr>
          <a:xfrm>
            <a:off x="6091539" y="3870961"/>
            <a:ext cx="2743191" cy="23391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Collaborate in grant proposals</a:t>
            </a:r>
          </a:p>
          <a:p>
            <a:pPr marL="285750" indent="-285750">
              <a:spcAft>
                <a:spcPts val="600"/>
              </a:spcAft>
              <a:buFont typeface="Arial" panose="020B0604020202020204" pitchFamily="34" charset="0"/>
              <a:buChar char="•"/>
            </a:pPr>
            <a:r>
              <a:rPr lang="en-US" sz="1400" dirty="0"/>
              <a:t>Assist with survey-design and quantitative data analysis in mixed-methods projects</a:t>
            </a:r>
          </a:p>
          <a:p>
            <a:pPr marL="285750" indent="-285750">
              <a:spcAft>
                <a:spcPts val="600"/>
              </a:spcAft>
              <a:buFont typeface="Arial" panose="020B0604020202020204" pitchFamily="34" charset="0"/>
              <a:buChar char="•"/>
            </a:pPr>
            <a:r>
              <a:rPr lang="en-US" sz="1400" dirty="0"/>
              <a:t>Direct promising, critical-thinking students towards my classes</a:t>
            </a:r>
          </a:p>
          <a:p>
            <a:pPr>
              <a:spcAft>
                <a:spcPts val="600"/>
              </a:spcAft>
            </a:pPr>
            <a:endParaRPr lang="en-US" sz="1400" dirty="0"/>
          </a:p>
          <a:p>
            <a:pPr marL="285750" indent="-285750">
              <a:spcAft>
                <a:spcPts val="600"/>
              </a:spcAft>
              <a:buFont typeface="Arial" panose="020B0604020202020204" pitchFamily="34" charset="0"/>
              <a:buChar char="•"/>
            </a:pPr>
            <a:endParaRPr lang="en-US" sz="1400" dirty="0"/>
          </a:p>
        </p:txBody>
      </p:sp>
      <p:sp>
        <p:nvSpPr>
          <p:cNvPr id="61" name="TextBox 60">
            <a:extLst>
              <a:ext uri="{FF2B5EF4-FFF2-40B4-BE49-F238E27FC236}">
                <a16:creationId xmlns:a16="http://schemas.microsoft.com/office/drawing/2014/main" id="{64F307E1-8904-4E09-BB0D-1A6612306274}"/>
              </a:ext>
            </a:extLst>
          </p:cNvPr>
          <p:cNvSpPr txBox="1"/>
          <p:nvPr/>
        </p:nvSpPr>
        <p:spPr>
          <a:xfrm>
            <a:off x="8985122" y="1906651"/>
            <a:ext cx="3104185" cy="830997"/>
          </a:xfrm>
          <a:prstGeom prst="rect">
            <a:avLst/>
          </a:prstGeom>
          <a:noFill/>
        </p:spPr>
        <p:txBody>
          <a:bodyPr wrap="square" rtlCol="0">
            <a:spAutoFit/>
          </a:bodyPr>
          <a:lstStyle/>
          <a:p>
            <a:pPr algn="just"/>
            <a:r>
              <a:rPr lang="en-US" sz="1200" dirty="0"/>
              <a:t>I am engaged exploring relationships between the water crisis, infrastructure, environmental governance, and race in Atlanta and the wider Apalachicola-Chattahoochee-Flint basin.</a:t>
            </a:r>
          </a:p>
        </p:txBody>
      </p:sp>
      <p:sp>
        <p:nvSpPr>
          <p:cNvPr id="63" name="TextBox 62">
            <a:extLst>
              <a:ext uri="{FF2B5EF4-FFF2-40B4-BE49-F238E27FC236}">
                <a16:creationId xmlns:a16="http://schemas.microsoft.com/office/drawing/2014/main" id="{15498731-DC0B-4742-8CBA-F12F323CF792}"/>
              </a:ext>
            </a:extLst>
          </p:cNvPr>
          <p:cNvSpPr txBox="1"/>
          <p:nvPr/>
        </p:nvSpPr>
        <p:spPr>
          <a:xfrm>
            <a:off x="8985122" y="3790355"/>
            <a:ext cx="3104185" cy="646331"/>
          </a:xfrm>
          <a:prstGeom prst="rect">
            <a:avLst/>
          </a:prstGeom>
          <a:noFill/>
        </p:spPr>
        <p:txBody>
          <a:bodyPr wrap="square" rtlCol="0">
            <a:spAutoFit/>
          </a:bodyPr>
          <a:lstStyle/>
          <a:p>
            <a:pPr algn="just"/>
            <a:r>
              <a:rPr lang="en-US" sz="1200" dirty="0"/>
              <a:t>I conduct research on Indigenous peoples’ relationships to unconventional hydrocarbon developments and their environmental effects.</a:t>
            </a:r>
          </a:p>
        </p:txBody>
      </p:sp>
      <p:sp>
        <p:nvSpPr>
          <p:cNvPr id="66" name="TextBox 65">
            <a:extLst>
              <a:ext uri="{FF2B5EF4-FFF2-40B4-BE49-F238E27FC236}">
                <a16:creationId xmlns:a16="http://schemas.microsoft.com/office/drawing/2014/main" id="{5AEA9915-C27C-47E4-8128-63EF5197DCC2}"/>
              </a:ext>
            </a:extLst>
          </p:cNvPr>
          <p:cNvSpPr txBox="1"/>
          <p:nvPr/>
        </p:nvSpPr>
        <p:spPr>
          <a:xfrm>
            <a:off x="8985122" y="4459431"/>
            <a:ext cx="3015162" cy="1754326"/>
          </a:xfrm>
          <a:prstGeom prst="rect">
            <a:avLst/>
          </a:prstGeom>
          <a:noFill/>
        </p:spPr>
        <p:txBody>
          <a:bodyPr wrap="square" rtlCol="0">
            <a:spAutoFit/>
          </a:bodyPr>
          <a:lstStyle/>
          <a:p>
            <a:r>
              <a:rPr lang="en-US" sz="1200" dirty="0"/>
              <a:t>Recent Proposals/Publications:</a:t>
            </a:r>
          </a:p>
          <a:p>
            <a:pPr marL="171450" indent="-171450">
              <a:buFont typeface="Arial" panose="020B0604020202020204" pitchFamily="34" charset="0"/>
              <a:buChar char="•"/>
            </a:pPr>
            <a:r>
              <a:rPr lang="en-US" sz="1200" dirty="0"/>
              <a:t>Between the Commodity and the Gift: The Coastal GasLink Pipeline and the Contested Temporalities of Canadian and </a:t>
            </a:r>
            <a:r>
              <a:rPr lang="en-US" sz="1200" dirty="0" err="1"/>
              <a:t>Witsuwit’en</a:t>
            </a:r>
            <a:r>
              <a:rPr lang="en-US" sz="1200" dirty="0"/>
              <a:t> Law </a:t>
            </a:r>
          </a:p>
          <a:p>
            <a:pPr marL="171450" indent="-171450">
              <a:buFont typeface="Arial" panose="020B0604020202020204" pitchFamily="34" charset="0"/>
              <a:buChar char="•"/>
            </a:pPr>
            <a:r>
              <a:rPr lang="en-US" sz="1200" dirty="0"/>
              <a:t>Beyond Jobs vs Environment</a:t>
            </a:r>
          </a:p>
          <a:p>
            <a:pPr marL="171450" indent="-171450">
              <a:buFont typeface="Arial" panose="020B0604020202020204" pitchFamily="34" charset="0"/>
              <a:buChar char="•"/>
            </a:pPr>
            <a:r>
              <a:rPr lang="en-US" sz="1200" dirty="0"/>
              <a:t>From Precarious Work to Obsolete </a:t>
            </a:r>
            <a:r>
              <a:rPr lang="en-US" sz="1200" dirty="0" err="1"/>
              <a:t>Labour</a:t>
            </a:r>
            <a:r>
              <a:rPr lang="en-US" sz="1200" dirty="0"/>
              <a:t>? </a:t>
            </a:r>
          </a:p>
          <a:p>
            <a:pPr marL="171450" indent="-171450">
              <a:buFont typeface="Arial" panose="020B0604020202020204" pitchFamily="34" charset="0"/>
              <a:buChar char="•"/>
            </a:pPr>
            <a:r>
              <a:rPr lang="en-US" sz="1200" dirty="0"/>
              <a:t>Lands and Resources for Jobs</a:t>
            </a:r>
          </a:p>
        </p:txBody>
      </p:sp>
      <p:sp>
        <p:nvSpPr>
          <p:cNvPr id="2" name="TextBox 1">
            <a:extLst>
              <a:ext uri="{FF2B5EF4-FFF2-40B4-BE49-F238E27FC236}">
                <a16:creationId xmlns:a16="http://schemas.microsoft.com/office/drawing/2014/main" id="{CFA5B73B-0B3A-4816-88BD-2C8A1C86DF8F}"/>
              </a:ext>
            </a:extLst>
          </p:cNvPr>
          <p:cNvSpPr txBox="1"/>
          <p:nvPr/>
        </p:nvSpPr>
        <p:spPr>
          <a:xfrm>
            <a:off x="-3743542" y="-3751721"/>
            <a:ext cx="20355141" cy="3016210"/>
          </a:xfrm>
          <a:prstGeom prst="rect">
            <a:avLst/>
          </a:prstGeom>
          <a:noFill/>
        </p:spPr>
        <p:txBody>
          <a:bodyPr wrap="square" rtlCol="0">
            <a:spAutoFit/>
          </a:bodyPr>
          <a:lstStyle/>
          <a:p>
            <a:r>
              <a:rPr lang="en-US" sz="2000" b="1" dirty="0"/>
              <a:t>Hello there! Thanks for registering for Collaborative Collision: Technology and Society. This is the template slide for the event; all participants must use this format for continuity.</a:t>
            </a:r>
          </a:p>
          <a:p>
            <a:endParaRPr lang="en-US" sz="2000" b="1" dirty="0"/>
          </a:p>
          <a:p>
            <a:r>
              <a:rPr lang="en-US" sz="2000" b="1" dirty="0"/>
              <a:t>I’ve included my own slide here as an example, along with descriptions of what we hope to see in each field (more examples of </a:t>
            </a:r>
            <a:r>
              <a:rPr lang="en-US" sz="2000" b="1" dirty="0">
                <a:hlinkClick r:id="rId4"/>
              </a:rPr>
              <a:t>past slides can be found here</a:t>
            </a:r>
            <a:r>
              <a:rPr lang="en-US" sz="2000" b="1" dirty="0"/>
              <a:t>). The second slide is a blank template for you to use to create your own Collaborative Collision research profile.</a:t>
            </a:r>
          </a:p>
          <a:p>
            <a:endParaRPr lang="en-US" dirty="0"/>
          </a:p>
          <a:p>
            <a:pPr algn="ctr"/>
            <a:r>
              <a:rPr lang="en-US" sz="2800" b="1" dirty="0">
                <a:solidFill>
                  <a:srgbClr val="782F40"/>
                </a:solidFill>
              </a:rPr>
              <a:t>When you are done please save as a PowerPoint file with the title LastName_FirstName_CC_T&amp;SProfile.ppt (filling in your name of course) and email the file to me at </a:t>
            </a:r>
            <a:r>
              <a:rPr lang="en-US" sz="2800" b="1" dirty="0">
                <a:solidFill>
                  <a:srgbClr val="782F40"/>
                </a:solidFill>
                <a:hlinkClick r:id="rId5">
                  <a:extLst>
                    <a:ext uri="{A12FA001-AC4F-418D-AE19-62706E023703}">
                      <ahyp:hlinkClr xmlns:ahyp="http://schemas.microsoft.com/office/drawing/2018/hyperlinkcolor" val="tx"/>
                    </a:ext>
                  </a:extLst>
                </a:hlinkClick>
              </a:rPr>
              <a:t>mike.mitchell@fsu.edu</a:t>
            </a:r>
            <a:r>
              <a:rPr lang="en-US" sz="2800" b="1" dirty="0">
                <a:solidFill>
                  <a:srgbClr val="782F40"/>
                </a:solidFill>
              </a:rPr>
              <a:t> as soon as possible, but no later than November 23</a:t>
            </a:r>
            <a:r>
              <a:rPr lang="en-US" sz="2800" b="1" baseline="30000" dirty="0">
                <a:solidFill>
                  <a:srgbClr val="782F40"/>
                </a:solidFill>
              </a:rPr>
              <a:t>rd</a:t>
            </a:r>
            <a:r>
              <a:rPr lang="en-US" sz="2800" b="1" dirty="0">
                <a:solidFill>
                  <a:srgbClr val="782F40"/>
                </a:solidFill>
              </a:rPr>
              <a:t>, 2020</a:t>
            </a:r>
          </a:p>
          <a:p>
            <a:endParaRPr lang="en-US" dirty="0"/>
          </a:p>
          <a:p>
            <a:endParaRPr lang="en-US" dirty="0"/>
          </a:p>
        </p:txBody>
      </p:sp>
      <p:sp>
        <p:nvSpPr>
          <p:cNvPr id="3" name="TextBox 2">
            <a:extLst>
              <a:ext uri="{FF2B5EF4-FFF2-40B4-BE49-F238E27FC236}">
                <a16:creationId xmlns:a16="http://schemas.microsoft.com/office/drawing/2014/main" id="{20580E63-F068-4B6B-94D3-AEE72A607698}"/>
              </a:ext>
            </a:extLst>
          </p:cNvPr>
          <p:cNvSpPr txBox="1"/>
          <p:nvPr/>
        </p:nvSpPr>
        <p:spPr>
          <a:xfrm>
            <a:off x="-4009950" y="4358239"/>
            <a:ext cx="4087372" cy="923330"/>
          </a:xfrm>
          <a:prstGeom prst="rect">
            <a:avLst/>
          </a:prstGeom>
          <a:noFill/>
        </p:spPr>
        <p:txBody>
          <a:bodyPr wrap="square" rtlCol="0">
            <a:spAutoFit/>
          </a:bodyPr>
          <a:lstStyle/>
          <a:p>
            <a:r>
              <a:rPr lang="en-US" dirty="0"/>
              <a:t>3-4 keywords to describe your areas of expertise, research interests, or project interests</a:t>
            </a:r>
          </a:p>
        </p:txBody>
      </p:sp>
      <p:sp>
        <p:nvSpPr>
          <p:cNvPr id="31" name="TextBox 30">
            <a:extLst>
              <a:ext uri="{FF2B5EF4-FFF2-40B4-BE49-F238E27FC236}">
                <a16:creationId xmlns:a16="http://schemas.microsoft.com/office/drawing/2014/main" id="{9DC7ED38-6164-453F-B30F-47D87000284C}"/>
              </a:ext>
            </a:extLst>
          </p:cNvPr>
          <p:cNvSpPr txBox="1"/>
          <p:nvPr/>
        </p:nvSpPr>
        <p:spPr>
          <a:xfrm>
            <a:off x="-3066708" y="893910"/>
            <a:ext cx="3131778" cy="2308324"/>
          </a:xfrm>
          <a:prstGeom prst="rect">
            <a:avLst/>
          </a:prstGeom>
          <a:noFill/>
        </p:spPr>
        <p:txBody>
          <a:bodyPr wrap="square" rtlCol="0">
            <a:spAutoFit/>
          </a:bodyPr>
          <a:lstStyle/>
          <a:p>
            <a:r>
              <a:rPr lang="en-US" dirty="0"/>
              <a:t>Your Name</a:t>
            </a:r>
          </a:p>
          <a:p>
            <a:r>
              <a:rPr lang="en-US" dirty="0"/>
              <a:t>Organizational Affiliation</a:t>
            </a:r>
          </a:p>
          <a:p>
            <a:r>
              <a:rPr lang="en-US" dirty="0"/>
              <a:t>Email address</a:t>
            </a:r>
          </a:p>
          <a:p>
            <a:r>
              <a:rPr lang="en-US" dirty="0"/>
              <a:t>Link to an online profile*</a:t>
            </a:r>
          </a:p>
          <a:p>
            <a:endParaRPr lang="en-US" dirty="0"/>
          </a:p>
          <a:p>
            <a:r>
              <a:rPr lang="en-US" dirty="0"/>
              <a:t>*We recommend either your ORCID profile, LinkedIn profile, or a dedicated webpage </a:t>
            </a:r>
          </a:p>
        </p:txBody>
      </p:sp>
      <p:sp>
        <p:nvSpPr>
          <p:cNvPr id="4" name="Rectangle 3">
            <a:extLst>
              <a:ext uri="{FF2B5EF4-FFF2-40B4-BE49-F238E27FC236}">
                <a16:creationId xmlns:a16="http://schemas.microsoft.com/office/drawing/2014/main" id="{A305BDF8-23DF-41B2-8BE7-4FC46EBED878}"/>
              </a:ext>
            </a:extLst>
          </p:cNvPr>
          <p:cNvSpPr/>
          <p:nvPr/>
        </p:nvSpPr>
        <p:spPr>
          <a:xfrm>
            <a:off x="3386121" y="7084274"/>
            <a:ext cx="2738750" cy="2031325"/>
          </a:xfrm>
          <a:prstGeom prst="rect">
            <a:avLst/>
          </a:prstGeom>
        </p:spPr>
        <p:txBody>
          <a:bodyPr wrap="square">
            <a:spAutoFit/>
          </a:bodyPr>
          <a:lstStyle/>
          <a:p>
            <a:r>
              <a:rPr lang="en-US" dirty="0"/>
              <a:t>Bullet points describing your skills and expertise that potential collaborators might find useful. Could include skills, disciplinary background, methodology experience, </a:t>
            </a:r>
            <a:r>
              <a:rPr lang="en-US" dirty="0" err="1"/>
              <a:t>etc</a:t>
            </a:r>
            <a:endParaRPr lang="en-US" dirty="0"/>
          </a:p>
        </p:txBody>
      </p:sp>
      <p:sp>
        <p:nvSpPr>
          <p:cNvPr id="5" name="Rectangle 4">
            <a:extLst>
              <a:ext uri="{FF2B5EF4-FFF2-40B4-BE49-F238E27FC236}">
                <a16:creationId xmlns:a16="http://schemas.microsoft.com/office/drawing/2014/main" id="{D1B81A91-E851-4B76-94FD-CC6783791361}"/>
              </a:ext>
            </a:extLst>
          </p:cNvPr>
          <p:cNvSpPr/>
          <p:nvPr/>
        </p:nvSpPr>
        <p:spPr>
          <a:xfrm>
            <a:off x="6124871" y="7084274"/>
            <a:ext cx="2709859" cy="1754326"/>
          </a:xfrm>
          <a:prstGeom prst="rect">
            <a:avLst/>
          </a:prstGeom>
        </p:spPr>
        <p:txBody>
          <a:bodyPr wrap="square">
            <a:spAutoFit/>
          </a:bodyPr>
          <a:lstStyle/>
          <a:p>
            <a:r>
              <a:rPr lang="en-US" dirty="0"/>
              <a:t>Bullet points describing how a collaborator could help your project. Might include needed skills, disciplinary backgrounds, methodologies, etc.</a:t>
            </a:r>
          </a:p>
        </p:txBody>
      </p:sp>
      <p:sp>
        <p:nvSpPr>
          <p:cNvPr id="34" name="TextBox 33">
            <a:extLst>
              <a:ext uri="{FF2B5EF4-FFF2-40B4-BE49-F238E27FC236}">
                <a16:creationId xmlns:a16="http://schemas.microsoft.com/office/drawing/2014/main" id="{D8EB20E7-A03E-4BF1-BF35-A5AC24140EC0}"/>
              </a:ext>
            </a:extLst>
          </p:cNvPr>
          <p:cNvSpPr txBox="1"/>
          <p:nvPr/>
        </p:nvSpPr>
        <p:spPr>
          <a:xfrm>
            <a:off x="3465729" y="-1067557"/>
            <a:ext cx="6554629" cy="923330"/>
          </a:xfrm>
          <a:prstGeom prst="rect">
            <a:avLst/>
          </a:prstGeom>
          <a:noFill/>
        </p:spPr>
        <p:txBody>
          <a:bodyPr wrap="square" rtlCol="0">
            <a:spAutoFit/>
          </a:bodyPr>
          <a:lstStyle/>
          <a:p>
            <a:r>
              <a:rPr lang="en-US" dirty="0"/>
              <a:t>Tell us a little bit about your interest in this Collaborative Collision topic. What is your background in the area, what are you hoping to learn, what are the opportunities you see for collaboration, etc. </a:t>
            </a:r>
          </a:p>
        </p:txBody>
      </p:sp>
      <p:sp>
        <p:nvSpPr>
          <p:cNvPr id="6" name="TextBox 5">
            <a:extLst>
              <a:ext uri="{FF2B5EF4-FFF2-40B4-BE49-F238E27FC236}">
                <a16:creationId xmlns:a16="http://schemas.microsoft.com/office/drawing/2014/main" id="{1546115A-7D09-4A0C-A4F2-FCEE4E9F39C6}"/>
              </a:ext>
            </a:extLst>
          </p:cNvPr>
          <p:cNvSpPr txBox="1"/>
          <p:nvPr/>
        </p:nvSpPr>
        <p:spPr>
          <a:xfrm>
            <a:off x="33380" y="-1026401"/>
            <a:ext cx="3432349" cy="830997"/>
          </a:xfrm>
          <a:prstGeom prst="rect">
            <a:avLst/>
          </a:prstGeom>
          <a:noFill/>
        </p:spPr>
        <p:txBody>
          <a:bodyPr wrap="square" rtlCol="0">
            <a:spAutoFit/>
          </a:bodyPr>
          <a:lstStyle/>
          <a:p>
            <a:r>
              <a:rPr lang="en-US" sz="1600" dirty="0"/>
              <a:t>A professional headshot or other photo helps put a face with the name! We also accept organization/lab logos.</a:t>
            </a:r>
          </a:p>
        </p:txBody>
      </p:sp>
      <p:sp>
        <p:nvSpPr>
          <p:cNvPr id="7" name="TextBox 6">
            <a:extLst>
              <a:ext uri="{FF2B5EF4-FFF2-40B4-BE49-F238E27FC236}">
                <a16:creationId xmlns:a16="http://schemas.microsoft.com/office/drawing/2014/main" id="{39655B43-BF35-46CD-9396-3769E54B4709}"/>
              </a:ext>
            </a:extLst>
          </p:cNvPr>
          <p:cNvSpPr txBox="1"/>
          <p:nvPr/>
        </p:nvSpPr>
        <p:spPr>
          <a:xfrm>
            <a:off x="12423107" y="2404682"/>
            <a:ext cx="3946358" cy="1754326"/>
          </a:xfrm>
          <a:prstGeom prst="rect">
            <a:avLst/>
          </a:prstGeom>
          <a:noFill/>
        </p:spPr>
        <p:txBody>
          <a:bodyPr wrap="square" rtlCol="0">
            <a:spAutoFit/>
          </a:bodyPr>
          <a:lstStyle/>
          <a:p>
            <a:r>
              <a:rPr lang="en-US" dirty="0"/>
              <a:t>This section is totally up to you! Many people put photos, diagrams, figures, etc. to help describe their research. We’ve also seen data tables/graphs, links to additional content, and lists of publications. </a:t>
            </a:r>
          </a:p>
        </p:txBody>
      </p:sp>
      <p:sp>
        <p:nvSpPr>
          <p:cNvPr id="23" name="Text Placeholder 22">
            <a:extLst>
              <a:ext uri="{FF2B5EF4-FFF2-40B4-BE49-F238E27FC236}">
                <a16:creationId xmlns:a16="http://schemas.microsoft.com/office/drawing/2014/main" id="{0AF478BD-EA6C-4859-8B35-CCA6A06CD007}"/>
              </a:ext>
            </a:extLst>
          </p:cNvPr>
          <p:cNvSpPr>
            <a:spLocks noGrp="1"/>
          </p:cNvSpPr>
          <p:nvPr>
            <p:ph type="body" sz="quarter" idx="11"/>
          </p:nvPr>
        </p:nvSpPr>
        <p:spPr/>
        <p:txBody>
          <a:bodyPr/>
          <a:lstStyle/>
          <a:p>
            <a:r>
              <a:rPr lang="en-US" dirty="0"/>
              <a:t>Yan-Yan Hu</a:t>
            </a:r>
          </a:p>
          <a:p>
            <a:endParaRPr lang="en-US" dirty="0"/>
          </a:p>
        </p:txBody>
      </p:sp>
      <p:pic>
        <p:nvPicPr>
          <p:cNvPr id="1026" name="Picture 2" descr="Tyler McCreary - Department of Geography">
            <a:extLst>
              <a:ext uri="{FF2B5EF4-FFF2-40B4-BE49-F238E27FC236}">
                <a16:creationId xmlns:a16="http://schemas.microsoft.com/office/drawing/2014/main" id="{0C537D30-59E4-7B4E-B1C9-1FD11E705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79" y="192205"/>
            <a:ext cx="2179696" cy="2179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DEB8098-283B-454E-B637-58AF0769D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1353" y="377151"/>
            <a:ext cx="2311721" cy="15411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acking | Occupy World Writes">
            <a:extLst>
              <a:ext uri="{FF2B5EF4-FFF2-40B4-BE49-F238E27FC236}">
                <a16:creationId xmlns:a16="http://schemas.microsoft.com/office/drawing/2014/main" id="{55AED9A5-596F-EA4D-A2D7-0CA75544AC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2268" y="2737122"/>
            <a:ext cx="2112651" cy="107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0697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E9414-4350-48BE-8434-007CDE2DBE56}"/>
              </a:ext>
            </a:extLst>
          </p:cNvPr>
          <p:cNvSpPr>
            <a:spLocks noGrp="1"/>
          </p:cNvSpPr>
          <p:nvPr>
            <p:ph type="body" sz="quarter" idx="10"/>
          </p:nvPr>
        </p:nvSpPr>
        <p:spPr/>
        <p:txBody>
          <a:bodyPr/>
          <a:lstStyle/>
          <a:p>
            <a:r>
              <a:rPr lang="en-US" dirty="0"/>
              <a:t>Yan-Yan Hu</a:t>
            </a:r>
          </a:p>
          <a:p>
            <a:endParaRPr lang="en-US" dirty="0"/>
          </a:p>
        </p:txBody>
      </p:sp>
    </p:spTree>
    <p:extLst>
      <p:ext uri="{BB962C8B-B14F-4D97-AF65-F5344CB8AC3E}">
        <p14:creationId xmlns:p14="http://schemas.microsoft.com/office/powerpoint/2010/main" val="22360873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 food, plate&#10;&#10;Description automatically generated">
            <a:extLst>
              <a:ext uri="{FF2B5EF4-FFF2-40B4-BE49-F238E27FC236}">
                <a16:creationId xmlns:a16="http://schemas.microsoft.com/office/drawing/2014/main" id="{3A696DD4-2DE0-40FB-A4E3-39C0F2173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0" name="Rectangle 19">
            <a:extLst>
              <a:ext uri="{FF2B5EF4-FFF2-40B4-BE49-F238E27FC236}">
                <a16:creationId xmlns:a16="http://schemas.microsoft.com/office/drawing/2014/main" id="{272ED08E-FA74-4547-9EC8-33619CA2354F}"/>
              </a:ext>
            </a:extLst>
          </p:cNvPr>
          <p:cNvSpPr/>
          <p:nvPr/>
        </p:nvSpPr>
        <p:spPr>
          <a:xfrm>
            <a:off x="-9525" y="-976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400EB62-01E6-448A-8808-F8909E273678}"/>
              </a:ext>
            </a:extLst>
          </p:cNvPr>
          <p:cNvCxnSpPr>
            <a:cxnSpLocks/>
          </p:cNvCxnSpPr>
          <p:nvPr/>
        </p:nvCxnSpPr>
        <p:spPr>
          <a:xfrm>
            <a:off x="3352800" y="0"/>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282597-E6C1-4875-8E83-34C638466A09}"/>
              </a:ext>
            </a:extLst>
          </p:cNvPr>
          <p:cNvCxnSpPr>
            <a:cxnSpLocks/>
          </p:cNvCxnSpPr>
          <p:nvPr/>
        </p:nvCxnSpPr>
        <p:spPr>
          <a:xfrm>
            <a:off x="8839200" y="0"/>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A5833D-D76A-4C74-ACC6-C7FEBFF0067D}"/>
              </a:ext>
            </a:extLst>
          </p:cNvPr>
          <p:cNvCxnSpPr/>
          <p:nvPr/>
        </p:nvCxnSpPr>
        <p:spPr>
          <a:xfrm>
            <a:off x="0" y="3429000"/>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628A6D-BF96-4C3A-8C40-E846711265EC}"/>
              </a:ext>
            </a:extLst>
          </p:cNvPr>
          <p:cNvCxnSpPr>
            <a:cxnSpLocks/>
          </p:cNvCxnSpPr>
          <p:nvPr/>
        </p:nvCxnSpPr>
        <p:spPr>
          <a:xfrm>
            <a:off x="3352791" y="3429000"/>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16C8BA-C52C-4320-99AE-32CC281B9403}"/>
              </a:ext>
            </a:extLst>
          </p:cNvPr>
          <p:cNvCxnSpPr>
            <a:cxnSpLocks/>
          </p:cNvCxnSpPr>
          <p:nvPr/>
        </p:nvCxnSpPr>
        <p:spPr>
          <a:xfrm>
            <a:off x="6095995" y="3429000"/>
            <a:ext cx="5" cy="2781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8905848-041C-4804-9520-CCFE39B32801}"/>
              </a:ext>
            </a:extLst>
          </p:cNvPr>
          <p:cNvSpPr/>
          <p:nvPr/>
        </p:nvSpPr>
        <p:spPr>
          <a:xfrm>
            <a:off x="33380" y="2348873"/>
            <a:ext cx="3352741" cy="1107996"/>
          </a:xfrm>
          <a:prstGeom prst="rect">
            <a:avLst/>
          </a:prstGeom>
        </p:spPr>
        <p:txBody>
          <a:bodyPr wrap="square">
            <a:spAutoFit/>
          </a:bodyPr>
          <a:lstStyle/>
          <a:p>
            <a:pPr algn="ctr"/>
            <a:r>
              <a:rPr lang="en-US" sz="2400" b="1" dirty="0">
                <a:solidFill>
                  <a:srgbClr val="782F40"/>
                </a:solidFill>
              </a:rPr>
              <a:t>Yan-Yan Hu</a:t>
            </a:r>
          </a:p>
          <a:p>
            <a:pPr algn="ctr"/>
            <a:r>
              <a:rPr lang="en-US" sz="1400" dirty="0"/>
              <a:t>Department of Chemistry &amp; Biochemistry</a:t>
            </a:r>
          </a:p>
          <a:p>
            <a:pPr algn="ctr"/>
            <a:r>
              <a:rPr lang="en-US" sz="1400" dirty="0" err="1"/>
              <a:t>yhu@fsu.edu</a:t>
            </a:r>
            <a:r>
              <a:rPr lang="en-US" sz="1400" dirty="0"/>
              <a:t> </a:t>
            </a:r>
          </a:p>
          <a:p>
            <a:pPr algn="ctr"/>
            <a:r>
              <a:rPr lang="en-US" sz="1400" dirty="0">
                <a:hlinkClick r:id="rId3"/>
              </a:rPr>
              <a:t>orcid.org/0000-0003-0677-</a:t>
            </a:r>
            <a:r>
              <a:rPr lang="en-US" sz="1400" dirty="0"/>
              <a:t>5897</a:t>
            </a:r>
          </a:p>
        </p:txBody>
      </p:sp>
      <p:sp>
        <p:nvSpPr>
          <p:cNvPr id="55" name="Rectangle 54">
            <a:extLst>
              <a:ext uri="{FF2B5EF4-FFF2-40B4-BE49-F238E27FC236}">
                <a16:creationId xmlns:a16="http://schemas.microsoft.com/office/drawing/2014/main" id="{F2875212-6AF1-4963-9686-6AF097FACCA8}"/>
              </a:ext>
            </a:extLst>
          </p:cNvPr>
          <p:cNvSpPr/>
          <p:nvPr/>
        </p:nvSpPr>
        <p:spPr>
          <a:xfrm>
            <a:off x="185722" y="4032464"/>
            <a:ext cx="2981357" cy="1862048"/>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Energy Storage Materials</a:t>
            </a:r>
          </a:p>
          <a:p>
            <a:pPr marL="285750" indent="-285750">
              <a:spcAft>
                <a:spcPts val="600"/>
              </a:spcAft>
              <a:buFont typeface="Arial" panose="020B0604020202020204" pitchFamily="34" charset="0"/>
              <a:buChar char="•"/>
            </a:pPr>
            <a:r>
              <a:rPr lang="en-US" sz="2000" dirty="0"/>
              <a:t>Device Fabrication</a:t>
            </a:r>
          </a:p>
          <a:p>
            <a:pPr marL="285750" indent="-285750">
              <a:spcAft>
                <a:spcPts val="600"/>
              </a:spcAft>
              <a:buFont typeface="Arial" panose="020B0604020202020204" pitchFamily="34" charset="0"/>
              <a:buChar char="•"/>
            </a:pPr>
            <a:r>
              <a:rPr lang="en-US" sz="2000" dirty="0"/>
              <a:t>NMR/MRI</a:t>
            </a:r>
          </a:p>
          <a:p>
            <a:pPr marL="285750" indent="-285750">
              <a:spcAft>
                <a:spcPts val="600"/>
              </a:spcAft>
              <a:buFont typeface="Arial" panose="020B0604020202020204" pitchFamily="34" charset="0"/>
              <a:buChar char="•"/>
            </a:pPr>
            <a:r>
              <a:rPr lang="en-US" sz="2000" dirty="0"/>
              <a:t>Electrochemistry</a:t>
            </a:r>
          </a:p>
        </p:txBody>
      </p:sp>
      <p:sp>
        <p:nvSpPr>
          <p:cNvPr id="56" name="TextBox 55">
            <a:extLst>
              <a:ext uri="{FF2B5EF4-FFF2-40B4-BE49-F238E27FC236}">
                <a16:creationId xmlns:a16="http://schemas.microsoft.com/office/drawing/2014/main" id="{E912B82B-3942-4B48-BD24-DBFBC3B8B904}"/>
              </a:ext>
            </a:extLst>
          </p:cNvPr>
          <p:cNvSpPr txBox="1"/>
          <p:nvPr/>
        </p:nvSpPr>
        <p:spPr>
          <a:xfrm>
            <a:off x="3352789" y="561975"/>
            <a:ext cx="5486409" cy="286232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Developing new materials for energy conversion and storage.</a:t>
            </a:r>
          </a:p>
          <a:p>
            <a:pPr marL="285750" indent="-285750">
              <a:spcAft>
                <a:spcPts val="600"/>
              </a:spcAft>
              <a:buFont typeface="Arial" panose="020B0604020202020204" pitchFamily="34" charset="0"/>
              <a:buChar char="•"/>
            </a:pPr>
            <a:r>
              <a:rPr lang="en-US" sz="1600" dirty="0"/>
              <a:t>Integrating functional materials to develop high-performance devices.</a:t>
            </a:r>
          </a:p>
          <a:p>
            <a:pPr marL="285750" indent="-285750">
              <a:spcAft>
                <a:spcPts val="600"/>
              </a:spcAft>
              <a:buFont typeface="Arial" panose="020B0604020202020204" pitchFamily="34" charset="0"/>
              <a:buChar char="•"/>
            </a:pPr>
            <a:r>
              <a:rPr lang="en-US" sz="1600" dirty="0"/>
              <a:t>Designing and implementing In situ/operando characterization techniques to determine how devices work and why they fail</a:t>
            </a:r>
          </a:p>
          <a:p>
            <a:pPr marL="285750" indent="-285750">
              <a:spcAft>
                <a:spcPts val="600"/>
              </a:spcAft>
              <a:buFont typeface="Arial" panose="020B0604020202020204" pitchFamily="34" charset="0"/>
              <a:buChar char="•"/>
            </a:pPr>
            <a:r>
              <a:rPr lang="en-US" sz="1600" dirty="0"/>
              <a:t>Commercializing technologies in partnership with industry.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57" name="TextBox 56">
            <a:extLst>
              <a:ext uri="{FF2B5EF4-FFF2-40B4-BE49-F238E27FC236}">
                <a16:creationId xmlns:a16="http://schemas.microsoft.com/office/drawing/2014/main" id="{A0D622C2-5C5A-46F7-8A0B-37447BFD1925}"/>
              </a:ext>
            </a:extLst>
          </p:cNvPr>
          <p:cNvSpPr txBox="1"/>
          <p:nvPr/>
        </p:nvSpPr>
        <p:spPr>
          <a:xfrm>
            <a:off x="3352789" y="3918075"/>
            <a:ext cx="2743191" cy="11849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Material synthesis</a:t>
            </a:r>
          </a:p>
          <a:p>
            <a:pPr marL="285750" indent="-285750">
              <a:spcAft>
                <a:spcPts val="600"/>
              </a:spcAft>
              <a:buFont typeface="Arial" panose="020B0604020202020204" pitchFamily="34" charset="0"/>
              <a:buChar char="•"/>
            </a:pPr>
            <a:r>
              <a:rPr lang="en-US" sz="1400" dirty="0"/>
              <a:t>Characterization</a:t>
            </a:r>
          </a:p>
          <a:p>
            <a:pPr marL="285750" indent="-285750">
              <a:spcAft>
                <a:spcPts val="600"/>
              </a:spcAft>
              <a:buFont typeface="Arial" panose="020B0604020202020204" pitchFamily="34" charset="0"/>
              <a:buChar char="•"/>
            </a:pPr>
            <a:r>
              <a:rPr lang="en-US" sz="1400" dirty="0"/>
              <a:t>Electrochemical device testing</a:t>
            </a:r>
          </a:p>
          <a:p>
            <a:pPr marL="285750" indent="-285750">
              <a:spcAft>
                <a:spcPts val="600"/>
              </a:spcAft>
              <a:buFont typeface="Arial" panose="020B0604020202020204" pitchFamily="34" charset="0"/>
              <a:buChar char="•"/>
            </a:pPr>
            <a:r>
              <a:rPr lang="en-US" sz="1400" dirty="0"/>
              <a:t>In situ/operando testing</a:t>
            </a:r>
          </a:p>
        </p:txBody>
      </p:sp>
      <p:sp>
        <p:nvSpPr>
          <p:cNvPr id="58" name="TextBox 57">
            <a:extLst>
              <a:ext uri="{FF2B5EF4-FFF2-40B4-BE49-F238E27FC236}">
                <a16:creationId xmlns:a16="http://schemas.microsoft.com/office/drawing/2014/main" id="{6F2D3A65-510A-4FCF-B160-7B99A6D614E0}"/>
              </a:ext>
            </a:extLst>
          </p:cNvPr>
          <p:cNvSpPr txBox="1"/>
          <p:nvPr/>
        </p:nvSpPr>
        <p:spPr>
          <a:xfrm>
            <a:off x="6091539" y="3870961"/>
            <a:ext cx="2743191" cy="24929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Computational modeling</a:t>
            </a:r>
          </a:p>
          <a:p>
            <a:pPr marL="285750" indent="-285750">
              <a:spcAft>
                <a:spcPts val="600"/>
              </a:spcAft>
              <a:buFont typeface="Arial" panose="020B0604020202020204" pitchFamily="34" charset="0"/>
              <a:buChar char="•"/>
            </a:pPr>
            <a:r>
              <a:rPr lang="en-US" sz="1400" dirty="0"/>
              <a:t>Large-scale reproducible fabrication</a:t>
            </a:r>
          </a:p>
          <a:p>
            <a:pPr marL="285750" indent="-285750">
              <a:spcAft>
                <a:spcPts val="600"/>
              </a:spcAft>
              <a:buFont typeface="Arial" panose="020B0604020202020204" pitchFamily="34" charset="0"/>
              <a:buChar char="•"/>
            </a:pPr>
            <a:r>
              <a:rPr lang="en-US" sz="1400" dirty="0"/>
              <a:t>Complementary characterization techniques</a:t>
            </a:r>
          </a:p>
          <a:p>
            <a:pPr marL="285750" indent="-285750">
              <a:spcAft>
                <a:spcPts val="600"/>
              </a:spcAft>
              <a:buFont typeface="Arial" panose="020B0604020202020204" pitchFamily="34" charset="0"/>
              <a:buChar char="•"/>
            </a:pPr>
            <a:r>
              <a:rPr lang="en-US" sz="1400" dirty="0"/>
              <a:t>New and exciting projects</a:t>
            </a:r>
          </a:p>
          <a:p>
            <a:pPr marL="285750" indent="-285750">
              <a:spcAft>
                <a:spcPts val="600"/>
              </a:spcAft>
              <a:buFont typeface="Arial" panose="020B0604020202020204" pitchFamily="34" charset="0"/>
              <a:buChar char="•"/>
            </a:pPr>
            <a:r>
              <a:rPr lang="en-US" sz="1400" dirty="0"/>
              <a:t>Allow me to help you!</a:t>
            </a:r>
          </a:p>
          <a:p>
            <a:pPr>
              <a:spcAft>
                <a:spcPts val="600"/>
              </a:spcAft>
            </a:pPr>
            <a:endParaRPr lang="en-US" sz="1400" dirty="0"/>
          </a:p>
          <a:p>
            <a:pPr marL="285750" indent="-285750">
              <a:spcAft>
                <a:spcPts val="600"/>
              </a:spcAft>
              <a:buFont typeface="Arial" panose="020B0604020202020204" pitchFamily="34" charset="0"/>
              <a:buChar char="•"/>
            </a:pPr>
            <a:endParaRPr lang="en-US" sz="1400" dirty="0"/>
          </a:p>
        </p:txBody>
      </p:sp>
      <p:sp>
        <p:nvSpPr>
          <p:cNvPr id="8" name="AutoShape 2" descr="Dr. Hu">
            <a:extLst>
              <a:ext uri="{FF2B5EF4-FFF2-40B4-BE49-F238E27FC236}">
                <a16:creationId xmlns:a16="http://schemas.microsoft.com/office/drawing/2014/main" id="{F1AC4C25-98A9-7842-A6A9-7AFA25F9855E}"/>
              </a:ext>
            </a:extLst>
          </p:cNvPr>
          <p:cNvSpPr>
            <a:spLocks noChangeAspect="1" noChangeArrowheads="1"/>
          </p:cNvSpPr>
          <p:nvPr/>
        </p:nvSpPr>
        <p:spPr bwMode="auto">
          <a:xfrm>
            <a:off x="4572000" y="1943100"/>
            <a:ext cx="30480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r. Hu">
            <a:extLst>
              <a:ext uri="{FF2B5EF4-FFF2-40B4-BE49-F238E27FC236}">
                <a16:creationId xmlns:a16="http://schemas.microsoft.com/office/drawing/2014/main" id="{0C6B3A65-982A-B245-8302-E769AD15FD6F}"/>
              </a:ext>
            </a:extLst>
          </p:cNvPr>
          <p:cNvSpPr>
            <a:spLocks noChangeAspect="1" noChangeArrowheads="1"/>
          </p:cNvSpPr>
          <p:nvPr/>
        </p:nvSpPr>
        <p:spPr bwMode="auto">
          <a:xfrm>
            <a:off x="4724400" y="2095500"/>
            <a:ext cx="30480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person smiling for the camera&#10;&#10;Description automatically generated">
            <a:extLst>
              <a:ext uri="{FF2B5EF4-FFF2-40B4-BE49-F238E27FC236}">
                <a16:creationId xmlns:a16="http://schemas.microsoft.com/office/drawing/2014/main" id="{519B8D4E-7330-F243-8B0C-69F21D973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42" y="63183"/>
            <a:ext cx="2344615" cy="2286000"/>
          </a:xfrm>
          <a:prstGeom prst="rect">
            <a:avLst/>
          </a:prstGeom>
        </p:spPr>
      </p:pic>
      <p:pic>
        <p:nvPicPr>
          <p:cNvPr id="77" name="Picture 76" descr="In situ NMR_ battery-3.tif">
            <a:extLst>
              <a:ext uri="{FF2B5EF4-FFF2-40B4-BE49-F238E27FC236}">
                <a16:creationId xmlns:a16="http://schemas.microsoft.com/office/drawing/2014/main" id="{2D6AE10E-1C95-5D40-98EF-6DCB550BCA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0441" y="3767236"/>
            <a:ext cx="2428630" cy="1663641"/>
          </a:xfrm>
          <a:prstGeom prst="rect">
            <a:avLst/>
          </a:prstGeom>
        </p:spPr>
      </p:pic>
      <p:pic>
        <p:nvPicPr>
          <p:cNvPr id="78" name="Picture 77">
            <a:extLst>
              <a:ext uri="{FF2B5EF4-FFF2-40B4-BE49-F238E27FC236}">
                <a16:creationId xmlns:a16="http://schemas.microsoft.com/office/drawing/2014/main" id="{F7965D13-E7FE-DB4C-81FE-39642096298C}"/>
              </a:ext>
            </a:extLst>
          </p:cNvPr>
          <p:cNvPicPr>
            <a:picLocks noChangeAspect="1"/>
          </p:cNvPicPr>
          <p:nvPr/>
        </p:nvPicPr>
        <p:blipFill rotWithShape="1">
          <a:blip r:embed="rId6"/>
          <a:srcRect t="57607" b="23375"/>
          <a:stretch/>
        </p:blipFill>
        <p:spPr>
          <a:xfrm>
            <a:off x="8992927" y="5362228"/>
            <a:ext cx="2234018" cy="736199"/>
          </a:xfrm>
          <a:prstGeom prst="rect">
            <a:avLst/>
          </a:prstGeom>
        </p:spPr>
      </p:pic>
      <p:pic>
        <p:nvPicPr>
          <p:cNvPr id="79" name="image28.png">
            <a:extLst>
              <a:ext uri="{FF2B5EF4-FFF2-40B4-BE49-F238E27FC236}">
                <a16:creationId xmlns:a16="http://schemas.microsoft.com/office/drawing/2014/main" id="{1CB9BF7E-0F83-A14E-845C-1FE0B8AC5779}"/>
              </a:ext>
            </a:extLst>
          </p:cNvPr>
          <p:cNvPicPr/>
          <p:nvPr/>
        </p:nvPicPr>
        <p:blipFill>
          <a:blip r:embed="rId7"/>
          <a:stretch>
            <a:fillRect/>
          </a:stretch>
        </p:blipFill>
        <p:spPr>
          <a:xfrm>
            <a:off x="10486066" y="1157420"/>
            <a:ext cx="1211859" cy="1211859"/>
          </a:xfrm>
          <a:prstGeom prst="rect">
            <a:avLst/>
          </a:prstGeom>
          <a:ln w="12700">
            <a:miter lim="400000"/>
          </a:ln>
        </p:spPr>
      </p:pic>
      <p:pic>
        <p:nvPicPr>
          <p:cNvPr id="80" name="image27.png">
            <a:extLst>
              <a:ext uri="{FF2B5EF4-FFF2-40B4-BE49-F238E27FC236}">
                <a16:creationId xmlns:a16="http://schemas.microsoft.com/office/drawing/2014/main" id="{D3134027-8AC1-6A49-B79C-C64F7462C67F}"/>
              </a:ext>
            </a:extLst>
          </p:cNvPr>
          <p:cNvPicPr/>
          <p:nvPr/>
        </p:nvPicPr>
        <p:blipFill>
          <a:blip r:embed="rId8"/>
          <a:stretch>
            <a:fillRect/>
          </a:stretch>
        </p:blipFill>
        <p:spPr>
          <a:xfrm>
            <a:off x="10560273" y="2347086"/>
            <a:ext cx="1629277" cy="1426595"/>
          </a:xfrm>
          <a:prstGeom prst="rect">
            <a:avLst/>
          </a:prstGeom>
          <a:ln w="12700">
            <a:miter lim="400000"/>
          </a:ln>
        </p:spPr>
      </p:pic>
      <p:pic>
        <p:nvPicPr>
          <p:cNvPr id="81" name="Picture 80">
            <a:extLst>
              <a:ext uri="{FF2B5EF4-FFF2-40B4-BE49-F238E27FC236}">
                <a16:creationId xmlns:a16="http://schemas.microsoft.com/office/drawing/2014/main" id="{0F205C9B-15F1-914B-A424-2447B4F2FB08}"/>
              </a:ext>
            </a:extLst>
          </p:cNvPr>
          <p:cNvPicPr>
            <a:picLocks noChangeAspect="1"/>
          </p:cNvPicPr>
          <p:nvPr/>
        </p:nvPicPr>
        <p:blipFill>
          <a:blip r:embed="rId9"/>
          <a:stretch>
            <a:fillRect/>
          </a:stretch>
        </p:blipFill>
        <p:spPr>
          <a:xfrm>
            <a:off x="9055887" y="559465"/>
            <a:ext cx="1163654" cy="1612986"/>
          </a:xfrm>
          <a:prstGeom prst="rect">
            <a:avLst/>
          </a:prstGeom>
        </p:spPr>
      </p:pic>
      <p:sp>
        <p:nvSpPr>
          <p:cNvPr id="12" name="Rectangle 11">
            <a:extLst>
              <a:ext uri="{FF2B5EF4-FFF2-40B4-BE49-F238E27FC236}">
                <a16:creationId xmlns:a16="http://schemas.microsoft.com/office/drawing/2014/main" id="{0DCDD7F7-0149-0748-9547-92EB19B032B1}"/>
              </a:ext>
            </a:extLst>
          </p:cNvPr>
          <p:cNvSpPr/>
          <p:nvPr/>
        </p:nvSpPr>
        <p:spPr>
          <a:xfrm>
            <a:off x="10564869" y="559852"/>
            <a:ext cx="1036245" cy="584775"/>
          </a:xfrm>
          <a:prstGeom prst="rect">
            <a:avLst/>
          </a:prstGeom>
        </p:spPr>
        <p:txBody>
          <a:bodyPr wrap="none">
            <a:spAutoFit/>
          </a:bodyPr>
          <a:lstStyle/>
          <a:p>
            <a:pPr algn="ctr"/>
            <a:r>
              <a:rPr lang="en-US" sz="1600" b="1" dirty="0">
                <a:solidFill>
                  <a:srgbClr val="782F40"/>
                </a:solidFill>
              </a:rPr>
              <a:t>Materials </a:t>
            </a:r>
          </a:p>
          <a:p>
            <a:pPr algn="ctr"/>
            <a:r>
              <a:rPr lang="en-US" sz="1600" b="1" dirty="0">
                <a:solidFill>
                  <a:srgbClr val="782F40"/>
                </a:solidFill>
              </a:rPr>
              <a:t>Synthesis</a:t>
            </a:r>
          </a:p>
        </p:txBody>
      </p:sp>
      <p:sp>
        <p:nvSpPr>
          <p:cNvPr id="82" name="Rectangle 81">
            <a:extLst>
              <a:ext uri="{FF2B5EF4-FFF2-40B4-BE49-F238E27FC236}">
                <a16:creationId xmlns:a16="http://schemas.microsoft.com/office/drawing/2014/main" id="{7BFF97E6-4A16-6D45-BF67-4D05EC3D5CBA}"/>
              </a:ext>
            </a:extLst>
          </p:cNvPr>
          <p:cNvSpPr/>
          <p:nvPr/>
        </p:nvSpPr>
        <p:spPr>
          <a:xfrm>
            <a:off x="8805879" y="2455931"/>
            <a:ext cx="1911229" cy="830997"/>
          </a:xfrm>
          <a:prstGeom prst="rect">
            <a:avLst/>
          </a:prstGeom>
        </p:spPr>
        <p:txBody>
          <a:bodyPr wrap="none">
            <a:spAutoFit/>
          </a:bodyPr>
          <a:lstStyle/>
          <a:p>
            <a:pPr algn="ctr"/>
            <a:r>
              <a:rPr lang="en-US" sz="1600" b="1" dirty="0">
                <a:solidFill>
                  <a:srgbClr val="782F40"/>
                </a:solidFill>
              </a:rPr>
              <a:t>Device fabrication,</a:t>
            </a:r>
          </a:p>
          <a:p>
            <a:pPr algn="ctr"/>
            <a:r>
              <a:rPr lang="en-US" sz="1600" b="1" dirty="0">
                <a:solidFill>
                  <a:srgbClr val="782F40"/>
                </a:solidFill>
              </a:rPr>
              <a:t>and </a:t>
            </a:r>
          </a:p>
          <a:p>
            <a:pPr algn="ctr"/>
            <a:r>
              <a:rPr lang="en-US" sz="1600" b="1" dirty="0">
                <a:solidFill>
                  <a:srgbClr val="782F40"/>
                </a:solidFill>
              </a:rPr>
              <a:t>performance testing</a:t>
            </a:r>
          </a:p>
        </p:txBody>
      </p:sp>
      <p:sp>
        <p:nvSpPr>
          <p:cNvPr id="83" name="Rectangle 82">
            <a:extLst>
              <a:ext uri="{FF2B5EF4-FFF2-40B4-BE49-F238E27FC236}">
                <a16:creationId xmlns:a16="http://schemas.microsoft.com/office/drawing/2014/main" id="{B1FA92A7-2EAE-6D43-8866-4A65F17E3B62}"/>
              </a:ext>
            </a:extLst>
          </p:cNvPr>
          <p:cNvSpPr/>
          <p:nvPr/>
        </p:nvSpPr>
        <p:spPr>
          <a:xfrm rot="5400000">
            <a:off x="10827055" y="4619592"/>
            <a:ext cx="1790363" cy="646331"/>
          </a:xfrm>
          <a:prstGeom prst="rect">
            <a:avLst/>
          </a:prstGeom>
        </p:spPr>
        <p:txBody>
          <a:bodyPr wrap="none">
            <a:spAutoFit/>
          </a:bodyPr>
          <a:lstStyle/>
          <a:p>
            <a:pPr algn="ctr"/>
            <a:r>
              <a:rPr lang="en-US" b="1" dirty="0">
                <a:solidFill>
                  <a:srgbClr val="782F40"/>
                </a:solidFill>
              </a:rPr>
              <a:t>In situ/operando</a:t>
            </a:r>
          </a:p>
          <a:p>
            <a:pPr algn="ctr"/>
            <a:r>
              <a:rPr lang="en-US" b="1" dirty="0">
                <a:solidFill>
                  <a:srgbClr val="782F40"/>
                </a:solidFill>
              </a:rPr>
              <a:t> characterization</a:t>
            </a:r>
          </a:p>
        </p:txBody>
      </p:sp>
      <p:sp>
        <p:nvSpPr>
          <p:cNvPr id="31" name="Text Placeholder 30">
            <a:extLst>
              <a:ext uri="{FF2B5EF4-FFF2-40B4-BE49-F238E27FC236}">
                <a16:creationId xmlns:a16="http://schemas.microsoft.com/office/drawing/2014/main" id="{199B698A-BE9D-4343-A141-46052345E2D9}"/>
              </a:ext>
            </a:extLst>
          </p:cNvPr>
          <p:cNvSpPr>
            <a:spLocks noGrp="1"/>
          </p:cNvSpPr>
          <p:nvPr>
            <p:ph type="body" sz="quarter" idx="11"/>
          </p:nvPr>
        </p:nvSpPr>
        <p:spPr/>
        <p:txBody>
          <a:bodyPr/>
          <a:lstStyle/>
          <a:p>
            <a:r>
              <a:rPr lang="en-US" dirty="0"/>
              <a:t>Zhe He</a:t>
            </a:r>
          </a:p>
          <a:p>
            <a:endParaRPr lang="en-US" dirty="0"/>
          </a:p>
        </p:txBody>
      </p:sp>
      <p:sp>
        <p:nvSpPr>
          <p:cNvPr id="32" name="Text Placeholder 31">
            <a:extLst>
              <a:ext uri="{FF2B5EF4-FFF2-40B4-BE49-F238E27FC236}">
                <a16:creationId xmlns:a16="http://schemas.microsoft.com/office/drawing/2014/main" id="{8CB84E89-1C8E-4202-AF06-33AFA382C3B3}"/>
              </a:ext>
            </a:extLst>
          </p:cNvPr>
          <p:cNvSpPr>
            <a:spLocks noGrp="1"/>
          </p:cNvSpPr>
          <p:nvPr>
            <p:ph type="body" sz="quarter" idx="12"/>
          </p:nvPr>
        </p:nvSpPr>
        <p:spPr/>
        <p:txBody>
          <a:bodyPr/>
          <a:lstStyle/>
          <a:p>
            <a:endParaRPr lang="en-US"/>
          </a:p>
        </p:txBody>
      </p:sp>
      <p:sp>
        <p:nvSpPr>
          <p:cNvPr id="33" name="Text Placeholder 32">
            <a:extLst>
              <a:ext uri="{FF2B5EF4-FFF2-40B4-BE49-F238E27FC236}">
                <a16:creationId xmlns:a16="http://schemas.microsoft.com/office/drawing/2014/main" id="{E446CDC8-C2FE-416E-990C-D0B9C1A0BA88}"/>
              </a:ext>
            </a:extLst>
          </p:cNvPr>
          <p:cNvSpPr>
            <a:spLocks noGrp="1"/>
          </p:cNvSpPr>
          <p:nvPr>
            <p:ph type="body" sz="quarter" idx="13"/>
          </p:nvPr>
        </p:nvSpPr>
        <p:spPr/>
        <p:txBody>
          <a:bodyPr/>
          <a:lstStyle/>
          <a:p>
            <a:endParaRPr lang="en-US"/>
          </a:p>
        </p:txBody>
      </p:sp>
      <p:sp>
        <p:nvSpPr>
          <p:cNvPr id="34" name="Text Placeholder 33">
            <a:extLst>
              <a:ext uri="{FF2B5EF4-FFF2-40B4-BE49-F238E27FC236}">
                <a16:creationId xmlns:a16="http://schemas.microsoft.com/office/drawing/2014/main" id="{C34B17D4-F24B-4FE1-9615-B80976E4249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11155564"/>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501951-C12F-4F1A-A0BA-1BC7B39588A1}"/>
              </a:ext>
            </a:extLst>
          </p:cNvPr>
          <p:cNvSpPr>
            <a:spLocks noGrp="1"/>
          </p:cNvSpPr>
          <p:nvPr>
            <p:ph type="body" sz="quarter" idx="10"/>
          </p:nvPr>
        </p:nvSpPr>
        <p:spPr/>
        <p:txBody>
          <a:bodyPr/>
          <a:lstStyle/>
          <a:p>
            <a:r>
              <a:rPr lang="en-US" dirty="0"/>
              <a:t>Zhe He</a:t>
            </a:r>
          </a:p>
          <a:p>
            <a:endParaRPr lang="en-US" dirty="0"/>
          </a:p>
        </p:txBody>
      </p:sp>
    </p:spTree>
    <p:extLst>
      <p:ext uri="{BB962C8B-B14F-4D97-AF65-F5344CB8AC3E}">
        <p14:creationId xmlns:p14="http://schemas.microsoft.com/office/powerpoint/2010/main" val="42288597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glasses and smiling at the camera&#10;&#10;Description automatically generated">
            <a:extLst>
              <a:ext uri="{FF2B5EF4-FFF2-40B4-BE49-F238E27FC236}">
                <a16:creationId xmlns:a16="http://schemas.microsoft.com/office/drawing/2014/main" id="{B2CAD108-7640-944A-B9AF-6134C731558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96" b="2496"/>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a:xfrm>
            <a:off x="9831300" y="6241414"/>
            <a:ext cx="2627400" cy="274321"/>
          </a:xfrm>
        </p:spPr>
        <p:txBody>
          <a:bodyPr/>
          <a:lstStyle/>
          <a:p>
            <a:r>
              <a:rPr lang="en-US" sz="1600" dirty="0"/>
              <a:t>Meegan Kennedy Hanson</a:t>
            </a:r>
          </a:p>
          <a:p>
            <a:endParaRPr lang="en-US" sz="1600"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Big Data Analytics</a:t>
            </a:r>
          </a:p>
          <a:p>
            <a:r>
              <a:rPr lang="en-US" dirty="0"/>
              <a:t>Data Mining</a:t>
            </a:r>
          </a:p>
          <a:p>
            <a:r>
              <a:rPr lang="en-US" dirty="0"/>
              <a:t>Machine Learning</a:t>
            </a:r>
          </a:p>
          <a:p>
            <a:r>
              <a:rPr lang="en-US" dirty="0"/>
              <a:t>Health Informatics</a:t>
            </a:r>
          </a:p>
          <a:p>
            <a:r>
              <a:rPr lang="en-US" dirty="0"/>
              <a:t>Natural Language Processing</a:t>
            </a:r>
          </a:p>
          <a:p>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Health data access</a:t>
            </a:r>
          </a:p>
          <a:p>
            <a:r>
              <a:rPr lang="en-US" dirty="0"/>
              <a:t>Natural language processing </a:t>
            </a:r>
          </a:p>
          <a:p>
            <a:r>
              <a:rPr lang="en-US" dirty="0"/>
              <a:t>Grant writing</a:t>
            </a:r>
          </a:p>
          <a:p>
            <a:r>
              <a:rPr lang="en-US" dirty="0"/>
              <a:t>Connect to multidisciplinary researchers in FSU</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pPr marL="571500" indent="-571500">
              <a:buFont typeface="Arial"/>
              <a:buChar char="•"/>
            </a:pPr>
            <a:r>
              <a:rPr lang="en-US" dirty="0"/>
              <a:t>Analysis of COVID-19 clinical trials on </a:t>
            </a:r>
            <a:r>
              <a:rPr lang="en-US" dirty="0" err="1"/>
              <a:t>ClinicalTrials.gov</a:t>
            </a:r>
            <a:endParaRPr lang="en-US" dirty="0"/>
          </a:p>
          <a:p>
            <a:pPr marL="571500" indent="-571500">
              <a:buFont typeface="Arial"/>
              <a:buChar char="•"/>
            </a:pPr>
            <a:r>
              <a:rPr lang="en-US" dirty="0"/>
              <a:t>Statistical modeling of complex datasets</a:t>
            </a:r>
          </a:p>
          <a:p>
            <a:pPr marL="571500" indent="-571500">
              <a:buFont typeface="Arial"/>
              <a:buChar char="•"/>
            </a:pPr>
            <a:r>
              <a:rPr lang="en-US" dirty="0"/>
              <a:t>Longitudinal data analysis </a:t>
            </a:r>
          </a:p>
          <a:p>
            <a:pPr marL="571500" indent="-571500">
              <a:buFont typeface="Arial"/>
              <a:buChar char="•"/>
            </a:pPr>
            <a:r>
              <a:rPr lang="en-US" dirty="0"/>
              <a:t>Implementation science</a:t>
            </a:r>
          </a:p>
          <a:p>
            <a:pPr marL="571500" indent="-571500">
              <a:buFont typeface="Arial"/>
              <a:buChar char="•"/>
            </a:pPr>
            <a:r>
              <a:rPr lang="en-US" dirty="0"/>
              <a:t>Software development</a:t>
            </a:r>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571500" indent="-571500">
              <a:buFont typeface="Arial"/>
              <a:buChar char="•"/>
            </a:pPr>
            <a:r>
              <a:rPr lang="en-US" dirty="0"/>
              <a:t>Artificial intelligence</a:t>
            </a:r>
          </a:p>
          <a:p>
            <a:pPr marL="571500" indent="-571500">
              <a:buFont typeface="Arial"/>
              <a:buChar char="•"/>
            </a:pPr>
            <a:r>
              <a:rPr lang="en-US" dirty="0"/>
              <a:t>Data mining and machine learning</a:t>
            </a:r>
          </a:p>
          <a:p>
            <a:pPr marL="571500" indent="-571500">
              <a:buFont typeface="Arial"/>
              <a:buChar char="•"/>
            </a:pPr>
            <a:r>
              <a:rPr lang="en-US" dirty="0"/>
              <a:t>Human aspect of Health IT</a:t>
            </a:r>
          </a:p>
          <a:p>
            <a:pPr marL="571500" indent="-571500">
              <a:buFont typeface="Arial"/>
              <a:buChar char="•"/>
            </a:pPr>
            <a:r>
              <a:rPr lang="en-US" dirty="0"/>
              <a:t>Health informatics</a:t>
            </a:r>
          </a:p>
          <a:p>
            <a:pPr marL="571500" indent="-571500">
              <a:buFont typeface="Arial"/>
              <a:buChar char="•"/>
            </a:pPr>
            <a:r>
              <a:rPr lang="en-US" dirty="0"/>
              <a:t>Access to a large clinical data warehouse </a:t>
            </a:r>
            <a:r>
              <a:rPr lang="mr-IN" dirty="0"/>
              <a:t>–</a:t>
            </a:r>
            <a:r>
              <a:rPr lang="en-US" dirty="0"/>
              <a:t> </a:t>
            </a:r>
            <a:r>
              <a:rPr lang="en-US" dirty="0" err="1"/>
              <a:t>OneFlorida</a:t>
            </a:r>
            <a:r>
              <a:rPr lang="en-US" dirty="0"/>
              <a:t> Data Trust (longitudinal clinical data for over 20 million patients)</a:t>
            </a:r>
          </a:p>
          <a:p>
            <a:pPr marL="571500" indent="-571500">
              <a:buFont typeface="Arial"/>
              <a:buChar char="•"/>
            </a:pPr>
            <a:r>
              <a:rPr lang="en-US" dirty="0"/>
              <a:t>Informatics approaches for grant proposals</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err="1"/>
              <a:t>Zhe</a:t>
            </a:r>
            <a:r>
              <a:rPr lang="en-US" dirty="0"/>
              <a:t> He</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Associate Professor</a:t>
            </a:r>
          </a:p>
          <a:p>
            <a:r>
              <a:rPr lang="en-US" dirty="0"/>
              <a:t>School of Information</a:t>
            </a:r>
          </a:p>
          <a:p>
            <a:r>
              <a:rPr lang="en-US" dirty="0"/>
              <a:t>Team Lead, UF-FSU CTSA BERD</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600" dirty="0"/>
              <a:t>Optimizing Alzheimer's Disease Clinical Trial Generalizability (R21AG061431-02S1, 2019-2021)</a:t>
            </a:r>
          </a:p>
          <a:p>
            <a:r>
              <a:rPr lang="en-US" sz="1600" dirty="0"/>
              <a:t>The Adherence Promotion with Person-centered Technology (APPT) Project: Promoting Adherence to Enhance the Early Detection and Treatment of Cognitive Decline (R01AG064529, 2019-2024) PI: Walter Boot</a:t>
            </a:r>
          </a:p>
          <a:p>
            <a:r>
              <a:rPr lang="en-US" sz="1600" dirty="0"/>
              <a:t>Systematic Analysis of Clinical Study Generalizability Assessment Methods with Informatics (R21AG061431, 2019-2021) PI: </a:t>
            </a:r>
            <a:r>
              <a:rPr lang="en-US" sz="1600" dirty="0" err="1"/>
              <a:t>Zhe</a:t>
            </a:r>
            <a:r>
              <a:rPr lang="en-US" sz="1600" dirty="0"/>
              <a:t> He</a:t>
            </a:r>
          </a:p>
          <a:p>
            <a:r>
              <a:rPr lang="en-US" sz="1600" dirty="0"/>
              <a:t>Posttransplant Health Outcomes in Pediatrics Organ Transplantation (NCATS CTSA 2019 – 2020) MPI: Michael Killian and </a:t>
            </a:r>
            <a:r>
              <a:rPr lang="en-US" sz="1600" dirty="0" err="1"/>
              <a:t>Zhe</a:t>
            </a:r>
            <a:r>
              <a:rPr lang="en-US" sz="1600" dirty="0"/>
              <a:t> He</a:t>
            </a:r>
          </a:p>
          <a:p>
            <a:endParaRPr lang="en-US" sz="1600" dirty="0"/>
          </a:p>
          <a:p>
            <a:endParaRPr lang="en-US" sz="1600" dirty="0"/>
          </a:p>
        </p:txBody>
      </p:sp>
    </p:spTree>
    <p:extLst>
      <p:ext uri="{BB962C8B-B14F-4D97-AF65-F5344CB8AC3E}">
        <p14:creationId xmlns:p14="http://schemas.microsoft.com/office/powerpoint/2010/main" val="113245997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64AAF-B54C-460B-89AD-E03F4BCB323D}"/>
              </a:ext>
            </a:extLst>
          </p:cNvPr>
          <p:cNvSpPr>
            <a:spLocks noGrp="1"/>
          </p:cNvSpPr>
          <p:nvPr>
            <p:ph type="body" sz="quarter" idx="10"/>
          </p:nvPr>
        </p:nvSpPr>
        <p:spPr/>
        <p:txBody>
          <a:bodyPr/>
          <a:lstStyle/>
          <a:p>
            <a:r>
              <a:rPr lang="en-US" dirty="0"/>
              <a:t>Meegan Kennedy Hanson</a:t>
            </a:r>
          </a:p>
          <a:p>
            <a:endParaRPr lang="en-US" dirty="0"/>
          </a:p>
        </p:txBody>
      </p:sp>
    </p:spTree>
    <p:extLst>
      <p:ext uri="{BB962C8B-B14F-4D97-AF65-F5344CB8AC3E}">
        <p14:creationId xmlns:p14="http://schemas.microsoft.com/office/powerpoint/2010/main" val="2068674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9D412C8B-A56F-8A47-8F05-F94606AD91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81" r="12581"/>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Renaine Julian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sz="1800" dirty="0"/>
              <a:t>History of microscopy</a:t>
            </a:r>
          </a:p>
          <a:p>
            <a:r>
              <a:rPr lang="en-US" sz="1800" dirty="0"/>
              <a:t>Victorian science</a:t>
            </a:r>
          </a:p>
          <a:p>
            <a:r>
              <a:rPr lang="en-US" sz="1800" dirty="0"/>
              <a:t>Victorian medicine and public health</a:t>
            </a:r>
          </a:p>
          <a:p>
            <a:r>
              <a:rPr lang="en-US" sz="1800" dirty="0"/>
              <a:t>History of science writing</a:t>
            </a:r>
          </a:p>
          <a:p>
            <a:r>
              <a:rPr lang="en-US" sz="1800" dirty="0"/>
              <a:t>History of popular science</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sz="1200" dirty="0"/>
              <a:t>Historical perspective on debates in science, bioethics, environment... </a:t>
            </a:r>
          </a:p>
          <a:p>
            <a:r>
              <a:rPr lang="en-US" sz="1200" dirty="0"/>
              <a:t>Historical perspective on technology development and debates</a:t>
            </a:r>
          </a:p>
          <a:p>
            <a:r>
              <a:rPr lang="en-US" sz="1200" dirty="0"/>
              <a:t>Archival research experience</a:t>
            </a:r>
          </a:p>
          <a:p>
            <a:r>
              <a:rPr lang="en-US" sz="1200" dirty="0"/>
              <a:t>Writing about the interrelations of science, technology, and society</a:t>
            </a:r>
          </a:p>
          <a:p>
            <a:r>
              <a:rPr lang="en-US" sz="1200" dirty="0"/>
              <a:t>”Translating” scientific ideas for non-scientific audiences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pPr marL="0" indent="0">
              <a:buNone/>
            </a:pPr>
            <a:r>
              <a:rPr lang="en-US" sz="1200" dirty="0"/>
              <a:t>Interested in working on projects that cross STEM and humanities</a:t>
            </a:r>
          </a:p>
          <a:p>
            <a:pPr marL="0" indent="0">
              <a:buNone/>
            </a:pPr>
            <a:r>
              <a:rPr lang="en-US" sz="1200" dirty="0"/>
              <a:t>Need people interested in editing a focused set of c19 primary texts for the RHR:STM project – your topic</a:t>
            </a:r>
          </a:p>
          <a:p>
            <a:pPr marL="0" indent="0">
              <a:buNone/>
            </a:pPr>
            <a:r>
              <a:rPr lang="en-US" sz="1200" dirty="0"/>
              <a:t>Always need fresh “expert interviews” on topics in medicine, bioethics, etc. for LIT3438 – 5 minute videos</a:t>
            </a:r>
          </a:p>
          <a:p>
            <a:pPr marL="0" indent="0">
              <a:buNone/>
            </a:pPr>
            <a:r>
              <a:rPr lang="en-US" sz="1200" dirty="0"/>
              <a:t>What beautiful or curious thing have you seen in your own work recently?</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I study the development of disciplinary identity in Britain (and to some extent America), c17-present</a:t>
            </a:r>
          </a:p>
          <a:p>
            <a:r>
              <a:rPr lang="en-US" dirty="0"/>
              <a:t>I look at how conventions and communities of practice develop around particular forms of writing and with different forms of technology</a:t>
            </a:r>
          </a:p>
          <a:p>
            <a:r>
              <a:rPr lang="en-US" dirty="0"/>
              <a:t>I’m especially interested in how observation is made and how it is recorded</a:t>
            </a:r>
          </a:p>
          <a:p>
            <a:r>
              <a:rPr lang="en-US" dirty="0"/>
              <a:t>My current book project examines a culture of the “skeptical sublime” that emerged around c19 microscopy</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sz="1600" dirty="0"/>
              <a:t>Meegan Kennedy Hanson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err="1"/>
              <a:t>orcid.org</a:t>
            </a:r>
            <a:r>
              <a:rPr lang="en-US" dirty="0"/>
              <a:t>/0000-0001-9789-6605</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400" i="1" dirty="0"/>
              <a:t>Beautiful Mechanism</a:t>
            </a:r>
            <a:r>
              <a:rPr lang="en-US" sz="1400" dirty="0"/>
              <a:t>, book MS on Victorian microscopy. Funded by NEH, Huntington, </a:t>
            </a:r>
            <a:r>
              <a:rPr lang="en-US" sz="1400" dirty="0" err="1"/>
              <a:t>Wellcome</a:t>
            </a:r>
            <a:r>
              <a:rPr lang="en-US" sz="1400" dirty="0"/>
              <a:t>, etc.</a:t>
            </a:r>
          </a:p>
          <a:p>
            <a:r>
              <a:rPr lang="en-US" sz="1400" dirty="0"/>
              <a:t>Recent essay on the oxyhydrogen microscope and cinema history in </a:t>
            </a:r>
            <a:r>
              <a:rPr lang="en-US" sz="1400" i="1" dirty="0"/>
              <a:t>Victorian Studies</a:t>
            </a:r>
            <a:endParaRPr lang="en-US" sz="1400" dirty="0"/>
          </a:p>
          <a:p>
            <a:r>
              <a:rPr lang="en-US" sz="1400" dirty="0"/>
              <a:t>Co-editor (with John Holmes) of c19 </a:t>
            </a:r>
            <a:r>
              <a:rPr lang="en-US" sz="1400" i="1" dirty="0"/>
              <a:t>Routledge Historical Resources: Science, Technology, and Medicine </a:t>
            </a:r>
          </a:p>
          <a:p>
            <a:r>
              <a:rPr lang="en-US" sz="1400" dirty="0"/>
              <a:t>First book, </a:t>
            </a:r>
            <a:r>
              <a:rPr lang="en-US" sz="1400" i="1" dirty="0"/>
              <a:t>Revising the Clinic</a:t>
            </a:r>
            <a:r>
              <a:rPr lang="en-US" sz="1400" dirty="0"/>
              <a:t>, on the c19 medical case history</a:t>
            </a:r>
          </a:p>
          <a:p>
            <a:r>
              <a:rPr lang="en-US" sz="1400" dirty="0"/>
              <a:t>LIT3438, a large lecture course on literature and medicine (LIT3438).</a:t>
            </a:r>
          </a:p>
        </p:txBody>
      </p:sp>
      <p:pic>
        <p:nvPicPr>
          <p:cNvPr id="22" name="Picture 21">
            <a:extLst>
              <a:ext uri="{FF2B5EF4-FFF2-40B4-BE49-F238E27FC236}">
                <a16:creationId xmlns:a16="http://schemas.microsoft.com/office/drawing/2014/main" id="{CBE08471-86E8-D04B-AEB4-4764CBDC0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1950" y="3640029"/>
            <a:ext cx="2222791" cy="2517908"/>
          </a:xfrm>
          <a:prstGeom prst="rect">
            <a:avLst/>
          </a:prstGeom>
        </p:spPr>
      </p:pic>
    </p:spTree>
    <p:extLst>
      <p:ext uri="{BB962C8B-B14F-4D97-AF65-F5344CB8AC3E}">
        <p14:creationId xmlns:p14="http://schemas.microsoft.com/office/powerpoint/2010/main" val="4009821454"/>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86716F-E25B-4861-9D42-090A82D6603F}"/>
              </a:ext>
            </a:extLst>
          </p:cNvPr>
          <p:cNvSpPr>
            <a:spLocks noGrp="1"/>
          </p:cNvSpPr>
          <p:nvPr>
            <p:ph type="body" sz="quarter" idx="10"/>
          </p:nvPr>
        </p:nvSpPr>
        <p:spPr/>
        <p:txBody>
          <a:bodyPr/>
          <a:lstStyle/>
          <a:p>
            <a:r>
              <a:rPr lang="en-US" dirty="0"/>
              <a:t>Renaine Julian</a:t>
            </a:r>
          </a:p>
          <a:p>
            <a:endParaRPr lang="en-US" dirty="0"/>
          </a:p>
        </p:txBody>
      </p:sp>
    </p:spTree>
    <p:extLst>
      <p:ext uri="{BB962C8B-B14F-4D97-AF65-F5344CB8AC3E}">
        <p14:creationId xmlns:p14="http://schemas.microsoft.com/office/powerpoint/2010/main" val="37048584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26E4C2-3416-4349-82F5-083A16BC2F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18" b="2918"/>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Shuyuan Mary Ho</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Research Data Management</a:t>
            </a:r>
          </a:p>
          <a:p>
            <a:r>
              <a:rPr lang="en-US" dirty="0"/>
              <a:t>Open Science</a:t>
            </a:r>
          </a:p>
          <a:p>
            <a:r>
              <a:rPr lang="en-US" dirty="0"/>
              <a:t>Academic Publishing</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Finding and evaluating ways to increase visibility and impact around your data and scholarship </a:t>
            </a:r>
          </a:p>
          <a:p>
            <a:r>
              <a:rPr lang="en-US" dirty="0"/>
              <a:t>Creating and evaluating the effectiveness of research data management plans (DMPs)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sz="1300" dirty="0"/>
              <a:t>Collaborate with me to help me learn how to incentivize participation in open science initiatives</a:t>
            </a:r>
          </a:p>
          <a:p>
            <a:r>
              <a:rPr lang="en-US" sz="1300" dirty="0"/>
              <a:t>Allow me talk to you, your colleagues, and your students about the societal benefits of open science</a:t>
            </a:r>
          </a:p>
          <a:p>
            <a:r>
              <a:rPr lang="en-US" sz="1300" dirty="0"/>
              <a:t>Allow me to help you with open science and data management things! </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sz="1800" dirty="0"/>
              <a:t>Leveraging technology to reduce barriers of access to scientific information</a:t>
            </a:r>
          </a:p>
          <a:p>
            <a:r>
              <a:rPr lang="en-US" sz="1800" dirty="0"/>
              <a:t>Connecting and collaborating with others who are passionate about open science and open access</a:t>
            </a:r>
          </a:p>
          <a:p>
            <a:r>
              <a:rPr lang="en-US" sz="1800" dirty="0"/>
              <a:t>Providing education and advocacy around the societal benefits of advancing open science and increasing access to scientific information </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Renaine Julian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sz="1200" dirty="0"/>
              <a:t>Director of STEM Libraries</a:t>
            </a:r>
          </a:p>
          <a:p>
            <a:r>
              <a:rPr lang="en-US" sz="1200" dirty="0"/>
              <a:t>FSU Libraries </a:t>
            </a:r>
          </a:p>
          <a:p>
            <a:r>
              <a:rPr lang="en-US" sz="1200" dirty="0">
                <a:hlinkClick r:id="rId3"/>
              </a:rPr>
              <a:t>https://orcid.org/0000-0001-6236-4756</a:t>
            </a:r>
            <a:r>
              <a:rPr lang="en-US" sz="1200" dirty="0"/>
              <a:t> </a:t>
            </a:r>
          </a:p>
          <a:p>
            <a:br>
              <a:rPr lang="en-US" sz="1600" dirty="0"/>
            </a:br>
            <a:endParaRPr lang="en-US" sz="1600"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dirty="0"/>
              <a:t>Exploring public benefits of open scientific data</a:t>
            </a:r>
          </a:p>
          <a:p>
            <a:r>
              <a:rPr lang="en-US" dirty="0"/>
              <a:t>Assessing faculty perceptions of the sustainability of scientific information</a:t>
            </a:r>
          </a:p>
        </p:txBody>
      </p:sp>
    </p:spTree>
    <p:extLst>
      <p:ext uri="{BB962C8B-B14F-4D97-AF65-F5344CB8AC3E}">
        <p14:creationId xmlns:p14="http://schemas.microsoft.com/office/powerpoint/2010/main" val="206806255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3818C4-D944-4A4C-B668-6AB7096ADA52}"/>
              </a:ext>
            </a:extLst>
          </p:cNvPr>
          <p:cNvSpPr>
            <a:spLocks noGrp="1"/>
          </p:cNvSpPr>
          <p:nvPr>
            <p:ph type="body" sz="quarter" idx="10"/>
          </p:nvPr>
        </p:nvSpPr>
        <p:spPr/>
        <p:txBody>
          <a:bodyPr/>
          <a:lstStyle/>
          <a:p>
            <a:r>
              <a:rPr lang="en-US" dirty="0"/>
              <a:t>Shuyuan Mary Ho</a:t>
            </a:r>
          </a:p>
          <a:p>
            <a:endParaRPr lang="en-US" dirty="0"/>
          </a:p>
        </p:txBody>
      </p:sp>
    </p:spTree>
    <p:extLst>
      <p:ext uri="{BB962C8B-B14F-4D97-AF65-F5344CB8AC3E}">
        <p14:creationId xmlns:p14="http://schemas.microsoft.com/office/powerpoint/2010/main" val="202901200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a:extLst>
              <a:ext uri="{FF2B5EF4-FFF2-40B4-BE49-F238E27FC236}">
                <a16:creationId xmlns:a16="http://schemas.microsoft.com/office/drawing/2014/main" id="{8BF268DF-84C7-1F41-8AD8-AC2B0E433989}"/>
              </a:ext>
            </a:extLst>
          </p:cNvPr>
          <p:cNvCxnSpPr>
            <a:cxnSpLocks/>
          </p:cNvCxnSpPr>
          <p:nvPr/>
        </p:nvCxnSpPr>
        <p:spPr>
          <a:xfrm>
            <a:off x="5996334" y="1927724"/>
            <a:ext cx="0" cy="6257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C29F9FB-725D-9A43-9EF5-0213947C8F19}"/>
              </a:ext>
            </a:extLst>
          </p:cNvPr>
          <p:cNvSpPr/>
          <p:nvPr/>
        </p:nvSpPr>
        <p:spPr>
          <a:xfrm>
            <a:off x="6055429" y="3685394"/>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68B63DFF-B347-6647-9CB4-0615B6448E1B}"/>
              </a:ext>
            </a:extLst>
          </p:cNvPr>
          <p:cNvSpPr/>
          <p:nvPr/>
        </p:nvSpPr>
        <p:spPr>
          <a:xfrm>
            <a:off x="7461958" y="3685393"/>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789750D2-3AC6-FA44-B3F4-B2A4CA52400B}"/>
              </a:ext>
            </a:extLst>
          </p:cNvPr>
          <p:cNvSpPr/>
          <p:nvPr/>
        </p:nvSpPr>
        <p:spPr>
          <a:xfrm>
            <a:off x="8853463" y="3717761"/>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B34B9231-17C8-6843-B579-8D1E1671475D}"/>
              </a:ext>
            </a:extLst>
          </p:cNvPr>
          <p:cNvSpPr/>
          <p:nvPr/>
        </p:nvSpPr>
        <p:spPr>
          <a:xfrm>
            <a:off x="4658144" y="3685395"/>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16238FC3-69D7-344D-958C-752B2A166AD1}"/>
              </a:ext>
            </a:extLst>
          </p:cNvPr>
          <p:cNvGrpSpPr/>
          <p:nvPr/>
        </p:nvGrpSpPr>
        <p:grpSpPr>
          <a:xfrm>
            <a:off x="439279" y="3691916"/>
            <a:ext cx="1241545" cy="1200127"/>
            <a:chOff x="250926" y="2642629"/>
            <a:chExt cx="1241545" cy="1200127"/>
          </a:xfrm>
        </p:grpSpPr>
        <p:sp>
          <p:nvSpPr>
            <p:cNvPr id="65" name="Oval 64">
              <a:extLst>
                <a:ext uri="{FF2B5EF4-FFF2-40B4-BE49-F238E27FC236}">
                  <a16:creationId xmlns:a16="http://schemas.microsoft.com/office/drawing/2014/main" id="{7137CA22-E821-8F4D-A11C-646FCBEFFB9E}"/>
                </a:ext>
              </a:extLst>
            </p:cNvPr>
            <p:cNvSpPr/>
            <p:nvPr/>
          </p:nvSpPr>
          <p:spPr>
            <a:xfrm>
              <a:off x="250926" y="2642629"/>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0FA4D3B-9401-6D41-A33B-E446A517CD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635" y="2799577"/>
              <a:ext cx="946382" cy="914169"/>
            </a:xfrm>
            <a:prstGeom prst="rect">
              <a:avLst/>
            </a:prstGeom>
          </p:spPr>
        </p:pic>
      </p:grpSp>
      <p:sp>
        <p:nvSpPr>
          <p:cNvPr id="10" name="TextBox 9">
            <a:extLst>
              <a:ext uri="{FF2B5EF4-FFF2-40B4-BE49-F238E27FC236}">
                <a16:creationId xmlns:a16="http://schemas.microsoft.com/office/drawing/2014/main" id="{0AB8131C-ACCA-CE4D-8EDC-350BD7B4C374}"/>
              </a:ext>
            </a:extLst>
          </p:cNvPr>
          <p:cNvSpPr txBox="1"/>
          <p:nvPr/>
        </p:nvSpPr>
        <p:spPr>
          <a:xfrm>
            <a:off x="2341607" y="198865"/>
            <a:ext cx="7508787"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The Government of the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(the simple version)</a:t>
            </a:r>
          </a:p>
        </p:txBody>
      </p:sp>
      <p:sp>
        <p:nvSpPr>
          <p:cNvPr id="11" name="Rectangle 10">
            <a:extLst>
              <a:ext uri="{FF2B5EF4-FFF2-40B4-BE49-F238E27FC236}">
                <a16:creationId xmlns:a16="http://schemas.microsoft.com/office/drawing/2014/main" id="{FFFC1CD8-CAB1-0244-A55A-55E76801260C}"/>
              </a:ext>
            </a:extLst>
          </p:cNvPr>
          <p:cNvSpPr/>
          <p:nvPr/>
        </p:nvSpPr>
        <p:spPr>
          <a:xfrm>
            <a:off x="4772281" y="1434739"/>
            <a:ext cx="2339394" cy="502024"/>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C7ECC9A-48C9-E342-8C2B-7C1AC2C43F44}"/>
              </a:ext>
            </a:extLst>
          </p:cNvPr>
          <p:cNvSpPr txBox="1"/>
          <p:nvPr/>
        </p:nvSpPr>
        <p:spPr>
          <a:xfrm>
            <a:off x="4734506" y="1461763"/>
            <a:ext cx="23771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Constitution</a:t>
            </a:r>
          </a:p>
        </p:txBody>
      </p:sp>
      <p:grpSp>
        <p:nvGrpSpPr>
          <p:cNvPr id="30" name="Group 29">
            <a:extLst>
              <a:ext uri="{FF2B5EF4-FFF2-40B4-BE49-F238E27FC236}">
                <a16:creationId xmlns:a16="http://schemas.microsoft.com/office/drawing/2014/main" id="{219413DF-52F9-A14C-89FC-31ED440C2301}"/>
              </a:ext>
            </a:extLst>
          </p:cNvPr>
          <p:cNvGrpSpPr/>
          <p:nvPr/>
        </p:nvGrpSpPr>
        <p:grpSpPr>
          <a:xfrm>
            <a:off x="1615064" y="2546452"/>
            <a:ext cx="2223247" cy="502024"/>
            <a:chOff x="4531159" y="1496594"/>
            <a:chExt cx="2223247" cy="502024"/>
          </a:xfrm>
        </p:grpSpPr>
        <p:sp>
          <p:nvSpPr>
            <p:cNvPr id="13" name="Rectangle 12">
              <a:extLst>
                <a:ext uri="{FF2B5EF4-FFF2-40B4-BE49-F238E27FC236}">
                  <a16:creationId xmlns:a16="http://schemas.microsoft.com/office/drawing/2014/main" id="{A12ED901-4B16-C149-A387-FD2ABA3E22AE}"/>
                </a:ext>
              </a:extLst>
            </p:cNvPr>
            <p:cNvSpPr/>
            <p:nvPr/>
          </p:nvSpPr>
          <p:spPr>
            <a:xfrm>
              <a:off x="4531159"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4A6BCED-150D-1D44-8B28-0015D2969E3C}"/>
                </a:ext>
              </a:extLst>
            </p:cNvPr>
            <p:cNvSpPr txBox="1"/>
            <p:nvPr/>
          </p:nvSpPr>
          <p:spPr>
            <a:xfrm>
              <a:off x="4652766" y="1562940"/>
              <a:ext cx="19803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Executive Branch</a:t>
              </a:r>
            </a:p>
          </p:txBody>
        </p:sp>
      </p:grpSp>
      <p:grpSp>
        <p:nvGrpSpPr>
          <p:cNvPr id="32" name="Group 31">
            <a:extLst>
              <a:ext uri="{FF2B5EF4-FFF2-40B4-BE49-F238E27FC236}">
                <a16:creationId xmlns:a16="http://schemas.microsoft.com/office/drawing/2014/main" id="{B1E435A5-0C1E-8E4C-B872-8E88346280AD}"/>
              </a:ext>
            </a:extLst>
          </p:cNvPr>
          <p:cNvGrpSpPr/>
          <p:nvPr/>
        </p:nvGrpSpPr>
        <p:grpSpPr>
          <a:xfrm>
            <a:off x="8007874" y="2545881"/>
            <a:ext cx="2223247" cy="502024"/>
            <a:chOff x="7645896" y="1496594"/>
            <a:chExt cx="2223247" cy="502024"/>
          </a:xfrm>
        </p:grpSpPr>
        <p:sp>
          <p:nvSpPr>
            <p:cNvPr id="14" name="Rectangle 13">
              <a:extLst>
                <a:ext uri="{FF2B5EF4-FFF2-40B4-BE49-F238E27FC236}">
                  <a16:creationId xmlns:a16="http://schemas.microsoft.com/office/drawing/2014/main" id="{14B307BC-F2C0-9847-9733-083847661CBB}"/>
                </a:ext>
              </a:extLst>
            </p:cNvPr>
            <p:cNvSpPr/>
            <p:nvPr/>
          </p:nvSpPr>
          <p:spPr>
            <a:xfrm>
              <a:off x="7645896"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6AC552B-13A5-5046-9E4E-7B15E5CE7FD5}"/>
                </a:ext>
              </a:extLst>
            </p:cNvPr>
            <p:cNvSpPr txBox="1"/>
            <p:nvPr/>
          </p:nvSpPr>
          <p:spPr>
            <a:xfrm>
              <a:off x="7645897" y="1562940"/>
              <a:ext cx="2223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Judicial Branch</a:t>
              </a:r>
            </a:p>
          </p:txBody>
        </p:sp>
      </p:grpSp>
      <p:grpSp>
        <p:nvGrpSpPr>
          <p:cNvPr id="31" name="Group 30">
            <a:extLst>
              <a:ext uri="{FF2B5EF4-FFF2-40B4-BE49-F238E27FC236}">
                <a16:creationId xmlns:a16="http://schemas.microsoft.com/office/drawing/2014/main" id="{D6FC784D-08C8-B441-9364-0DAC15716095}"/>
              </a:ext>
            </a:extLst>
          </p:cNvPr>
          <p:cNvGrpSpPr/>
          <p:nvPr/>
        </p:nvGrpSpPr>
        <p:grpSpPr>
          <a:xfrm>
            <a:off x="4888428" y="2545881"/>
            <a:ext cx="2223247" cy="502024"/>
            <a:chOff x="1416422" y="1496594"/>
            <a:chExt cx="2223247" cy="502024"/>
          </a:xfrm>
        </p:grpSpPr>
        <p:sp>
          <p:nvSpPr>
            <p:cNvPr id="12" name="Rectangle 11">
              <a:extLst>
                <a:ext uri="{FF2B5EF4-FFF2-40B4-BE49-F238E27FC236}">
                  <a16:creationId xmlns:a16="http://schemas.microsoft.com/office/drawing/2014/main" id="{BAED275D-9FFA-0E4A-9FE9-E63AEE3AB763}"/>
                </a:ext>
              </a:extLst>
            </p:cNvPr>
            <p:cNvSpPr/>
            <p:nvPr/>
          </p:nvSpPr>
          <p:spPr>
            <a:xfrm>
              <a:off x="1416422" y="1496594"/>
              <a:ext cx="2223247" cy="502024"/>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5AED2D9-0CAD-164A-BF8B-CEAB3767B4DE}"/>
                </a:ext>
              </a:extLst>
            </p:cNvPr>
            <p:cNvSpPr txBox="1"/>
            <p:nvPr/>
          </p:nvSpPr>
          <p:spPr>
            <a:xfrm>
              <a:off x="1416422" y="1569802"/>
              <a:ext cx="22232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Legislative Branch</a:t>
              </a:r>
            </a:p>
          </p:txBody>
        </p:sp>
      </p:grpSp>
      <p:sp>
        <p:nvSpPr>
          <p:cNvPr id="24" name="TextBox 23">
            <a:extLst>
              <a:ext uri="{FF2B5EF4-FFF2-40B4-BE49-F238E27FC236}">
                <a16:creationId xmlns:a16="http://schemas.microsoft.com/office/drawing/2014/main" id="{7EAFD16A-3371-524A-9A4A-07E647AC5ABA}"/>
              </a:ext>
            </a:extLst>
          </p:cNvPr>
          <p:cNvSpPr txBox="1"/>
          <p:nvPr/>
        </p:nvSpPr>
        <p:spPr>
          <a:xfrm>
            <a:off x="4655806" y="3970156"/>
            <a:ext cx="12378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the Interior</a:t>
            </a:r>
          </a:p>
        </p:txBody>
      </p:sp>
      <p:sp>
        <p:nvSpPr>
          <p:cNvPr id="28" name="TextBox 27">
            <a:extLst>
              <a:ext uri="{FF2B5EF4-FFF2-40B4-BE49-F238E27FC236}">
                <a16:creationId xmlns:a16="http://schemas.microsoft.com/office/drawing/2014/main" id="{99CEBBB2-291C-BD44-98B8-3808D3417F0A}"/>
              </a:ext>
            </a:extLst>
          </p:cNvPr>
          <p:cNvSpPr txBox="1"/>
          <p:nvPr/>
        </p:nvSpPr>
        <p:spPr>
          <a:xfrm>
            <a:off x="6144068" y="3840772"/>
            <a:ext cx="10919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Health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Services</a:t>
            </a:r>
          </a:p>
        </p:txBody>
      </p:sp>
      <p:sp>
        <p:nvSpPr>
          <p:cNvPr id="25" name="TextBox 24">
            <a:extLst>
              <a:ext uri="{FF2B5EF4-FFF2-40B4-BE49-F238E27FC236}">
                <a16:creationId xmlns:a16="http://schemas.microsoft.com/office/drawing/2014/main" id="{C4957D82-FB19-3A45-955B-1334FC564807}"/>
              </a:ext>
            </a:extLst>
          </p:cNvPr>
          <p:cNvSpPr txBox="1"/>
          <p:nvPr/>
        </p:nvSpPr>
        <p:spPr>
          <a:xfrm>
            <a:off x="7519371" y="3970156"/>
            <a:ext cx="11646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Commerce</a:t>
            </a:r>
          </a:p>
        </p:txBody>
      </p:sp>
      <p:sp>
        <p:nvSpPr>
          <p:cNvPr id="26" name="TextBox 25">
            <a:extLst>
              <a:ext uri="{FF2B5EF4-FFF2-40B4-BE49-F238E27FC236}">
                <a16:creationId xmlns:a16="http://schemas.microsoft.com/office/drawing/2014/main" id="{C53D34B1-B43A-2A43-AD09-5E37654E8DEF}"/>
              </a:ext>
            </a:extLst>
          </p:cNvPr>
          <p:cNvSpPr txBox="1"/>
          <p:nvPr/>
        </p:nvSpPr>
        <p:spPr>
          <a:xfrm>
            <a:off x="8938519" y="4023846"/>
            <a:ext cx="10919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Defense</a:t>
            </a:r>
          </a:p>
        </p:txBody>
      </p:sp>
      <p:sp>
        <p:nvSpPr>
          <p:cNvPr id="63" name="Oval 62">
            <a:extLst>
              <a:ext uri="{FF2B5EF4-FFF2-40B4-BE49-F238E27FC236}">
                <a16:creationId xmlns:a16="http://schemas.microsoft.com/office/drawing/2014/main" id="{A7EFA399-E1D8-4040-9433-7B78A6C487FD}"/>
              </a:ext>
            </a:extLst>
          </p:cNvPr>
          <p:cNvSpPr/>
          <p:nvPr/>
        </p:nvSpPr>
        <p:spPr>
          <a:xfrm>
            <a:off x="3259551" y="3685393"/>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1CC30887-7DC0-1C4F-9164-194F2CE4C2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1927" y="3799816"/>
            <a:ext cx="1241545" cy="1007664"/>
          </a:xfrm>
          <a:prstGeom prst="rect">
            <a:avLst/>
          </a:prstGeom>
        </p:spPr>
      </p:pic>
      <p:sp>
        <p:nvSpPr>
          <p:cNvPr id="64" name="Oval 63">
            <a:extLst>
              <a:ext uri="{FF2B5EF4-FFF2-40B4-BE49-F238E27FC236}">
                <a16:creationId xmlns:a16="http://schemas.microsoft.com/office/drawing/2014/main" id="{E2881140-F865-9941-88B3-8207B2E6931D}"/>
              </a:ext>
            </a:extLst>
          </p:cNvPr>
          <p:cNvSpPr/>
          <p:nvPr/>
        </p:nvSpPr>
        <p:spPr>
          <a:xfrm>
            <a:off x="1849415" y="3692589"/>
            <a:ext cx="1241545" cy="1200127"/>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087A7FBB-E4E5-DA41-8F54-8A70F20158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4265" y="3823225"/>
            <a:ext cx="952297" cy="943087"/>
          </a:xfrm>
          <a:prstGeom prst="rect">
            <a:avLst/>
          </a:prstGeom>
        </p:spPr>
      </p:pic>
      <p:sp>
        <p:nvSpPr>
          <p:cNvPr id="27" name="TextBox 26">
            <a:extLst>
              <a:ext uri="{FF2B5EF4-FFF2-40B4-BE49-F238E27FC236}">
                <a16:creationId xmlns:a16="http://schemas.microsoft.com/office/drawing/2014/main" id="{0BE066D6-00BA-1340-AA3C-BFAADEC320B8}"/>
              </a:ext>
            </a:extLst>
          </p:cNvPr>
          <p:cNvSpPr txBox="1"/>
          <p:nvPr/>
        </p:nvSpPr>
        <p:spPr>
          <a:xfrm>
            <a:off x="10255475" y="4158735"/>
            <a:ext cx="160441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Many 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Departments…</a:t>
            </a:r>
          </a:p>
        </p:txBody>
      </p:sp>
      <p:sp>
        <p:nvSpPr>
          <p:cNvPr id="66" name="Oval 65">
            <a:extLst>
              <a:ext uri="{FF2B5EF4-FFF2-40B4-BE49-F238E27FC236}">
                <a16:creationId xmlns:a16="http://schemas.microsoft.com/office/drawing/2014/main" id="{61199CFC-4181-2047-9CEE-55AFCFB528FE}"/>
              </a:ext>
            </a:extLst>
          </p:cNvPr>
          <p:cNvSpPr/>
          <p:nvPr/>
        </p:nvSpPr>
        <p:spPr>
          <a:xfrm>
            <a:off x="10373285"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028B41F2-668C-DE46-B184-4CB2D341A0BE}"/>
              </a:ext>
            </a:extLst>
          </p:cNvPr>
          <p:cNvSpPr/>
          <p:nvPr/>
        </p:nvSpPr>
        <p:spPr>
          <a:xfrm>
            <a:off x="10838547"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637F892-D0B0-8641-A109-6DA8BDB9F580}"/>
              </a:ext>
            </a:extLst>
          </p:cNvPr>
          <p:cNvSpPr/>
          <p:nvPr/>
        </p:nvSpPr>
        <p:spPr>
          <a:xfrm>
            <a:off x="11303809" y="3727615"/>
            <a:ext cx="345532" cy="313662"/>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8" name="Straight Connector 87">
            <a:extLst>
              <a:ext uri="{FF2B5EF4-FFF2-40B4-BE49-F238E27FC236}">
                <a16:creationId xmlns:a16="http://schemas.microsoft.com/office/drawing/2014/main" id="{3E344E2F-512C-D149-8134-87AEB2E89CBD}"/>
              </a:ext>
            </a:extLst>
          </p:cNvPr>
          <p:cNvCxnSpPr>
            <a:cxnSpLocks/>
          </p:cNvCxnSpPr>
          <p:nvPr/>
        </p:nvCxnSpPr>
        <p:spPr>
          <a:xfrm flipH="1">
            <a:off x="2726684" y="2176894"/>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B3F59B6-5581-614B-BA67-CA63846DC7AF}"/>
              </a:ext>
            </a:extLst>
          </p:cNvPr>
          <p:cNvCxnSpPr>
            <a:cxnSpLocks/>
          </p:cNvCxnSpPr>
          <p:nvPr/>
        </p:nvCxnSpPr>
        <p:spPr>
          <a:xfrm flipH="1">
            <a:off x="9119496" y="2176894"/>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F28CB96-0B6D-324F-91A7-466A4CC0188D}"/>
              </a:ext>
            </a:extLst>
          </p:cNvPr>
          <p:cNvCxnSpPr>
            <a:cxnSpLocks/>
          </p:cNvCxnSpPr>
          <p:nvPr/>
        </p:nvCxnSpPr>
        <p:spPr>
          <a:xfrm flipH="1">
            <a:off x="2726684" y="2189585"/>
            <a:ext cx="64066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E46E583-A782-C346-B2EA-738C91F1AA00}"/>
              </a:ext>
            </a:extLst>
          </p:cNvPr>
          <p:cNvCxnSpPr>
            <a:cxnSpLocks/>
          </p:cNvCxnSpPr>
          <p:nvPr/>
        </p:nvCxnSpPr>
        <p:spPr>
          <a:xfrm flipH="1">
            <a:off x="1030806" y="3443421"/>
            <a:ext cx="104457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B0B7E26-2C60-874D-A7D4-9F198D89B8CF}"/>
              </a:ext>
            </a:extLst>
          </p:cNvPr>
          <p:cNvCxnSpPr>
            <a:cxnSpLocks/>
          </p:cNvCxnSpPr>
          <p:nvPr/>
        </p:nvCxnSpPr>
        <p:spPr>
          <a:xfrm flipH="1">
            <a:off x="11464165" y="3443421"/>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374FB9F-6EF0-A248-97FE-32034DC3DA8F}"/>
              </a:ext>
            </a:extLst>
          </p:cNvPr>
          <p:cNvCxnSpPr>
            <a:cxnSpLocks/>
          </p:cNvCxnSpPr>
          <p:nvPr/>
        </p:nvCxnSpPr>
        <p:spPr>
          <a:xfrm flipH="1">
            <a:off x="11010947" y="3443421"/>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29EDCD-B99F-D445-BD68-7A9109CA8FB3}"/>
              </a:ext>
            </a:extLst>
          </p:cNvPr>
          <p:cNvCxnSpPr>
            <a:cxnSpLocks/>
          </p:cNvCxnSpPr>
          <p:nvPr/>
        </p:nvCxnSpPr>
        <p:spPr>
          <a:xfrm flipH="1">
            <a:off x="10545685" y="345765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10115CF-2F66-314E-B9FB-ACCC8392085D}"/>
              </a:ext>
            </a:extLst>
          </p:cNvPr>
          <p:cNvCxnSpPr>
            <a:cxnSpLocks/>
          </p:cNvCxnSpPr>
          <p:nvPr/>
        </p:nvCxnSpPr>
        <p:spPr>
          <a:xfrm flipH="1">
            <a:off x="9466047"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AC6668B-ECDD-3448-8943-B0FF8A6A662D}"/>
              </a:ext>
            </a:extLst>
          </p:cNvPr>
          <p:cNvCxnSpPr>
            <a:cxnSpLocks/>
          </p:cNvCxnSpPr>
          <p:nvPr/>
        </p:nvCxnSpPr>
        <p:spPr>
          <a:xfrm flipH="1">
            <a:off x="8071273" y="3446627"/>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500848C-A28D-E44F-9FAC-17752F6AE2F4}"/>
              </a:ext>
            </a:extLst>
          </p:cNvPr>
          <p:cNvCxnSpPr>
            <a:cxnSpLocks/>
          </p:cNvCxnSpPr>
          <p:nvPr/>
        </p:nvCxnSpPr>
        <p:spPr>
          <a:xfrm flipH="1">
            <a:off x="6661136" y="3428635"/>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406BD4-309D-D240-A662-A5A422305320}"/>
              </a:ext>
            </a:extLst>
          </p:cNvPr>
          <p:cNvCxnSpPr>
            <a:cxnSpLocks/>
          </p:cNvCxnSpPr>
          <p:nvPr/>
        </p:nvCxnSpPr>
        <p:spPr>
          <a:xfrm flipH="1">
            <a:off x="5265864"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9AE288E-86B1-964F-9518-6A4EDA8646B1}"/>
              </a:ext>
            </a:extLst>
          </p:cNvPr>
          <p:cNvCxnSpPr>
            <a:cxnSpLocks/>
          </p:cNvCxnSpPr>
          <p:nvPr/>
        </p:nvCxnSpPr>
        <p:spPr>
          <a:xfrm flipH="1">
            <a:off x="3845970"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D7BA3FC-CD73-FA44-81C1-606050EF7C28}"/>
              </a:ext>
            </a:extLst>
          </p:cNvPr>
          <p:cNvCxnSpPr>
            <a:cxnSpLocks/>
          </p:cNvCxnSpPr>
          <p:nvPr/>
        </p:nvCxnSpPr>
        <p:spPr>
          <a:xfrm flipH="1">
            <a:off x="2467107" y="3454932"/>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7AD8C7-930B-6143-9372-8D83DBDB91A6}"/>
              </a:ext>
            </a:extLst>
          </p:cNvPr>
          <p:cNvCxnSpPr>
            <a:cxnSpLocks/>
          </p:cNvCxnSpPr>
          <p:nvPr/>
        </p:nvCxnSpPr>
        <p:spPr>
          <a:xfrm flipH="1">
            <a:off x="1047103" y="3438006"/>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3F713D5-DA4D-CC4B-84C0-778743A1BB70}"/>
              </a:ext>
            </a:extLst>
          </p:cNvPr>
          <p:cNvCxnSpPr>
            <a:cxnSpLocks/>
            <a:stCxn id="13" idx="2"/>
          </p:cNvCxnSpPr>
          <p:nvPr/>
        </p:nvCxnSpPr>
        <p:spPr>
          <a:xfrm>
            <a:off x="2726688" y="3048476"/>
            <a:ext cx="1327" cy="3981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F5ECB07-3984-5844-BDA5-AE9A9B819E83}"/>
              </a:ext>
            </a:extLst>
          </p:cNvPr>
          <p:cNvCxnSpPr>
            <a:cxnSpLocks/>
          </p:cNvCxnSpPr>
          <p:nvPr/>
        </p:nvCxnSpPr>
        <p:spPr>
          <a:xfrm flipH="1">
            <a:off x="5305232" y="4831577"/>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DFF79AA-3722-B149-9975-B18E993018AE}"/>
              </a:ext>
            </a:extLst>
          </p:cNvPr>
          <p:cNvCxnSpPr>
            <a:cxnSpLocks/>
          </p:cNvCxnSpPr>
          <p:nvPr/>
        </p:nvCxnSpPr>
        <p:spPr>
          <a:xfrm flipH="1">
            <a:off x="6683286" y="4822328"/>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F99E030-B1F6-1B44-AB9C-A2B5733683B6}"/>
              </a:ext>
            </a:extLst>
          </p:cNvPr>
          <p:cNvCxnSpPr>
            <a:cxnSpLocks/>
          </p:cNvCxnSpPr>
          <p:nvPr/>
        </p:nvCxnSpPr>
        <p:spPr>
          <a:xfrm flipH="1">
            <a:off x="8100379" y="4800840"/>
            <a:ext cx="1" cy="376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F2BD915A-1439-0D42-95D0-CFC16A039B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03493" y="5140088"/>
            <a:ext cx="1029038" cy="961456"/>
          </a:xfrm>
          <a:prstGeom prst="rect">
            <a:avLst/>
          </a:prstGeom>
          <a:ln>
            <a:solidFill>
              <a:schemeClr val="accent6">
                <a:lumMod val="60000"/>
                <a:lumOff val="40000"/>
              </a:schemeClr>
            </a:solidFill>
          </a:ln>
        </p:spPr>
      </p:pic>
      <p:grpSp>
        <p:nvGrpSpPr>
          <p:cNvPr id="46" name="Group 45">
            <a:extLst>
              <a:ext uri="{FF2B5EF4-FFF2-40B4-BE49-F238E27FC236}">
                <a16:creationId xmlns:a16="http://schemas.microsoft.com/office/drawing/2014/main" id="{4635D84A-2364-EA46-89FA-576D0A546534}"/>
              </a:ext>
            </a:extLst>
          </p:cNvPr>
          <p:cNvGrpSpPr/>
          <p:nvPr/>
        </p:nvGrpSpPr>
        <p:grpSpPr>
          <a:xfrm>
            <a:off x="7593122" y="5140088"/>
            <a:ext cx="1017176" cy="961454"/>
            <a:chOff x="4829816" y="3873527"/>
            <a:chExt cx="1745271" cy="1687014"/>
          </a:xfrm>
        </p:grpSpPr>
        <p:sp>
          <p:nvSpPr>
            <p:cNvPr id="45" name="Rectangle 44">
              <a:extLst>
                <a:ext uri="{FF2B5EF4-FFF2-40B4-BE49-F238E27FC236}">
                  <a16:creationId xmlns:a16="http://schemas.microsoft.com/office/drawing/2014/main" id="{AD30C1C0-E4D3-7346-9E5C-759F245B97BD}"/>
                </a:ext>
              </a:extLst>
            </p:cNvPr>
            <p:cNvSpPr/>
            <p:nvPr/>
          </p:nvSpPr>
          <p:spPr>
            <a:xfrm>
              <a:off x="4829816" y="3873527"/>
              <a:ext cx="1745271" cy="1687014"/>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83DC64B2-BFAD-C84E-8A0D-7ECAC6AE2F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2940" y="3947984"/>
              <a:ext cx="1524000" cy="1524000"/>
            </a:xfrm>
            <a:prstGeom prst="rect">
              <a:avLst/>
            </a:prstGeom>
          </p:spPr>
        </p:pic>
      </p:grpSp>
      <p:grpSp>
        <p:nvGrpSpPr>
          <p:cNvPr id="79" name="Group 78">
            <a:extLst>
              <a:ext uri="{FF2B5EF4-FFF2-40B4-BE49-F238E27FC236}">
                <a16:creationId xmlns:a16="http://schemas.microsoft.com/office/drawing/2014/main" id="{48BCC67B-3D4F-9D4F-A928-8404A723BA47}"/>
              </a:ext>
            </a:extLst>
          </p:cNvPr>
          <p:cNvGrpSpPr/>
          <p:nvPr/>
        </p:nvGrpSpPr>
        <p:grpSpPr>
          <a:xfrm>
            <a:off x="4813864" y="5154223"/>
            <a:ext cx="1029038" cy="961456"/>
            <a:chOff x="4571853" y="4071313"/>
            <a:chExt cx="1029038" cy="961456"/>
          </a:xfrm>
        </p:grpSpPr>
        <p:sp>
          <p:nvSpPr>
            <p:cNvPr id="47" name="Rectangle 46">
              <a:extLst>
                <a:ext uri="{FF2B5EF4-FFF2-40B4-BE49-F238E27FC236}">
                  <a16:creationId xmlns:a16="http://schemas.microsoft.com/office/drawing/2014/main" id="{2771A845-3983-FD47-AF87-B60FCAEC05B0}"/>
                </a:ext>
              </a:extLst>
            </p:cNvPr>
            <p:cNvSpPr/>
            <p:nvPr/>
          </p:nvSpPr>
          <p:spPr>
            <a:xfrm>
              <a:off x="4571853" y="4071313"/>
              <a:ext cx="1029038" cy="96145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85A48E8B-47FD-154C-8E20-2135844E67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79675" y="4169117"/>
              <a:ext cx="363611" cy="368789"/>
            </a:xfrm>
            <a:prstGeom prst="rect">
              <a:avLst/>
            </a:prstGeom>
          </p:spPr>
        </p:pic>
        <p:pic>
          <p:nvPicPr>
            <p:cNvPr id="78" name="Picture 77">
              <a:extLst>
                <a:ext uri="{FF2B5EF4-FFF2-40B4-BE49-F238E27FC236}">
                  <a16:creationId xmlns:a16="http://schemas.microsoft.com/office/drawing/2014/main" id="{2E002473-C6FC-5248-A5CC-9F18F31EED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46723" y="4605427"/>
              <a:ext cx="884378" cy="326869"/>
            </a:xfrm>
            <a:prstGeom prst="rect">
              <a:avLst/>
            </a:prstGeom>
          </p:spPr>
        </p:pic>
      </p:grpSp>
      <p:pic>
        <p:nvPicPr>
          <p:cNvPr id="61" name="Picture 4" descr="logo">
            <a:extLst>
              <a:ext uri="{FF2B5EF4-FFF2-40B4-BE49-F238E27FC236}">
                <a16:creationId xmlns:a16="http://schemas.microsoft.com/office/drawing/2014/main" id="{2E83D77A-17AA-47A7-8D03-4130B2855C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49301" y="279781"/>
            <a:ext cx="1308100" cy="1308100"/>
          </a:xfrm>
          <a:prstGeom prst="rect">
            <a:avLst/>
          </a:prstGeom>
          <a:noFill/>
        </p:spPr>
      </p:pic>
    </p:spTree>
    <p:extLst>
      <p:ext uri="{BB962C8B-B14F-4D97-AF65-F5344CB8AC3E}">
        <p14:creationId xmlns:p14="http://schemas.microsoft.com/office/powerpoint/2010/main" val="72583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 food, plate&#10;&#10;Description automatically generated">
            <a:extLst>
              <a:ext uri="{FF2B5EF4-FFF2-40B4-BE49-F238E27FC236}">
                <a16:creationId xmlns:a16="http://schemas.microsoft.com/office/drawing/2014/main" id="{3A696DD4-2DE0-40FB-A4E3-39C0F2173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0" name="Rectangle 19">
            <a:extLst>
              <a:ext uri="{FF2B5EF4-FFF2-40B4-BE49-F238E27FC236}">
                <a16:creationId xmlns:a16="http://schemas.microsoft.com/office/drawing/2014/main" id="{272ED08E-FA74-4547-9EC8-33619CA2354F}"/>
              </a:ext>
            </a:extLst>
          </p:cNvPr>
          <p:cNvSpPr/>
          <p:nvPr/>
        </p:nvSpPr>
        <p:spPr>
          <a:xfrm>
            <a:off x="-9525" y="-976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400EB62-01E6-448A-8808-F8909E273678}"/>
              </a:ext>
            </a:extLst>
          </p:cNvPr>
          <p:cNvCxnSpPr>
            <a:cxnSpLocks/>
          </p:cNvCxnSpPr>
          <p:nvPr/>
        </p:nvCxnSpPr>
        <p:spPr>
          <a:xfrm>
            <a:off x="3352800" y="0"/>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282597-E6C1-4875-8E83-34C638466A09}"/>
              </a:ext>
            </a:extLst>
          </p:cNvPr>
          <p:cNvCxnSpPr>
            <a:cxnSpLocks/>
          </p:cNvCxnSpPr>
          <p:nvPr/>
        </p:nvCxnSpPr>
        <p:spPr>
          <a:xfrm>
            <a:off x="8839200" y="0"/>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A5833D-D76A-4C74-ACC6-C7FEBFF0067D}"/>
              </a:ext>
            </a:extLst>
          </p:cNvPr>
          <p:cNvCxnSpPr/>
          <p:nvPr/>
        </p:nvCxnSpPr>
        <p:spPr>
          <a:xfrm>
            <a:off x="0" y="3429000"/>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628A6D-BF96-4C3A-8C40-E846711265EC}"/>
              </a:ext>
            </a:extLst>
          </p:cNvPr>
          <p:cNvCxnSpPr>
            <a:cxnSpLocks/>
          </p:cNvCxnSpPr>
          <p:nvPr/>
        </p:nvCxnSpPr>
        <p:spPr>
          <a:xfrm>
            <a:off x="3352791" y="3429000"/>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16C8BA-C52C-4320-99AE-32CC281B9403}"/>
              </a:ext>
            </a:extLst>
          </p:cNvPr>
          <p:cNvCxnSpPr>
            <a:cxnSpLocks/>
          </p:cNvCxnSpPr>
          <p:nvPr/>
        </p:nvCxnSpPr>
        <p:spPr>
          <a:xfrm>
            <a:off x="6095995" y="3429000"/>
            <a:ext cx="5" cy="2781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8905848-041C-4804-9520-CCFE39B32801}"/>
              </a:ext>
            </a:extLst>
          </p:cNvPr>
          <p:cNvSpPr/>
          <p:nvPr/>
        </p:nvSpPr>
        <p:spPr>
          <a:xfrm>
            <a:off x="33380" y="2348873"/>
            <a:ext cx="3352741" cy="1107996"/>
          </a:xfrm>
          <a:prstGeom prst="rect">
            <a:avLst/>
          </a:prstGeom>
        </p:spPr>
        <p:txBody>
          <a:bodyPr wrap="square">
            <a:spAutoFit/>
          </a:bodyPr>
          <a:lstStyle/>
          <a:p>
            <a:pPr algn="ctr"/>
            <a:r>
              <a:rPr lang="en-US" sz="2400" b="1" dirty="0">
                <a:solidFill>
                  <a:srgbClr val="782F40"/>
                </a:solidFill>
              </a:rPr>
              <a:t>Shuyuan Mary Ho</a:t>
            </a:r>
          </a:p>
          <a:p>
            <a:pPr algn="ctr"/>
            <a:r>
              <a:rPr lang="en-US" sz="1400" dirty="0"/>
              <a:t>School of Information</a:t>
            </a:r>
          </a:p>
          <a:p>
            <a:pPr algn="ctr"/>
            <a:r>
              <a:rPr lang="en-US" sz="1400" dirty="0" err="1"/>
              <a:t>smho@fsu.edu</a:t>
            </a:r>
            <a:r>
              <a:rPr lang="en-US" sz="1400" dirty="0"/>
              <a:t> </a:t>
            </a:r>
          </a:p>
          <a:p>
            <a:pPr algn="ctr"/>
            <a:r>
              <a:rPr lang="en-US" sz="1400" u="sng" dirty="0">
                <a:hlinkClick r:id="rId3"/>
              </a:rPr>
              <a:t>orcid.org/0000-0002-4790-1821</a:t>
            </a:r>
            <a:endParaRPr lang="en-US" sz="1400" dirty="0"/>
          </a:p>
        </p:txBody>
      </p:sp>
      <p:sp>
        <p:nvSpPr>
          <p:cNvPr id="55" name="Rectangle 54">
            <a:extLst>
              <a:ext uri="{FF2B5EF4-FFF2-40B4-BE49-F238E27FC236}">
                <a16:creationId xmlns:a16="http://schemas.microsoft.com/office/drawing/2014/main" id="{F2875212-6AF1-4963-9686-6AF097FACCA8}"/>
              </a:ext>
            </a:extLst>
          </p:cNvPr>
          <p:cNvSpPr/>
          <p:nvPr/>
        </p:nvSpPr>
        <p:spPr>
          <a:xfrm>
            <a:off x="289161" y="3777172"/>
            <a:ext cx="2976947" cy="2423740"/>
          </a:xfrm>
          <a:prstGeom prst="rect">
            <a:avLst/>
          </a:prstGeom>
        </p:spPr>
        <p:txBody>
          <a:bodyPr wrap="square">
            <a:spAutoFit/>
          </a:bodyPr>
          <a:lstStyle/>
          <a:p>
            <a:pPr marL="182880" indent="-182880">
              <a:spcAft>
                <a:spcPts val="300"/>
              </a:spcAft>
              <a:buFont typeface="Courier New" panose="02070309020205020404" pitchFamily="49" charset="0"/>
              <a:buChar char="o"/>
            </a:pPr>
            <a:r>
              <a:rPr lang="en-US" dirty="0"/>
              <a:t>Societal issues e.g., public health, cyberbullying, disinformation, fake news, sociotechnical cybersecurity</a:t>
            </a:r>
          </a:p>
          <a:p>
            <a:pPr marL="182880" indent="-182880">
              <a:spcAft>
                <a:spcPts val="300"/>
              </a:spcAft>
              <a:buFont typeface="Courier New" panose="02070309020205020404" pitchFamily="49" charset="0"/>
              <a:buChar char="o"/>
            </a:pPr>
            <a:r>
              <a:rPr lang="en-US" dirty="0"/>
              <a:t>Trusted human computer interaction</a:t>
            </a:r>
          </a:p>
          <a:p>
            <a:pPr marL="182880" indent="-182880">
              <a:spcAft>
                <a:spcPts val="300"/>
              </a:spcAft>
              <a:buFont typeface="Courier New" panose="02070309020205020404" pitchFamily="49" charset="0"/>
              <a:buChar char="o"/>
            </a:pPr>
            <a:r>
              <a:rPr lang="en-US" dirty="0"/>
              <a:t>Gamification design</a:t>
            </a:r>
          </a:p>
          <a:p>
            <a:pPr marL="182880" indent="-182880">
              <a:spcAft>
                <a:spcPts val="300"/>
              </a:spcAft>
              <a:buFont typeface="Courier New" panose="02070309020205020404" pitchFamily="49" charset="0"/>
              <a:buChar char="o"/>
            </a:pPr>
            <a:r>
              <a:rPr lang="en-US" dirty="0"/>
              <a:t>Behavioral experiments</a:t>
            </a:r>
          </a:p>
        </p:txBody>
      </p:sp>
      <p:sp>
        <p:nvSpPr>
          <p:cNvPr id="56" name="TextBox 55">
            <a:extLst>
              <a:ext uri="{FF2B5EF4-FFF2-40B4-BE49-F238E27FC236}">
                <a16:creationId xmlns:a16="http://schemas.microsoft.com/office/drawing/2014/main" id="{E912B82B-3942-4B48-BD24-DBFBC3B8B904}"/>
              </a:ext>
            </a:extLst>
          </p:cNvPr>
          <p:cNvSpPr txBox="1"/>
          <p:nvPr/>
        </p:nvSpPr>
        <p:spPr>
          <a:xfrm>
            <a:off x="3369456" y="405612"/>
            <a:ext cx="5486409" cy="2916183"/>
          </a:xfrm>
          <a:prstGeom prst="rect">
            <a:avLst/>
          </a:prstGeom>
          <a:noFill/>
        </p:spPr>
        <p:txBody>
          <a:bodyPr wrap="square" rtlCol="0">
            <a:spAutoFit/>
          </a:bodyPr>
          <a:lstStyle/>
          <a:p>
            <a:pPr marL="182880" indent="-182880">
              <a:spcAft>
                <a:spcPts val="300"/>
              </a:spcAft>
              <a:buFont typeface="Courier New" panose="02070309020205020404" pitchFamily="49" charset="0"/>
              <a:buChar char="o"/>
            </a:pPr>
            <a:r>
              <a:rPr lang="en-US" sz="1600" dirty="0"/>
              <a:t>[</a:t>
            </a:r>
            <a:r>
              <a:rPr lang="en-US" sz="1600" i="1" dirty="0"/>
              <a:t>Who am I</a:t>
            </a:r>
            <a:r>
              <a:rPr lang="en-US" sz="1600" dirty="0"/>
              <a:t>?] a behavioral scientist for </a:t>
            </a:r>
            <a:r>
              <a:rPr lang="en-US" sz="1600" u="sng" dirty="0"/>
              <a:t>information systems</a:t>
            </a:r>
            <a:r>
              <a:rPr lang="en-US" sz="1600" dirty="0"/>
              <a:t> and </a:t>
            </a:r>
            <a:r>
              <a:rPr lang="en-US" sz="1600" u="sng" dirty="0"/>
              <a:t>information science</a:t>
            </a:r>
            <a:r>
              <a:rPr lang="en-US" sz="1600" dirty="0"/>
              <a:t> research, working on trusted human computer interaction.</a:t>
            </a:r>
          </a:p>
          <a:p>
            <a:pPr marL="182880" indent="-182880">
              <a:spcAft>
                <a:spcPts val="300"/>
              </a:spcAft>
              <a:buFont typeface="Courier New" panose="02070309020205020404" pitchFamily="49" charset="0"/>
              <a:buChar char="o"/>
            </a:pPr>
            <a:r>
              <a:rPr lang="en-US" sz="1600" dirty="0"/>
              <a:t>Care deeply about societal issues that are related to technology.</a:t>
            </a:r>
          </a:p>
          <a:p>
            <a:pPr marL="182880" indent="-182880">
              <a:spcAft>
                <a:spcPts val="300"/>
              </a:spcAft>
              <a:buFont typeface="Courier New" panose="02070309020205020404" pitchFamily="49" charset="0"/>
              <a:buChar char="o"/>
            </a:pPr>
            <a:r>
              <a:rPr lang="en-US" sz="1600" dirty="0"/>
              <a:t>Meet research collaborators to explore the societal issues that are mediated by technology so we can discover nuances, approaches to address the identified problems, and create knowledge.</a:t>
            </a:r>
          </a:p>
          <a:p>
            <a:pPr marL="182880" indent="-182880">
              <a:spcAft>
                <a:spcPts val="300"/>
              </a:spcAft>
              <a:buFont typeface="Courier New" panose="02070309020205020404" pitchFamily="49" charset="0"/>
              <a:buChar char="o"/>
            </a:pPr>
            <a:r>
              <a:rPr lang="en-US" sz="1600" dirty="0"/>
              <a:t>Identify industry partners so my research can be translated to viable products and make societal impact.</a:t>
            </a:r>
          </a:p>
        </p:txBody>
      </p:sp>
      <p:sp>
        <p:nvSpPr>
          <p:cNvPr id="57" name="TextBox 56">
            <a:extLst>
              <a:ext uri="{FF2B5EF4-FFF2-40B4-BE49-F238E27FC236}">
                <a16:creationId xmlns:a16="http://schemas.microsoft.com/office/drawing/2014/main" id="{A0D622C2-5C5A-46F7-8A0B-37447BFD1925}"/>
              </a:ext>
            </a:extLst>
          </p:cNvPr>
          <p:cNvSpPr txBox="1"/>
          <p:nvPr/>
        </p:nvSpPr>
        <p:spPr>
          <a:xfrm>
            <a:off x="3497165" y="3775537"/>
            <a:ext cx="2734276" cy="2423740"/>
          </a:xfrm>
          <a:prstGeom prst="rect">
            <a:avLst/>
          </a:prstGeom>
          <a:noFill/>
        </p:spPr>
        <p:txBody>
          <a:bodyPr wrap="square" rtlCol="0">
            <a:spAutoFit/>
          </a:bodyPr>
          <a:lstStyle/>
          <a:p>
            <a:pPr marL="182880" indent="-182880">
              <a:spcAft>
                <a:spcPts val="300"/>
              </a:spcAft>
              <a:buFont typeface="Courier New" panose="02070309020205020404" pitchFamily="49" charset="0"/>
              <a:buChar char="o"/>
            </a:pPr>
            <a:r>
              <a:rPr lang="en-US" sz="1600" dirty="0"/>
              <a:t>Scenario-based behavioral experiment design</a:t>
            </a:r>
          </a:p>
          <a:p>
            <a:pPr marL="182880" indent="-182880">
              <a:spcAft>
                <a:spcPts val="300"/>
              </a:spcAft>
              <a:buFont typeface="Courier New" panose="02070309020205020404" pitchFamily="49" charset="0"/>
              <a:buChar char="o"/>
            </a:pPr>
            <a:r>
              <a:rPr lang="en-US" sz="1600" dirty="0"/>
              <a:t>User-centered interactive system design</a:t>
            </a:r>
          </a:p>
          <a:p>
            <a:pPr marL="182880" indent="-182880">
              <a:spcAft>
                <a:spcPts val="300"/>
              </a:spcAft>
              <a:buFont typeface="Courier New" panose="02070309020205020404" pitchFamily="49" charset="0"/>
              <a:buChar char="o"/>
            </a:pPr>
            <a:r>
              <a:rPr lang="en-US" sz="1600" dirty="0"/>
              <a:t>Behavioral computational modeling based on social factors and predictor variables</a:t>
            </a:r>
          </a:p>
          <a:p>
            <a:pPr marL="182880" indent="-182880">
              <a:spcAft>
                <a:spcPts val="300"/>
              </a:spcAft>
              <a:buFont typeface="Courier New" panose="02070309020205020404" pitchFamily="49" charset="0"/>
              <a:buChar char="o"/>
            </a:pPr>
            <a:r>
              <a:rPr lang="en-US" sz="1600" dirty="0"/>
              <a:t>Social media research</a:t>
            </a:r>
          </a:p>
        </p:txBody>
      </p:sp>
      <p:sp>
        <p:nvSpPr>
          <p:cNvPr id="58" name="TextBox 57">
            <a:extLst>
              <a:ext uri="{FF2B5EF4-FFF2-40B4-BE49-F238E27FC236}">
                <a16:creationId xmlns:a16="http://schemas.microsoft.com/office/drawing/2014/main" id="{6F2D3A65-510A-4FCF-B160-7B99A6D614E0}"/>
              </a:ext>
            </a:extLst>
          </p:cNvPr>
          <p:cNvSpPr txBox="1"/>
          <p:nvPr/>
        </p:nvSpPr>
        <p:spPr>
          <a:xfrm>
            <a:off x="6081265" y="3757947"/>
            <a:ext cx="2810690" cy="2423740"/>
          </a:xfrm>
          <a:prstGeom prst="rect">
            <a:avLst/>
          </a:prstGeom>
          <a:noFill/>
        </p:spPr>
        <p:txBody>
          <a:bodyPr wrap="square" rtlCol="0">
            <a:spAutoFit/>
          </a:bodyPr>
          <a:lstStyle/>
          <a:p>
            <a:pPr marL="182880" indent="-182880">
              <a:spcAft>
                <a:spcPts val="300"/>
              </a:spcAft>
              <a:buFont typeface="Courier New" panose="02070309020205020404" pitchFamily="49" charset="0"/>
              <a:buChar char="o"/>
            </a:pPr>
            <a:r>
              <a:rPr lang="en-US" sz="1600" dirty="0"/>
              <a:t>Bring your biggest problems for analysis</a:t>
            </a:r>
          </a:p>
          <a:p>
            <a:pPr marL="182880" indent="-182880">
              <a:spcAft>
                <a:spcPts val="300"/>
              </a:spcAft>
              <a:buFont typeface="Courier New" panose="02070309020205020404" pitchFamily="49" charset="0"/>
              <a:buChar char="o"/>
            </a:pPr>
            <a:r>
              <a:rPr lang="en-US" sz="1600" dirty="0"/>
              <a:t>Access to big datasets and government authorities Machine learning, artificial intelligence</a:t>
            </a:r>
          </a:p>
          <a:p>
            <a:pPr marL="182880" indent="-182880">
              <a:spcAft>
                <a:spcPts val="300"/>
              </a:spcAft>
              <a:buFont typeface="Courier New" panose="02070309020205020404" pitchFamily="49" charset="0"/>
              <a:buChar char="o"/>
            </a:pPr>
            <a:r>
              <a:rPr lang="en-US" sz="1600" dirty="0"/>
              <a:t>Statistical analysis and modeling</a:t>
            </a:r>
          </a:p>
          <a:p>
            <a:pPr marL="182880" indent="-182880">
              <a:spcAft>
                <a:spcPts val="300"/>
              </a:spcAft>
              <a:buFont typeface="Courier New" panose="02070309020205020404" pitchFamily="49" charset="0"/>
              <a:buChar char="o"/>
            </a:pPr>
            <a:r>
              <a:rPr lang="en-US" sz="1600" dirty="0"/>
              <a:t>Coding and programming</a:t>
            </a:r>
          </a:p>
        </p:txBody>
      </p:sp>
      <p:sp>
        <p:nvSpPr>
          <p:cNvPr id="61" name="TextBox 60">
            <a:extLst>
              <a:ext uri="{FF2B5EF4-FFF2-40B4-BE49-F238E27FC236}">
                <a16:creationId xmlns:a16="http://schemas.microsoft.com/office/drawing/2014/main" id="{64F307E1-8904-4E09-BB0D-1A6612306274}"/>
              </a:ext>
            </a:extLst>
          </p:cNvPr>
          <p:cNvSpPr txBox="1"/>
          <p:nvPr/>
        </p:nvSpPr>
        <p:spPr>
          <a:xfrm>
            <a:off x="8858509" y="1552607"/>
            <a:ext cx="3221044" cy="2677656"/>
          </a:xfrm>
          <a:prstGeom prst="rect">
            <a:avLst/>
          </a:prstGeom>
          <a:noFill/>
        </p:spPr>
        <p:txBody>
          <a:bodyPr wrap="square" rtlCol="0">
            <a:spAutoFit/>
          </a:bodyPr>
          <a:lstStyle/>
          <a:p>
            <a:r>
              <a:rPr lang="en-US" sz="1400" dirty="0"/>
              <a:t>I founded the </a:t>
            </a:r>
            <a:r>
              <a:rPr lang="en-US" sz="1400" dirty="0" err="1"/>
              <a:t>iSensor</a:t>
            </a:r>
            <a:r>
              <a:rPr lang="en-US" sz="1400" dirty="0"/>
              <a:t> Lab in 2010 to conduct sociotechnical research related to human factors in cyberspace. Experiments are conducted in live and virtual environments using online games.  Research data is collected through confined resources. Real-world problems are simulated through interactive scenarios. Problems are conceptualized</a:t>
            </a:r>
            <a:br>
              <a:rPr lang="en-US" sz="1400" dirty="0"/>
            </a:br>
            <a:r>
              <a:rPr lang="en-US" sz="1400" dirty="0"/>
              <a:t>and theorized through</a:t>
            </a:r>
            <a:br>
              <a:rPr lang="en-US" sz="1400" dirty="0"/>
            </a:br>
            <a:r>
              <a:rPr lang="en-US" sz="1400" dirty="0"/>
              <a:t>innovative technology</a:t>
            </a:r>
            <a:br>
              <a:rPr lang="en-US" sz="1400" dirty="0"/>
            </a:br>
            <a:r>
              <a:rPr lang="en-US" sz="1400" dirty="0"/>
              <a:t>design and development.</a:t>
            </a:r>
          </a:p>
        </p:txBody>
      </p:sp>
      <p:sp>
        <p:nvSpPr>
          <p:cNvPr id="66" name="TextBox 65">
            <a:extLst>
              <a:ext uri="{FF2B5EF4-FFF2-40B4-BE49-F238E27FC236}">
                <a16:creationId xmlns:a16="http://schemas.microsoft.com/office/drawing/2014/main" id="{5AEA9915-C27C-47E4-8128-63EF5197DCC2}"/>
              </a:ext>
            </a:extLst>
          </p:cNvPr>
          <p:cNvSpPr txBox="1"/>
          <p:nvPr/>
        </p:nvSpPr>
        <p:spPr>
          <a:xfrm>
            <a:off x="8837349" y="4638469"/>
            <a:ext cx="3263364" cy="1246495"/>
          </a:xfrm>
          <a:prstGeom prst="rect">
            <a:avLst/>
          </a:prstGeom>
          <a:noFill/>
        </p:spPr>
        <p:txBody>
          <a:bodyPr wrap="square" rtlCol="0">
            <a:spAutoFit/>
          </a:bodyPr>
          <a:lstStyle/>
          <a:p>
            <a:pPr>
              <a:spcAft>
                <a:spcPts val="300"/>
              </a:spcAft>
            </a:pPr>
            <a:r>
              <a:rPr lang="en-US" sz="1400" dirty="0"/>
              <a:t>Recent works:</a:t>
            </a:r>
          </a:p>
          <a:p>
            <a:pPr marL="182880" indent="-182880">
              <a:spcAft>
                <a:spcPts val="300"/>
              </a:spcAft>
              <a:buFont typeface="Courier New" panose="02070309020205020404" pitchFamily="49" charset="0"/>
              <a:buChar char="o"/>
            </a:pPr>
            <a:r>
              <a:rPr lang="en-US" sz="1400" b="1" dirty="0">
                <a:solidFill>
                  <a:srgbClr val="FF0000"/>
                </a:solidFill>
              </a:rPr>
              <a:t>CV19 Self Defense</a:t>
            </a:r>
            <a:r>
              <a:rPr lang="en-US" sz="1400" dirty="0"/>
              <a:t>:</a:t>
            </a:r>
            <a:br>
              <a:rPr lang="en-US" sz="1400" dirty="0"/>
            </a:br>
            <a:r>
              <a:rPr lang="en-US" sz="1400" b="1" dirty="0">
                <a:solidFill>
                  <a:srgbClr val="007AFF"/>
                </a:solidFill>
              </a:rPr>
              <a:t>Situational Awareness</a:t>
            </a:r>
            <a:br>
              <a:rPr lang="en-US" sz="1400" b="1" dirty="0">
                <a:solidFill>
                  <a:srgbClr val="007AFF"/>
                </a:solidFill>
              </a:rPr>
            </a:br>
            <a:r>
              <a:rPr lang="en-US" sz="1400" b="1" dirty="0">
                <a:solidFill>
                  <a:srgbClr val="007AFF"/>
                </a:solidFill>
              </a:rPr>
              <a:t>in a Pandemic through</a:t>
            </a:r>
            <a:br>
              <a:rPr lang="en-US" sz="1400" b="1" dirty="0">
                <a:solidFill>
                  <a:srgbClr val="007AFF"/>
                </a:solidFill>
              </a:rPr>
            </a:br>
            <a:r>
              <a:rPr lang="en-US" sz="1400" b="1" dirty="0">
                <a:solidFill>
                  <a:srgbClr val="007AFF"/>
                </a:solidFill>
              </a:rPr>
              <a:t>mHealth Intervention</a:t>
            </a:r>
          </a:p>
        </p:txBody>
      </p:sp>
      <p:sp>
        <p:nvSpPr>
          <p:cNvPr id="3" name="Text Placeholder 2">
            <a:extLst>
              <a:ext uri="{FF2B5EF4-FFF2-40B4-BE49-F238E27FC236}">
                <a16:creationId xmlns:a16="http://schemas.microsoft.com/office/drawing/2014/main" id="{957E88FC-A544-4BF9-BDE8-CF742EECDBCD}"/>
              </a:ext>
            </a:extLst>
          </p:cNvPr>
          <p:cNvSpPr>
            <a:spLocks noGrp="1"/>
          </p:cNvSpPr>
          <p:nvPr>
            <p:ph type="body" sz="quarter" idx="11"/>
          </p:nvPr>
        </p:nvSpPr>
        <p:spPr/>
        <p:txBody>
          <a:bodyPr/>
          <a:lstStyle/>
          <a:p>
            <a:r>
              <a:rPr lang="en-US" dirty="0"/>
              <a:t>Arienne Ferchaud</a:t>
            </a:r>
          </a:p>
          <a:p>
            <a:endParaRPr lang="en-US" dirty="0"/>
          </a:p>
        </p:txBody>
      </p:sp>
      <p:sp>
        <p:nvSpPr>
          <p:cNvPr id="4" name="Text Placeholder 3">
            <a:extLst>
              <a:ext uri="{FF2B5EF4-FFF2-40B4-BE49-F238E27FC236}">
                <a16:creationId xmlns:a16="http://schemas.microsoft.com/office/drawing/2014/main" id="{5ABAB7F1-3B59-4DA4-A71B-D64217F3A55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DF9857CB-0B7E-46E8-A652-0B59DF0F07F0}"/>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CBF5A1CF-BE9A-4D79-9649-7918FBB68E2C}"/>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0B526B91-BED2-4894-B794-4B146A69FADF}"/>
              </a:ext>
            </a:extLst>
          </p:cNvPr>
          <p:cNvSpPr>
            <a:spLocks noGrp="1"/>
          </p:cNvSpPr>
          <p:nvPr>
            <p:ph type="body" sz="quarter" idx="15"/>
          </p:nvPr>
        </p:nvSpPr>
        <p:spPr/>
        <p:txBody>
          <a:bodyPr/>
          <a:lstStyle/>
          <a:p>
            <a:endParaRPr lang="en-US"/>
          </a:p>
        </p:txBody>
      </p:sp>
      <p:sp>
        <p:nvSpPr>
          <p:cNvPr id="11" name="Content Placeholder 10">
            <a:extLst>
              <a:ext uri="{FF2B5EF4-FFF2-40B4-BE49-F238E27FC236}">
                <a16:creationId xmlns:a16="http://schemas.microsoft.com/office/drawing/2014/main" id="{CDBC3C89-BD7F-4261-9B71-0EA84CC6514B}"/>
              </a:ext>
            </a:extLst>
          </p:cNvPr>
          <p:cNvSpPr>
            <a:spLocks noGrp="1"/>
          </p:cNvSpPr>
          <p:nvPr>
            <p:ph sz="quarter" idx="18"/>
          </p:nvPr>
        </p:nvSpPr>
        <p:spPr/>
        <p:txBody>
          <a:bodyPr/>
          <a:lstStyle/>
          <a:p>
            <a:endParaRPr lang="en-US"/>
          </a:p>
        </p:txBody>
      </p:sp>
      <p:pic>
        <p:nvPicPr>
          <p:cNvPr id="35" name="Picture 34">
            <a:extLst>
              <a:ext uri="{FF2B5EF4-FFF2-40B4-BE49-F238E27FC236}">
                <a16:creationId xmlns:a16="http://schemas.microsoft.com/office/drawing/2014/main" id="{922A0524-2569-4347-BE27-E8A6F09986B6}"/>
              </a:ext>
            </a:extLst>
          </p:cNvPr>
          <p:cNvPicPr>
            <a:picLocks noChangeAspect="1"/>
          </p:cNvPicPr>
          <p:nvPr/>
        </p:nvPicPr>
        <p:blipFill rotWithShape="1">
          <a:blip r:embed="rId4">
            <a:extLst>
              <a:ext uri="{28A0092B-C50C-407E-A947-70E740481C1C}">
                <a14:useLocalDpi xmlns:a14="http://schemas.microsoft.com/office/drawing/2010/main" val="0"/>
              </a:ext>
            </a:extLst>
          </a:blip>
          <a:srcRect l="4763" t="20759" r="51413" b="33035"/>
          <a:stretch/>
        </p:blipFill>
        <p:spPr>
          <a:xfrm>
            <a:off x="842492" y="91368"/>
            <a:ext cx="1677822" cy="2358635"/>
          </a:xfrm>
          <a:prstGeom prst="rect">
            <a:avLst/>
          </a:prstGeom>
        </p:spPr>
      </p:pic>
      <p:pic>
        <p:nvPicPr>
          <p:cNvPr id="36" name="Picture 35">
            <a:extLst>
              <a:ext uri="{FF2B5EF4-FFF2-40B4-BE49-F238E27FC236}">
                <a16:creationId xmlns:a16="http://schemas.microsoft.com/office/drawing/2014/main" id="{E99BF8A5-E33A-E34B-903F-43C18F6B8D16}"/>
              </a:ext>
            </a:extLst>
          </p:cNvPr>
          <p:cNvPicPr>
            <a:picLocks noChangeAspect="1"/>
          </p:cNvPicPr>
          <p:nvPr/>
        </p:nvPicPr>
        <p:blipFill rotWithShape="1">
          <a:blip r:embed="rId5"/>
          <a:srcRect l="27766" t="43002" r="15319" b="24090"/>
          <a:stretch/>
        </p:blipFill>
        <p:spPr>
          <a:xfrm>
            <a:off x="8937565" y="547666"/>
            <a:ext cx="3221044" cy="1047592"/>
          </a:xfrm>
          <a:prstGeom prst="rect">
            <a:avLst/>
          </a:prstGeom>
        </p:spPr>
      </p:pic>
      <p:pic>
        <p:nvPicPr>
          <p:cNvPr id="43" name="Picture 42">
            <a:extLst>
              <a:ext uri="{FF2B5EF4-FFF2-40B4-BE49-F238E27FC236}">
                <a16:creationId xmlns:a16="http://schemas.microsoft.com/office/drawing/2014/main" id="{85CF7E9A-76BA-9E4D-AF0C-6E535C73873A}"/>
              </a:ext>
            </a:extLst>
          </p:cNvPr>
          <p:cNvPicPr>
            <a:picLocks noChangeAspect="1"/>
          </p:cNvPicPr>
          <p:nvPr/>
        </p:nvPicPr>
        <p:blipFill rotWithShape="1">
          <a:blip r:embed="rId6"/>
          <a:srcRect l="26489" t="19173" r="29574" b="65508"/>
          <a:stretch/>
        </p:blipFill>
        <p:spPr>
          <a:xfrm>
            <a:off x="10174403" y="405150"/>
            <a:ext cx="1969572" cy="386284"/>
          </a:xfrm>
          <a:prstGeom prst="rect">
            <a:avLst/>
          </a:prstGeom>
          <a:ln>
            <a:solidFill>
              <a:schemeClr val="tx1"/>
            </a:solidFill>
          </a:ln>
        </p:spPr>
      </p:pic>
      <p:pic>
        <p:nvPicPr>
          <p:cNvPr id="8" name="Picture 7">
            <a:extLst>
              <a:ext uri="{FF2B5EF4-FFF2-40B4-BE49-F238E27FC236}">
                <a16:creationId xmlns:a16="http://schemas.microsoft.com/office/drawing/2014/main" id="{C31F586F-70FD-D549-8467-AB96DD306026}"/>
              </a:ext>
            </a:extLst>
          </p:cNvPr>
          <p:cNvPicPr>
            <a:picLocks noChangeAspect="1"/>
          </p:cNvPicPr>
          <p:nvPr/>
        </p:nvPicPr>
        <p:blipFill>
          <a:blip r:embed="rId7"/>
          <a:stretch>
            <a:fillRect/>
          </a:stretch>
        </p:blipFill>
        <p:spPr>
          <a:xfrm>
            <a:off x="10970823" y="3588441"/>
            <a:ext cx="1132175" cy="2427698"/>
          </a:xfrm>
          <a:prstGeom prst="rect">
            <a:avLst/>
          </a:prstGeom>
        </p:spPr>
      </p:pic>
      <p:sp>
        <p:nvSpPr>
          <p:cNvPr id="44" name="TextBox 43">
            <a:extLst>
              <a:ext uri="{FF2B5EF4-FFF2-40B4-BE49-F238E27FC236}">
                <a16:creationId xmlns:a16="http://schemas.microsoft.com/office/drawing/2014/main" id="{4F76A9E9-C583-4D4D-A377-3E3B146F9B02}"/>
              </a:ext>
            </a:extLst>
          </p:cNvPr>
          <p:cNvSpPr txBox="1"/>
          <p:nvPr/>
        </p:nvSpPr>
        <p:spPr>
          <a:xfrm>
            <a:off x="8853285" y="4124162"/>
            <a:ext cx="3263364" cy="561692"/>
          </a:xfrm>
          <a:prstGeom prst="rect">
            <a:avLst/>
          </a:prstGeom>
          <a:noFill/>
        </p:spPr>
        <p:txBody>
          <a:bodyPr wrap="square" rtlCol="0">
            <a:spAutoFit/>
          </a:bodyPr>
          <a:lstStyle/>
          <a:p>
            <a:pPr>
              <a:spcAft>
                <a:spcPts val="300"/>
              </a:spcAft>
            </a:pPr>
            <a:r>
              <a:rPr lang="en-US" sz="1400" b="1" dirty="0" err="1"/>
              <a:t>iSensor</a:t>
            </a:r>
            <a:r>
              <a:rPr lang="en-US" sz="1400" b="1" dirty="0"/>
              <a:t> Lab</a:t>
            </a:r>
            <a:r>
              <a:rPr lang="en-US" sz="1400" dirty="0"/>
              <a:t>:</a:t>
            </a:r>
          </a:p>
          <a:p>
            <a:pPr>
              <a:spcAft>
                <a:spcPts val="300"/>
              </a:spcAft>
            </a:pPr>
            <a:r>
              <a:rPr lang="en-US" sz="1400" b="1" dirty="0">
                <a:solidFill>
                  <a:srgbClr val="007AFF"/>
                </a:solidFill>
                <a:hlinkClick r:id="rId8">
                  <a:extLst>
                    <a:ext uri="{A12FA001-AC4F-418D-AE19-62706E023703}">
                      <ahyp:hlinkClr xmlns:ahyp="http://schemas.microsoft.com/office/drawing/2018/hyperlinkcolor" val="tx"/>
                    </a:ext>
                  </a:extLst>
                </a:hlinkClick>
              </a:rPr>
              <a:t>https://isensoranalytics.com</a:t>
            </a:r>
            <a:endParaRPr lang="en-US" sz="1400" b="1" dirty="0">
              <a:solidFill>
                <a:srgbClr val="007AFF"/>
              </a:solidFill>
            </a:endParaRPr>
          </a:p>
        </p:txBody>
      </p:sp>
    </p:spTree>
    <p:extLst>
      <p:ext uri="{BB962C8B-B14F-4D97-AF65-F5344CB8AC3E}">
        <p14:creationId xmlns:p14="http://schemas.microsoft.com/office/powerpoint/2010/main" val="367783646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8D272-0A53-4B92-801C-41E072349D86}"/>
              </a:ext>
            </a:extLst>
          </p:cNvPr>
          <p:cNvSpPr>
            <a:spLocks noGrp="1"/>
          </p:cNvSpPr>
          <p:nvPr>
            <p:ph type="body" sz="quarter" idx="10"/>
          </p:nvPr>
        </p:nvSpPr>
        <p:spPr/>
        <p:txBody>
          <a:bodyPr/>
          <a:lstStyle/>
          <a:p>
            <a:r>
              <a:rPr lang="en-US" dirty="0"/>
              <a:t>Arienne Ferchaud</a:t>
            </a:r>
          </a:p>
          <a:p>
            <a:endParaRPr lang="en-US" dirty="0"/>
          </a:p>
        </p:txBody>
      </p:sp>
    </p:spTree>
    <p:extLst>
      <p:ext uri="{BB962C8B-B14F-4D97-AF65-F5344CB8AC3E}">
        <p14:creationId xmlns:p14="http://schemas.microsoft.com/office/powerpoint/2010/main" val="15501031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Kassie Ernst</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Experimental research methods</a:t>
            </a:r>
          </a:p>
          <a:p>
            <a:r>
              <a:rPr lang="en-US" dirty="0"/>
              <a:t>Media Psychology</a:t>
            </a:r>
          </a:p>
          <a:p>
            <a:r>
              <a:rPr lang="en-US" dirty="0"/>
              <a:t>Emerging Media Entertainment</a:t>
            </a:r>
          </a:p>
          <a:p>
            <a:r>
              <a:rPr lang="en-US" dirty="0"/>
              <a:t>Statistics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sz="1600" dirty="0"/>
              <a:t>Assist with study design </a:t>
            </a:r>
          </a:p>
          <a:p>
            <a:r>
              <a:rPr lang="en-US" sz="1600" dirty="0"/>
              <a:t>Statistical analysis, including structural equation modeling</a:t>
            </a:r>
          </a:p>
          <a:p>
            <a:r>
              <a:rPr lang="en-US" sz="1600" dirty="0"/>
              <a:t>Proposal editing</a:t>
            </a:r>
          </a:p>
          <a:p>
            <a:r>
              <a:rPr lang="en-US" sz="1600" dirty="0"/>
              <a:t>Experience managing research teams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sz="1800" dirty="0"/>
              <a:t>Collaborative grant opportunities</a:t>
            </a:r>
          </a:p>
          <a:p>
            <a:r>
              <a:rPr lang="en-US" sz="1800" dirty="0"/>
              <a:t>Grant writing</a:t>
            </a:r>
          </a:p>
          <a:p>
            <a:r>
              <a:rPr lang="en-US" sz="1800" dirty="0"/>
              <a:t>Inter-department coalition-building</a:t>
            </a:r>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sz="2000" dirty="0"/>
              <a:t>The ways in which people use technology for entertainment </a:t>
            </a:r>
          </a:p>
          <a:p>
            <a:r>
              <a:rPr lang="en-US" sz="2000" dirty="0"/>
              <a:t>Exploring ways to use new media entertainment for social good</a:t>
            </a:r>
          </a:p>
          <a:p>
            <a:r>
              <a:rPr lang="en-US" sz="2000" dirty="0"/>
              <a:t>Connecting with others examining new media technologies, specifically video games as social interventions</a:t>
            </a:r>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Arienne Ferchaud</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School of Communication</a:t>
            </a:r>
          </a:p>
          <a:p>
            <a:r>
              <a:rPr lang="en-US" dirty="0">
                <a:hlinkClick r:id="rId3"/>
              </a:rPr>
              <a:t>aferchaud@fsu.edu</a:t>
            </a:r>
            <a:endParaRPr lang="en-US" dirty="0"/>
          </a:p>
          <a:p>
            <a:r>
              <a:rPr lang="en-US" dirty="0"/>
              <a:t>https://orcid.org/0000-0002-3376-0503</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2000" dirty="0"/>
              <a:t>I explore the intersection of emerging media technologies and entertainment media. I’ve done work on: </a:t>
            </a:r>
          </a:p>
          <a:p>
            <a:pPr lvl="1"/>
            <a:r>
              <a:rPr lang="en-US" sz="1800" dirty="0"/>
              <a:t>Social media</a:t>
            </a:r>
          </a:p>
          <a:p>
            <a:pPr lvl="1"/>
            <a:r>
              <a:rPr lang="en-US" sz="1800" dirty="0"/>
              <a:t>Binge watching</a:t>
            </a:r>
          </a:p>
          <a:p>
            <a:pPr lvl="1"/>
            <a:r>
              <a:rPr lang="en-US" sz="1800" dirty="0"/>
              <a:t>Video Games</a:t>
            </a:r>
          </a:p>
          <a:p>
            <a:r>
              <a:rPr lang="en-US" sz="2000" dirty="0"/>
              <a:t>Recent Publication Topics: </a:t>
            </a:r>
          </a:p>
          <a:p>
            <a:pPr lvl="1"/>
            <a:r>
              <a:rPr lang="en-US" sz="1800" dirty="0"/>
              <a:t>YouTube and </a:t>
            </a:r>
            <a:r>
              <a:rPr lang="en-US" sz="1800" dirty="0" err="1"/>
              <a:t>Parasocial</a:t>
            </a:r>
            <a:r>
              <a:rPr lang="en-US" sz="1800" dirty="0"/>
              <a:t> Relationships </a:t>
            </a:r>
          </a:p>
          <a:p>
            <a:pPr lvl="1"/>
            <a:r>
              <a:rPr lang="en-US" sz="1800" dirty="0"/>
              <a:t>Video Games and Mental Health</a:t>
            </a:r>
          </a:p>
          <a:p>
            <a:pPr lvl="1"/>
            <a:r>
              <a:rPr lang="en-US" sz="1800" dirty="0"/>
              <a:t>Antecedents and Consequences of Binge Watching Behavior</a:t>
            </a:r>
            <a:endParaRPr lang="en-US" sz="2800" dirty="0"/>
          </a:p>
        </p:txBody>
      </p:sp>
    </p:spTree>
    <p:extLst>
      <p:ext uri="{BB962C8B-B14F-4D97-AF65-F5344CB8AC3E}">
        <p14:creationId xmlns:p14="http://schemas.microsoft.com/office/powerpoint/2010/main" val="115391011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7D474-33A4-429E-A56E-8EB0FD32077F}"/>
              </a:ext>
            </a:extLst>
          </p:cNvPr>
          <p:cNvSpPr>
            <a:spLocks noGrp="1"/>
          </p:cNvSpPr>
          <p:nvPr>
            <p:ph type="body" sz="quarter" idx="10"/>
          </p:nvPr>
        </p:nvSpPr>
        <p:spPr/>
        <p:txBody>
          <a:bodyPr/>
          <a:lstStyle/>
          <a:p>
            <a:r>
              <a:rPr lang="en-US" dirty="0"/>
              <a:t>Kassie Ernst</a:t>
            </a:r>
          </a:p>
          <a:p>
            <a:endParaRPr lang="en-US" dirty="0"/>
          </a:p>
        </p:txBody>
      </p:sp>
    </p:spTree>
    <p:extLst>
      <p:ext uri="{BB962C8B-B14F-4D97-AF65-F5344CB8AC3E}">
        <p14:creationId xmlns:p14="http://schemas.microsoft.com/office/powerpoint/2010/main" val="30284288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 food, plate&#10;&#10;Description automatically generated">
            <a:extLst>
              <a:ext uri="{FF2B5EF4-FFF2-40B4-BE49-F238E27FC236}">
                <a16:creationId xmlns:a16="http://schemas.microsoft.com/office/drawing/2014/main" id="{3A696DD4-2DE0-40FB-A4E3-39C0F2173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36" y="6235132"/>
            <a:ext cx="2786645" cy="647191"/>
          </a:xfrm>
          <a:prstGeom prst="rect">
            <a:avLst/>
          </a:prstGeom>
        </p:spPr>
      </p:pic>
      <p:sp>
        <p:nvSpPr>
          <p:cNvPr id="20" name="Rectangle 19">
            <a:extLst>
              <a:ext uri="{FF2B5EF4-FFF2-40B4-BE49-F238E27FC236}">
                <a16:creationId xmlns:a16="http://schemas.microsoft.com/office/drawing/2014/main" id="{272ED08E-FA74-4547-9EC8-33619CA2354F}"/>
              </a:ext>
            </a:extLst>
          </p:cNvPr>
          <p:cNvSpPr/>
          <p:nvPr/>
        </p:nvSpPr>
        <p:spPr>
          <a:xfrm>
            <a:off x="-9525" y="4528"/>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C400EB62-01E6-448A-8808-F8909E273678}"/>
              </a:ext>
            </a:extLst>
          </p:cNvPr>
          <p:cNvCxnSpPr>
            <a:cxnSpLocks/>
          </p:cNvCxnSpPr>
          <p:nvPr/>
        </p:nvCxnSpPr>
        <p:spPr>
          <a:xfrm>
            <a:off x="3352800" y="14288"/>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282597-E6C1-4875-8E83-34C638466A09}"/>
              </a:ext>
            </a:extLst>
          </p:cNvPr>
          <p:cNvCxnSpPr>
            <a:cxnSpLocks/>
          </p:cNvCxnSpPr>
          <p:nvPr/>
        </p:nvCxnSpPr>
        <p:spPr>
          <a:xfrm>
            <a:off x="8839200" y="14288"/>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A5833D-D76A-4C74-ACC6-C7FEBFF0067D}"/>
              </a:ext>
            </a:extLst>
          </p:cNvPr>
          <p:cNvCxnSpPr/>
          <p:nvPr/>
        </p:nvCxnSpPr>
        <p:spPr>
          <a:xfrm>
            <a:off x="0" y="3443288"/>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628A6D-BF96-4C3A-8C40-E846711265EC}"/>
              </a:ext>
            </a:extLst>
          </p:cNvPr>
          <p:cNvCxnSpPr>
            <a:cxnSpLocks/>
          </p:cNvCxnSpPr>
          <p:nvPr/>
        </p:nvCxnSpPr>
        <p:spPr>
          <a:xfrm>
            <a:off x="3352791" y="3443288"/>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16C8BA-C52C-4320-99AE-32CC281B9403}"/>
              </a:ext>
            </a:extLst>
          </p:cNvPr>
          <p:cNvCxnSpPr>
            <a:cxnSpLocks/>
          </p:cNvCxnSpPr>
          <p:nvPr/>
        </p:nvCxnSpPr>
        <p:spPr>
          <a:xfrm>
            <a:off x="6095995" y="3443288"/>
            <a:ext cx="5" cy="2781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EB007D37-67AB-4D4D-9680-9B67F8AC0853}"/>
              </a:ext>
            </a:extLst>
          </p:cNvPr>
          <p:cNvPicPr>
            <a:picLocks noChangeAspect="1"/>
          </p:cNvPicPr>
          <p:nvPr/>
        </p:nvPicPr>
        <p:blipFill rotWithShape="1">
          <a:blip r:embed="rId4"/>
          <a:srcRect t="4770" b="4770"/>
          <a:stretch/>
        </p:blipFill>
        <p:spPr>
          <a:xfrm>
            <a:off x="722226" y="105758"/>
            <a:ext cx="1975047" cy="1975047"/>
          </a:xfrm>
          <a:prstGeom prst="rect">
            <a:avLst/>
          </a:prstGeom>
          <a:ln>
            <a:noFill/>
          </a:ln>
          <a:effectLst>
            <a:outerShdw blurRad="292100" dist="139700" dir="2700000" algn="tl" rotWithShape="0">
              <a:srgbClr val="333333">
                <a:alpha val="65000"/>
              </a:srgbClr>
            </a:outerShdw>
          </a:effectLst>
        </p:spPr>
      </p:pic>
      <p:sp>
        <p:nvSpPr>
          <p:cNvPr id="54" name="Rectangle 53">
            <a:extLst>
              <a:ext uri="{FF2B5EF4-FFF2-40B4-BE49-F238E27FC236}">
                <a16:creationId xmlns:a16="http://schemas.microsoft.com/office/drawing/2014/main" id="{B8905848-041C-4804-9520-CCFE39B32801}"/>
              </a:ext>
            </a:extLst>
          </p:cNvPr>
          <p:cNvSpPr/>
          <p:nvPr/>
        </p:nvSpPr>
        <p:spPr>
          <a:xfrm>
            <a:off x="47431" y="2090746"/>
            <a:ext cx="3352741" cy="1323439"/>
          </a:xfrm>
          <a:prstGeom prst="rect">
            <a:avLst/>
          </a:prstGeom>
        </p:spPr>
        <p:txBody>
          <a:bodyPr wrap="square">
            <a:spAutoFit/>
          </a:bodyPr>
          <a:lstStyle/>
          <a:p>
            <a:pPr algn="ctr"/>
            <a:r>
              <a:rPr lang="en-US" sz="2400" b="1" dirty="0">
                <a:solidFill>
                  <a:srgbClr val="782F40"/>
                </a:solidFill>
              </a:rPr>
              <a:t>Kassie Ernst</a:t>
            </a:r>
          </a:p>
          <a:p>
            <a:pPr algn="ctr"/>
            <a:r>
              <a:rPr lang="en-US" sz="1400" dirty="0"/>
              <a:t>College of Engineering, Grand Challenges Scholar Program Director, Pre-Engineering</a:t>
            </a:r>
          </a:p>
          <a:p>
            <a:pPr algn="ctr"/>
            <a:r>
              <a:rPr lang="en-US" sz="1400" dirty="0">
                <a:hlinkClick r:id="rId5"/>
              </a:rPr>
              <a:t>kernst@fsu.edu</a:t>
            </a:r>
            <a:r>
              <a:rPr lang="en-US" sz="1400" dirty="0"/>
              <a:t>,  </a:t>
            </a:r>
          </a:p>
          <a:p>
            <a:pPr algn="ctr"/>
            <a:r>
              <a:rPr lang="en-US" sz="1400" dirty="0" err="1"/>
              <a:t>orcid.org</a:t>
            </a:r>
            <a:r>
              <a:rPr lang="en-US" sz="1400" dirty="0"/>
              <a:t>/0000-0002-4726-0331</a:t>
            </a:r>
          </a:p>
        </p:txBody>
      </p:sp>
      <p:sp>
        <p:nvSpPr>
          <p:cNvPr id="55" name="Rectangle 54">
            <a:extLst>
              <a:ext uri="{FF2B5EF4-FFF2-40B4-BE49-F238E27FC236}">
                <a16:creationId xmlns:a16="http://schemas.microsoft.com/office/drawing/2014/main" id="{F2875212-6AF1-4963-9686-6AF097FACCA8}"/>
              </a:ext>
            </a:extLst>
          </p:cNvPr>
          <p:cNvSpPr/>
          <p:nvPr/>
        </p:nvSpPr>
        <p:spPr>
          <a:xfrm>
            <a:off x="33381" y="3885249"/>
            <a:ext cx="3314938" cy="2246769"/>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Climate change decision-making</a:t>
            </a:r>
          </a:p>
          <a:p>
            <a:pPr marL="285750" indent="-285750">
              <a:spcAft>
                <a:spcPts val="600"/>
              </a:spcAft>
              <a:buFont typeface="Arial" panose="020B0604020202020204" pitchFamily="34" charset="0"/>
              <a:buChar char="•"/>
            </a:pPr>
            <a:r>
              <a:rPr lang="en-US" sz="2000" dirty="0"/>
              <a:t>Climate change adaptation</a:t>
            </a:r>
          </a:p>
          <a:p>
            <a:pPr marL="285750" indent="-285750">
              <a:spcAft>
                <a:spcPts val="600"/>
              </a:spcAft>
              <a:buFont typeface="Arial" panose="020B0604020202020204" pitchFamily="34" charset="0"/>
              <a:buChar char="•"/>
            </a:pPr>
            <a:r>
              <a:rPr lang="en-US" sz="2000" dirty="0"/>
              <a:t>Energy-Water Nexus</a:t>
            </a:r>
          </a:p>
          <a:p>
            <a:pPr marL="285750" indent="-285750">
              <a:spcAft>
                <a:spcPts val="600"/>
              </a:spcAft>
              <a:buFont typeface="Arial" panose="020B0604020202020204" pitchFamily="34" charset="0"/>
              <a:buChar char="•"/>
            </a:pPr>
            <a:r>
              <a:rPr lang="en-US" sz="2000" dirty="0"/>
              <a:t>Resilience</a:t>
            </a:r>
          </a:p>
          <a:p>
            <a:pPr marL="285750" indent="-285750">
              <a:spcAft>
                <a:spcPts val="600"/>
              </a:spcAft>
              <a:buFont typeface="Arial" panose="020B0604020202020204" pitchFamily="34" charset="0"/>
              <a:buChar char="•"/>
            </a:pPr>
            <a:r>
              <a:rPr lang="en-US" sz="2000" dirty="0"/>
              <a:t>Actionable information</a:t>
            </a:r>
          </a:p>
        </p:txBody>
      </p:sp>
      <p:sp>
        <p:nvSpPr>
          <p:cNvPr id="56" name="TextBox 55">
            <a:extLst>
              <a:ext uri="{FF2B5EF4-FFF2-40B4-BE49-F238E27FC236}">
                <a16:creationId xmlns:a16="http://schemas.microsoft.com/office/drawing/2014/main" id="{E912B82B-3942-4B48-BD24-DBFBC3B8B904}"/>
              </a:ext>
            </a:extLst>
          </p:cNvPr>
          <p:cNvSpPr txBox="1"/>
          <p:nvPr/>
        </p:nvSpPr>
        <p:spPr>
          <a:xfrm>
            <a:off x="3352789" y="576263"/>
            <a:ext cx="5486409" cy="27853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Identifying actionable information for climate change response that is science-informed, just, and effective</a:t>
            </a:r>
          </a:p>
          <a:p>
            <a:pPr marL="285750" indent="-285750">
              <a:spcAft>
                <a:spcPts val="600"/>
              </a:spcAft>
              <a:buFont typeface="Arial" panose="020B0604020202020204" pitchFamily="34" charset="0"/>
              <a:buChar char="•"/>
            </a:pPr>
            <a:r>
              <a:rPr lang="en-US" sz="1600" dirty="0"/>
              <a:t>Scaling-up science-informed climate change action beyond single case studies</a:t>
            </a:r>
          </a:p>
          <a:p>
            <a:pPr marL="285750" indent="-285750">
              <a:spcAft>
                <a:spcPts val="600"/>
              </a:spcAft>
              <a:buFont typeface="Arial" panose="020B0604020202020204" pitchFamily="34" charset="0"/>
              <a:buChar char="•"/>
            </a:pPr>
            <a:r>
              <a:rPr lang="en-US" sz="1600" dirty="0"/>
              <a:t>Understanding barriers and constraints to creating actionable climate change information that is both useful and used by decision-makers</a:t>
            </a:r>
          </a:p>
          <a:p>
            <a:pPr marL="285750" indent="-285750">
              <a:spcAft>
                <a:spcPts val="600"/>
              </a:spcAft>
              <a:buFont typeface="Arial" panose="020B0604020202020204" pitchFamily="34" charset="0"/>
              <a:buChar char="•"/>
            </a:pPr>
            <a:r>
              <a:rPr lang="en-US" sz="1600" dirty="0"/>
              <a:t>Connecting decision-makers and scientists in useful partnerships and researching the effectiveness/outcomes of these partnerships </a:t>
            </a:r>
          </a:p>
        </p:txBody>
      </p:sp>
      <p:sp>
        <p:nvSpPr>
          <p:cNvPr id="57" name="TextBox 56">
            <a:extLst>
              <a:ext uri="{FF2B5EF4-FFF2-40B4-BE49-F238E27FC236}">
                <a16:creationId xmlns:a16="http://schemas.microsoft.com/office/drawing/2014/main" id="{A0D622C2-5C5A-46F7-8A0B-37447BFD1925}"/>
              </a:ext>
            </a:extLst>
          </p:cNvPr>
          <p:cNvSpPr txBox="1"/>
          <p:nvPr/>
        </p:nvSpPr>
        <p:spPr>
          <a:xfrm>
            <a:off x="3352789" y="3932363"/>
            <a:ext cx="2743191" cy="22467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500" dirty="0"/>
              <a:t>Co-production</a:t>
            </a:r>
          </a:p>
          <a:p>
            <a:pPr marL="285750" indent="-285750">
              <a:spcAft>
                <a:spcPts val="600"/>
              </a:spcAft>
              <a:buFont typeface="Arial" panose="020B0604020202020204" pitchFamily="34" charset="0"/>
              <a:buChar char="•"/>
            </a:pPr>
            <a:r>
              <a:rPr lang="en-US" sz="1500" dirty="0"/>
              <a:t>Synthesis</a:t>
            </a:r>
          </a:p>
          <a:p>
            <a:pPr marL="285750" indent="-285750">
              <a:spcAft>
                <a:spcPts val="600"/>
              </a:spcAft>
              <a:buFont typeface="Arial" panose="020B0604020202020204" pitchFamily="34" charset="0"/>
              <a:buChar char="•"/>
            </a:pPr>
            <a:r>
              <a:rPr lang="en-US" sz="1500" dirty="0"/>
              <a:t>Human-subjects research</a:t>
            </a:r>
          </a:p>
          <a:p>
            <a:pPr marL="285750" indent="-285750">
              <a:spcAft>
                <a:spcPts val="600"/>
              </a:spcAft>
              <a:buFont typeface="Arial" panose="020B0604020202020204" pitchFamily="34" charset="0"/>
              <a:buChar char="•"/>
            </a:pPr>
            <a:r>
              <a:rPr lang="en-US" sz="1500" dirty="0"/>
              <a:t>Coupled human and natural systems</a:t>
            </a:r>
          </a:p>
          <a:p>
            <a:pPr marL="285750" indent="-285750">
              <a:spcAft>
                <a:spcPts val="600"/>
              </a:spcAft>
              <a:buFont typeface="Arial" panose="020B0604020202020204" pitchFamily="34" charset="0"/>
              <a:buChar char="•"/>
            </a:pPr>
            <a:r>
              <a:rPr lang="en-US" sz="1500" dirty="0"/>
              <a:t>Boundary runner (link between science and decision-makers)</a:t>
            </a:r>
          </a:p>
        </p:txBody>
      </p:sp>
      <p:sp>
        <p:nvSpPr>
          <p:cNvPr id="58" name="TextBox 57">
            <a:extLst>
              <a:ext uri="{FF2B5EF4-FFF2-40B4-BE49-F238E27FC236}">
                <a16:creationId xmlns:a16="http://schemas.microsoft.com/office/drawing/2014/main" id="{6F2D3A65-510A-4FCF-B160-7B99A6D614E0}"/>
              </a:ext>
            </a:extLst>
          </p:cNvPr>
          <p:cNvSpPr txBox="1"/>
          <p:nvPr/>
        </p:nvSpPr>
        <p:spPr>
          <a:xfrm>
            <a:off x="6091539" y="3885249"/>
            <a:ext cx="2743191" cy="20774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900" dirty="0"/>
              <a:t>Research Collaboration</a:t>
            </a:r>
          </a:p>
          <a:p>
            <a:pPr marL="285750" indent="-285750">
              <a:spcAft>
                <a:spcPts val="600"/>
              </a:spcAft>
              <a:buFont typeface="Arial" panose="020B0604020202020204" pitchFamily="34" charset="0"/>
              <a:buChar char="•"/>
            </a:pPr>
            <a:r>
              <a:rPr lang="en-US" sz="1900" dirty="0"/>
              <a:t>Grant Collaboration</a:t>
            </a:r>
          </a:p>
          <a:p>
            <a:pPr marL="285750" indent="-285750">
              <a:spcAft>
                <a:spcPts val="600"/>
              </a:spcAft>
              <a:buFont typeface="Arial" panose="020B0604020202020204" pitchFamily="34" charset="0"/>
              <a:buChar char="•"/>
            </a:pPr>
            <a:r>
              <a:rPr lang="en-US" sz="1900" dirty="0"/>
              <a:t>Sharing climate change knowledge products </a:t>
            </a:r>
          </a:p>
          <a:p>
            <a:pPr marL="285750" indent="-285750">
              <a:spcAft>
                <a:spcPts val="600"/>
              </a:spcAft>
              <a:buFont typeface="Arial" panose="020B0604020202020204" pitchFamily="34" charset="0"/>
              <a:buChar char="•"/>
            </a:pPr>
            <a:r>
              <a:rPr lang="en-US" sz="1900" dirty="0"/>
              <a:t>Reviewing survey instruments</a:t>
            </a:r>
          </a:p>
        </p:txBody>
      </p:sp>
      <p:pic>
        <p:nvPicPr>
          <p:cNvPr id="60" name="Picture 59" descr="A picture containing sign, photo, stop, covered&#10;&#10;Description automatically generated">
            <a:extLst>
              <a:ext uri="{FF2B5EF4-FFF2-40B4-BE49-F238E27FC236}">
                <a16:creationId xmlns:a16="http://schemas.microsoft.com/office/drawing/2014/main" id="{D549E2AB-17DB-4F9F-A00D-F569E257A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7501" y="576263"/>
            <a:ext cx="3179429" cy="1059810"/>
          </a:xfrm>
          <a:prstGeom prst="rect">
            <a:avLst/>
          </a:prstGeom>
        </p:spPr>
      </p:pic>
      <p:sp>
        <p:nvSpPr>
          <p:cNvPr id="61" name="TextBox 60">
            <a:extLst>
              <a:ext uri="{FF2B5EF4-FFF2-40B4-BE49-F238E27FC236}">
                <a16:creationId xmlns:a16="http://schemas.microsoft.com/office/drawing/2014/main" id="{64F307E1-8904-4E09-BB0D-1A6612306274}"/>
              </a:ext>
            </a:extLst>
          </p:cNvPr>
          <p:cNvSpPr txBox="1"/>
          <p:nvPr/>
        </p:nvSpPr>
        <p:spPr>
          <a:xfrm>
            <a:off x="8925883" y="1643063"/>
            <a:ext cx="3104185" cy="646331"/>
          </a:xfrm>
          <a:prstGeom prst="rect">
            <a:avLst/>
          </a:prstGeom>
          <a:noFill/>
        </p:spPr>
        <p:txBody>
          <a:bodyPr wrap="square" rtlCol="0">
            <a:spAutoFit/>
          </a:bodyPr>
          <a:lstStyle/>
          <a:p>
            <a:r>
              <a:rPr lang="en-US" sz="1200" dirty="0"/>
              <a:t>I manage the Collaborative Collision program at FSU to connect faculty with shared research interests, and build new interdisciplinary teams</a:t>
            </a:r>
          </a:p>
        </p:txBody>
      </p:sp>
      <p:sp>
        <p:nvSpPr>
          <p:cNvPr id="66" name="TextBox 65">
            <a:extLst>
              <a:ext uri="{FF2B5EF4-FFF2-40B4-BE49-F238E27FC236}">
                <a16:creationId xmlns:a16="http://schemas.microsoft.com/office/drawing/2014/main" id="{5AEA9915-C27C-47E4-8128-63EF5197DCC2}"/>
              </a:ext>
            </a:extLst>
          </p:cNvPr>
          <p:cNvSpPr txBox="1"/>
          <p:nvPr/>
        </p:nvSpPr>
        <p:spPr>
          <a:xfrm>
            <a:off x="9018633" y="3518553"/>
            <a:ext cx="3015162" cy="2677656"/>
          </a:xfrm>
          <a:prstGeom prst="rect">
            <a:avLst/>
          </a:prstGeom>
          <a:noFill/>
        </p:spPr>
        <p:txBody>
          <a:bodyPr wrap="square" rtlCol="0">
            <a:spAutoFit/>
          </a:bodyPr>
          <a:lstStyle/>
          <a:p>
            <a:r>
              <a:rPr lang="en-US" sz="1200" dirty="0"/>
              <a:t>Recent Publications:</a:t>
            </a:r>
          </a:p>
          <a:p>
            <a:pPr marL="171450" indent="-171450">
              <a:buFont typeface="Arial" panose="020B0604020202020204" pitchFamily="34" charset="0"/>
              <a:buChar char="•"/>
            </a:pPr>
            <a:r>
              <a:rPr lang="en-US" sz="1200" dirty="0"/>
              <a:t>2020. Applying the Knowledge Product Evaluation (</a:t>
            </a:r>
            <a:r>
              <a:rPr lang="en-US" sz="1200" dirty="0" err="1"/>
              <a:t>KnoPE</a:t>
            </a:r>
            <a:r>
              <a:rPr lang="en-US" sz="1200" dirty="0"/>
              <a:t>) Framework to two urban resilience cases in the United States. </a:t>
            </a:r>
            <a:r>
              <a:rPr lang="en-US" sz="1200" i="1" dirty="0"/>
              <a:t>Environmental Science &amp; Policy</a:t>
            </a:r>
            <a:r>
              <a:rPr lang="en-US" sz="1200" dirty="0"/>
              <a:t>, </a:t>
            </a:r>
            <a:r>
              <a:rPr lang="en-US" sz="1200" i="1" dirty="0"/>
              <a:t>107</a:t>
            </a:r>
            <a:r>
              <a:rPr lang="en-US" sz="1200" dirty="0"/>
              <a:t>, 7-22</a:t>
            </a:r>
          </a:p>
          <a:p>
            <a:pPr marL="171450" indent="-171450">
              <a:buFont typeface="Arial" panose="020B0604020202020204" pitchFamily="34" charset="0"/>
              <a:buChar char="•"/>
            </a:pPr>
            <a:r>
              <a:rPr lang="en-US" sz="1200" dirty="0"/>
              <a:t>2019. Identifying climate service production constraints to adaptation decision-making in Sweden. </a:t>
            </a:r>
            <a:r>
              <a:rPr lang="en-US" sz="1200" i="1" dirty="0"/>
              <a:t>Environmental Science &amp; Policy</a:t>
            </a:r>
          </a:p>
          <a:p>
            <a:pPr marL="171450" indent="-171450">
              <a:buFont typeface="Arial" panose="020B0604020202020204" pitchFamily="34" charset="0"/>
              <a:buChar char="•"/>
            </a:pPr>
            <a:r>
              <a:rPr lang="en-US" sz="1200" dirty="0"/>
              <a:t>2019. Towards urban water sustainability: Analyzing management transitions in Miami, Las Vegas, and Los Angeles. </a:t>
            </a:r>
            <a:r>
              <a:rPr lang="en-US" sz="1200" i="1" dirty="0"/>
              <a:t>Global Environmental Change</a:t>
            </a:r>
            <a:r>
              <a:rPr lang="en-US" sz="1200" dirty="0"/>
              <a:t>, </a:t>
            </a:r>
            <a:r>
              <a:rPr lang="en-US" sz="1200" i="1" dirty="0"/>
              <a:t>58</a:t>
            </a:r>
            <a:r>
              <a:rPr lang="en-US" sz="1200" dirty="0"/>
              <a:t>, 101967</a:t>
            </a:r>
          </a:p>
        </p:txBody>
      </p:sp>
      <p:sp>
        <p:nvSpPr>
          <p:cNvPr id="2" name="TextBox 1">
            <a:extLst>
              <a:ext uri="{FF2B5EF4-FFF2-40B4-BE49-F238E27FC236}">
                <a16:creationId xmlns:a16="http://schemas.microsoft.com/office/drawing/2014/main" id="{CFA5B73B-0B3A-4816-88BD-2C8A1C86DF8F}"/>
              </a:ext>
            </a:extLst>
          </p:cNvPr>
          <p:cNvSpPr txBox="1"/>
          <p:nvPr/>
        </p:nvSpPr>
        <p:spPr>
          <a:xfrm>
            <a:off x="-3743542" y="-3751721"/>
            <a:ext cx="20355141" cy="3016210"/>
          </a:xfrm>
          <a:prstGeom prst="rect">
            <a:avLst/>
          </a:prstGeom>
          <a:noFill/>
        </p:spPr>
        <p:txBody>
          <a:bodyPr wrap="square" rtlCol="0">
            <a:spAutoFit/>
          </a:bodyPr>
          <a:lstStyle/>
          <a:p>
            <a:r>
              <a:rPr lang="en-US" sz="2000" b="1" dirty="0"/>
              <a:t>Hello there! Thanks for registering for Collaborative Collision: Technology and Society. This is the template slide for the event; all participants must use this format for continuity.</a:t>
            </a:r>
          </a:p>
          <a:p>
            <a:endParaRPr lang="en-US" sz="2000" b="1" dirty="0"/>
          </a:p>
          <a:p>
            <a:r>
              <a:rPr lang="en-US" sz="2000" b="1" dirty="0"/>
              <a:t>I’ve included my own slide here as an example, along with descriptions of what we hope to see in each field (more examples of </a:t>
            </a:r>
            <a:r>
              <a:rPr lang="en-US" sz="2000" b="1" dirty="0">
                <a:hlinkClick r:id="rId7"/>
              </a:rPr>
              <a:t>past slides can be found here</a:t>
            </a:r>
            <a:r>
              <a:rPr lang="en-US" sz="2000" b="1" dirty="0"/>
              <a:t>). The second slide is a blank template for you to use to create your own Collaborative Collision research profile.</a:t>
            </a:r>
          </a:p>
          <a:p>
            <a:endParaRPr lang="en-US" dirty="0"/>
          </a:p>
          <a:p>
            <a:pPr algn="ctr"/>
            <a:r>
              <a:rPr lang="en-US" sz="2800" b="1" dirty="0">
                <a:solidFill>
                  <a:srgbClr val="782F40"/>
                </a:solidFill>
              </a:rPr>
              <a:t>When you are done please save as a PowerPoint file with the title LastName_FirstName_CC_T&amp;SProfile.ppt (filling in your name of course) and email the file to me at </a:t>
            </a:r>
            <a:r>
              <a:rPr lang="en-US" sz="2800" b="1" dirty="0">
                <a:solidFill>
                  <a:srgbClr val="782F40"/>
                </a:solidFill>
                <a:hlinkClick r:id="rId8">
                  <a:extLst>
                    <a:ext uri="{A12FA001-AC4F-418D-AE19-62706E023703}">
                      <ahyp:hlinkClr xmlns:ahyp="http://schemas.microsoft.com/office/drawing/2018/hyperlinkcolor" val="tx"/>
                    </a:ext>
                  </a:extLst>
                </a:hlinkClick>
              </a:rPr>
              <a:t>mike.mitchell@fsu.edu</a:t>
            </a:r>
            <a:r>
              <a:rPr lang="en-US" sz="2800" b="1" dirty="0">
                <a:solidFill>
                  <a:srgbClr val="782F40"/>
                </a:solidFill>
              </a:rPr>
              <a:t> as soon as possible, but no later than November 23</a:t>
            </a:r>
            <a:r>
              <a:rPr lang="en-US" sz="2800" b="1" baseline="30000" dirty="0">
                <a:solidFill>
                  <a:srgbClr val="782F40"/>
                </a:solidFill>
              </a:rPr>
              <a:t>rd</a:t>
            </a:r>
            <a:r>
              <a:rPr lang="en-US" sz="2800" b="1" dirty="0">
                <a:solidFill>
                  <a:srgbClr val="782F40"/>
                </a:solidFill>
              </a:rPr>
              <a:t>, 2020</a:t>
            </a:r>
          </a:p>
          <a:p>
            <a:endParaRPr lang="en-US" dirty="0"/>
          </a:p>
          <a:p>
            <a:endParaRPr lang="en-US" dirty="0"/>
          </a:p>
        </p:txBody>
      </p:sp>
      <p:sp>
        <p:nvSpPr>
          <p:cNvPr id="3" name="TextBox 2">
            <a:extLst>
              <a:ext uri="{FF2B5EF4-FFF2-40B4-BE49-F238E27FC236}">
                <a16:creationId xmlns:a16="http://schemas.microsoft.com/office/drawing/2014/main" id="{20580E63-F068-4B6B-94D3-AEE72A607698}"/>
              </a:ext>
            </a:extLst>
          </p:cNvPr>
          <p:cNvSpPr txBox="1"/>
          <p:nvPr/>
        </p:nvSpPr>
        <p:spPr>
          <a:xfrm>
            <a:off x="-4009950" y="4358239"/>
            <a:ext cx="4087372" cy="923330"/>
          </a:xfrm>
          <a:prstGeom prst="rect">
            <a:avLst/>
          </a:prstGeom>
          <a:noFill/>
        </p:spPr>
        <p:txBody>
          <a:bodyPr wrap="square" rtlCol="0">
            <a:spAutoFit/>
          </a:bodyPr>
          <a:lstStyle/>
          <a:p>
            <a:r>
              <a:rPr lang="en-US" dirty="0"/>
              <a:t>3-4 keywords to describe your areas of expertise, research interests, or project interests</a:t>
            </a:r>
          </a:p>
        </p:txBody>
      </p:sp>
      <p:sp>
        <p:nvSpPr>
          <p:cNvPr id="31" name="TextBox 30">
            <a:extLst>
              <a:ext uri="{FF2B5EF4-FFF2-40B4-BE49-F238E27FC236}">
                <a16:creationId xmlns:a16="http://schemas.microsoft.com/office/drawing/2014/main" id="{9DC7ED38-6164-453F-B30F-47D87000284C}"/>
              </a:ext>
            </a:extLst>
          </p:cNvPr>
          <p:cNvSpPr txBox="1"/>
          <p:nvPr/>
        </p:nvSpPr>
        <p:spPr>
          <a:xfrm>
            <a:off x="-3066708" y="893910"/>
            <a:ext cx="3131778" cy="2308324"/>
          </a:xfrm>
          <a:prstGeom prst="rect">
            <a:avLst/>
          </a:prstGeom>
          <a:noFill/>
        </p:spPr>
        <p:txBody>
          <a:bodyPr wrap="square" rtlCol="0">
            <a:spAutoFit/>
          </a:bodyPr>
          <a:lstStyle/>
          <a:p>
            <a:r>
              <a:rPr lang="en-US" dirty="0"/>
              <a:t>Your Name</a:t>
            </a:r>
          </a:p>
          <a:p>
            <a:r>
              <a:rPr lang="en-US" dirty="0"/>
              <a:t>Organizational Affiliation</a:t>
            </a:r>
          </a:p>
          <a:p>
            <a:r>
              <a:rPr lang="en-US" dirty="0"/>
              <a:t>Email address</a:t>
            </a:r>
          </a:p>
          <a:p>
            <a:r>
              <a:rPr lang="en-US" dirty="0"/>
              <a:t>Link to an online profile*</a:t>
            </a:r>
          </a:p>
          <a:p>
            <a:endParaRPr lang="en-US" dirty="0"/>
          </a:p>
          <a:p>
            <a:r>
              <a:rPr lang="en-US" dirty="0"/>
              <a:t>*We recommend either your ORCID profile, LinkedIn profile, or a dedicated webpage </a:t>
            </a:r>
          </a:p>
        </p:txBody>
      </p:sp>
      <p:sp>
        <p:nvSpPr>
          <p:cNvPr id="4" name="Rectangle 3">
            <a:extLst>
              <a:ext uri="{FF2B5EF4-FFF2-40B4-BE49-F238E27FC236}">
                <a16:creationId xmlns:a16="http://schemas.microsoft.com/office/drawing/2014/main" id="{A305BDF8-23DF-41B2-8BE7-4FC46EBED878}"/>
              </a:ext>
            </a:extLst>
          </p:cNvPr>
          <p:cNvSpPr/>
          <p:nvPr/>
        </p:nvSpPr>
        <p:spPr>
          <a:xfrm>
            <a:off x="3386121" y="7084274"/>
            <a:ext cx="2738750" cy="2031325"/>
          </a:xfrm>
          <a:prstGeom prst="rect">
            <a:avLst/>
          </a:prstGeom>
        </p:spPr>
        <p:txBody>
          <a:bodyPr wrap="square">
            <a:spAutoFit/>
          </a:bodyPr>
          <a:lstStyle/>
          <a:p>
            <a:r>
              <a:rPr lang="en-US" dirty="0"/>
              <a:t>Bullet points describing your skills and expertise that potential collaborators might find useful. Could include skills, disciplinary background, methodology experience, </a:t>
            </a:r>
            <a:r>
              <a:rPr lang="en-US" dirty="0" err="1"/>
              <a:t>etc</a:t>
            </a:r>
            <a:endParaRPr lang="en-US" dirty="0"/>
          </a:p>
        </p:txBody>
      </p:sp>
      <p:sp>
        <p:nvSpPr>
          <p:cNvPr id="5" name="Rectangle 4">
            <a:extLst>
              <a:ext uri="{FF2B5EF4-FFF2-40B4-BE49-F238E27FC236}">
                <a16:creationId xmlns:a16="http://schemas.microsoft.com/office/drawing/2014/main" id="{D1B81A91-E851-4B76-94FD-CC6783791361}"/>
              </a:ext>
            </a:extLst>
          </p:cNvPr>
          <p:cNvSpPr/>
          <p:nvPr/>
        </p:nvSpPr>
        <p:spPr>
          <a:xfrm>
            <a:off x="6124871" y="7084274"/>
            <a:ext cx="2709859" cy="1754326"/>
          </a:xfrm>
          <a:prstGeom prst="rect">
            <a:avLst/>
          </a:prstGeom>
        </p:spPr>
        <p:txBody>
          <a:bodyPr wrap="square">
            <a:spAutoFit/>
          </a:bodyPr>
          <a:lstStyle/>
          <a:p>
            <a:r>
              <a:rPr lang="en-US" dirty="0"/>
              <a:t>Bullet points describing how a collaborator could help your project. Might include needed skills, disciplinary backgrounds, methodologies, etc.</a:t>
            </a:r>
          </a:p>
        </p:txBody>
      </p:sp>
      <p:sp>
        <p:nvSpPr>
          <p:cNvPr id="34" name="TextBox 33">
            <a:extLst>
              <a:ext uri="{FF2B5EF4-FFF2-40B4-BE49-F238E27FC236}">
                <a16:creationId xmlns:a16="http://schemas.microsoft.com/office/drawing/2014/main" id="{D8EB20E7-A03E-4BF1-BF35-A5AC24140EC0}"/>
              </a:ext>
            </a:extLst>
          </p:cNvPr>
          <p:cNvSpPr txBox="1"/>
          <p:nvPr/>
        </p:nvSpPr>
        <p:spPr>
          <a:xfrm>
            <a:off x="3465729" y="-1067557"/>
            <a:ext cx="6554629" cy="923330"/>
          </a:xfrm>
          <a:prstGeom prst="rect">
            <a:avLst/>
          </a:prstGeom>
          <a:noFill/>
        </p:spPr>
        <p:txBody>
          <a:bodyPr wrap="square" rtlCol="0">
            <a:spAutoFit/>
          </a:bodyPr>
          <a:lstStyle/>
          <a:p>
            <a:r>
              <a:rPr lang="en-US" dirty="0"/>
              <a:t>Tell us a little bit about your interest in this Collaborative Collision topic. What is your background in the area, what are you hoping to learn, what are the opportunities you see for collaboration, etc. </a:t>
            </a:r>
          </a:p>
        </p:txBody>
      </p:sp>
      <p:sp>
        <p:nvSpPr>
          <p:cNvPr id="6" name="TextBox 5">
            <a:extLst>
              <a:ext uri="{FF2B5EF4-FFF2-40B4-BE49-F238E27FC236}">
                <a16:creationId xmlns:a16="http://schemas.microsoft.com/office/drawing/2014/main" id="{1546115A-7D09-4A0C-A4F2-FCEE4E9F39C6}"/>
              </a:ext>
            </a:extLst>
          </p:cNvPr>
          <p:cNvSpPr txBox="1"/>
          <p:nvPr/>
        </p:nvSpPr>
        <p:spPr>
          <a:xfrm>
            <a:off x="33380" y="-1026401"/>
            <a:ext cx="3432349" cy="830997"/>
          </a:xfrm>
          <a:prstGeom prst="rect">
            <a:avLst/>
          </a:prstGeom>
          <a:noFill/>
        </p:spPr>
        <p:txBody>
          <a:bodyPr wrap="square" rtlCol="0">
            <a:spAutoFit/>
          </a:bodyPr>
          <a:lstStyle/>
          <a:p>
            <a:r>
              <a:rPr lang="en-US" sz="1600" dirty="0"/>
              <a:t>A professional headshot or other photo helps put a face with the name! We also accept organization/lab logos.</a:t>
            </a:r>
          </a:p>
        </p:txBody>
      </p:sp>
      <p:sp>
        <p:nvSpPr>
          <p:cNvPr id="7" name="TextBox 6">
            <a:extLst>
              <a:ext uri="{FF2B5EF4-FFF2-40B4-BE49-F238E27FC236}">
                <a16:creationId xmlns:a16="http://schemas.microsoft.com/office/drawing/2014/main" id="{39655B43-BF35-46CD-9396-3769E54B4709}"/>
              </a:ext>
            </a:extLst>
          </p:cNvPr>
          <p:cNvSpPr txBox="1"/>
          <p:nvPr/>
        </p:nvSpPr>
        <p:spPr>
          <a:xfrm>
            <a:off x="12423107" y="2404682"/>
            <a:ext cx="3946358" cy="1754326"/>
          </a:xfrm>
          <a:prstGeom prst="rect">
            <a:avLst/>
          </a:prstGeom>
          <a:noFill/>
        </p:spPr>
        <p:txBody>
          <a:bodyPr wrap="square" rtlCol="0">
            <a:spAutoFit/>
          </a:bodyPr>
          <a:lstStyle/>
          <a:p>
            <a:r>
              <a:rPr lang="en-US" dirty="0"/>
              <a:t>This section is totally up to you! Many people put photos, diagrams, figures, etc. to help describe their research. We’ve also seen data tables/graphs, links to additional content, and lists of publications. </a:t>
            </a:r>
          </a:p>
        </p:txBody>
      </p:sp>
      <p:sp>
        <p:nvSpPr>
          <p:cNvPr id="23" name="Text Placeholder 22">
            <a:extLst>
              <a:ext uri="{FF2B5EF4-FFF2-40B4-BE49-F238E27FC236}">
                <a16:creationId xmlns:a16="http://schemas.microsoft.com/office/drawing/2014/main" id="{0AF478BD-EA6C-4859-8B35-CCA6A06CD007}"/>
              </a:ext>
            </a:extLst>
          </p:cNvPr>
          <p:cNvSpPr>
            <a:spLocks noGrp="1"/>
          </p:cNvSpPr>
          <p:nvPr>
            <p:ph type="body" sz="quarter" idx="11"/>
          </p:nvPr>
        </p:nvSpPr>
        <p:spPr>
          <a:xfrm>
            <a:off x="9793200" y="6225097"/>
            <a:ext cx="2438400" cy="274321"/>
          </a:xfrm>
        </p:spPr>
        <p:txBody>
          <a:bodyPr/>
          <a:lstStyle/>
          <a:p>
            <a:r>
              <a:rPr lang="en-US" dirty="0"/>
              <a:t>Hongyuan Cao</a:t>
            </a:r>
          </a:p>
          <a:p>
            <a:endParaRPr lang="en-US" dirty="0"/>
          </a:p>
        </p:txBody>
      </p:sp>
      <p:pic>
        <p:nvPicPr>
          <p:cNvPr id="10" name="Picture 9">
            <a:extLst>
              <a:ext uri="{FF2B5EF4-FFF2-40B4-BE49-F238E27FC236}">
                <a16:creationId xmlns:a16="http://schemas.microsoft.com/office/drawing/2014/main" id="{357B3D6C-88BE-7F47-9E92-E6DDF23803C6}"/>
              </a:ext>
            </a:extLst>
          </p:cNvPr>
          <p:cNvPicPr>
            <a:picLocks noChangeAspect="1"/>
          </p:cNvPicPr>
          <p:nvPr/>
        </p:nvPicPr>
        <p:blipFill rotWithShape="1">
          <a:blip r:embed="rId9">
            <a:extLst>
              <a:ext uri="{28A0092B-C50C-407E-A947-70E740481C1C}">
                <a14:useLocalDpi xmlns:a14="http://schemas.microsoft.com/office/drawing/2010/main" val="0"/>
              </a:ext>
            </a:extLst>
          </a:blip>
          <a:srcRect r="32462"/>
          <a:stretch/>
        </p:blipFill>
        <p:spPr>
          <a:xfrm>
            <a:off x="726447" y="105758"/>
            <a:ext cx="1975046" cy="1988156"/>
          </a:xfrm>
          <a:prstGeom prst="rect">
            <a:avLst/>
          </a:prstGeom>
        </p:spPr>
      </p:pic>
      <p:pic>
        <p:nvPicPr>
          <p:cNvPr id="13" name="Picture 12">
            <a:extLst>
              <a:ext uri="{FF2B5EF4-FFF2-40B4-BE49-F238E27FC236}">
                <a16:creationId xmlns:a16="http://schemas.microsoft.com/office/drawing/2014/main" id="{2FEF3941-650A-AF44-B8D1-71C2B094E98F}"/>
              </a:ext>
            </a:extLst>
          </p:cNvPr>
          <p:cNvPicPr>
            <a:picLocks noChangeAspect="1"/>
          </p:cNvPicPr>
          <p:nvPr/>
        </p:nvPicPr>
        <p:blipFill rotWithShape="1">
          <a:blip r:embed="rId10">
            <a:extLst>
              <a:ext uri="{28A0092B-C50C-407E-A947-70E740481C1C}">
                <a14:useLocalDpi xmlns:a14="http://schemas.microsoft.com/office/drawing/2010/main" val="0"/>
              </a:ext>
            </a:extLst>
          </a:blip>
          <a:srcRect l="12966" t="27974" r="12278" b="33178"/>
          <a:stretch/>
        </p:blipFill>
        <p:spPr>
          <a:xfrm>
            <a:off x="8904210" y="2541034"/>
            <a:ext cx="3254397" cy="1059809"/>
          </a:xfrm>
          <a:prstGeom prst="rect">
            <a:avLst/>
          </a:prstGeom>
        </p:spPr>
      </p:pic>
      <p:pic>
        <p:nvPicPr>
          <p:cNvPr id="15" name="Picture 14">
            <a:extLst>
              <a:ext uri="{FF2B5EF4-FFF2-40B4-BE49-F238E27FC236}">
                <a16:creationId xmlns:a16="http://schemas.microsoft.com/office/drawing/2014/main" id="{51BAB369-9FF2-B34E-80C4-0BE747CCA6DC}"/>
              </a:ext>
            </a:extLst>
          </p:cNvPr>
          <p:cNvPicPr>
            <a:picLocks noChangeAspect="1"/>
          </p:cNvPicPr>
          <p:nvPr/>
        </p:nvPicPr>
        <p:blipFill>
          <a:blip r:embed="rId11"/>
          <a:stretch>
            <a:fillRect/>
          </a:stretch>
        </p:blipFill>
        <p:spPr>
          <a:xfrm>
            <a:off x="8911831" y="375050"/>
            <a:ext cx="3207533" cy="2155494"/>
          </a:xfrm>
          <a:prstGeom prst="rect">
            <a:avLst/>
          </a:prstGeom>
        </p:spPr>
      </p:pic>
    </p:spTree>
    <p:extLst>
      <p:ext uri="{BB962C8B-B14F-4D97-AF65-F5344CB8AC3E}">
        <p14:creationId xmlns:p14="http://schemas.microsoft.com/office/powerpoint/2010/main" val="51252761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940C51-2AFA-4627-968E-7A70730A861C}"/>
              </a:ext>
            </a:extLst>
          </p:cNvPr>
          <p:cNvSpPr>
            <a:spLocks noGrp="1"/>
          </p:cNvSpPr>
          <p:nvPr>
            <p:ph type="body" sz="quarter" idx="10"/>
          </p:nvPr>
        </p:nvSpPr>
        <p:spPr/>
        <p:txBody>
          <a:bodyPr/>
          <a:lstStyle/>
          <a:p>
            <a:r>
              <a:rPr lang="en-US" dirty="0"/>
              <a:t>Hongyuan Cao</a:t>
            </a:r>
          </a:p>
          <a:p>
            <a:endParaRPr lang="en-US" dirty="0"/>
          </a:p>
        </p:txBody>
      </p:sp>
    </p:spTree>
    <p:extLst>
      <p:ext uri="{BB962C8B-B14F-4D97-AF65-F5344CB8AC3E}">
        <p14:creationId xmlns:p14="http://schemas.microsoft.com/office/powerpoint/2010/main" val="29874740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B53DF83-AAA3-4DAF-978E-32BBBB9F9145}"/>
              </a:ext>
            </a:extLst>
          </p:cNvPr>
          <p:cNvSpPr>
            <a:spLocks noGrp="1"/>
          </p:cNvSpPr>
          <p:nvPr>
            <p:ph type="pic" sz="quarter" idx="10"/>
          </p:nvPr>
        </p:nvSpPr>
        <p:spPr/>
      </p:sp>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Russell Clayton</a:t>
            </a:r>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Causal inference</a:t>
            </a:r>
          </a:p>
          <a:p>
            <a:r>
              <a:rPr lang="en-US" dirty="0"/>
              <a:t>Statistical and computational methods in omics data integration</a:t>
            </a:r>
          </a:p>
          <a:p>
            <a:r>
              <a:rPr lang="en-US" dirty="0"/>
              <a:t>Longitudinal data analysis</a:t>
            </a:r>
          </a:p>
          <a:p>
            <a:r>
              <a:rPr lang="en-US" dirty="0"/>
              <a:t>Survival analysis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Analytical perspective</a:t>
            </a:r>
          </a:p>
          <a:p>
            <a:r>
              <a:rPr lang="en-US" dirty="0"/>
              <a:t>Advanced statistical modeling</a:t>
            </a:r>
          </a:p>
          <a:p>
            <a:r>
              <a:rPr lang="en-US" dirty="0"/>
              <a:t>Experience publishing in top journals</a:t>
            </a:r>
          </a:p>
          <a:p>
            <a:r>
              <a:rPr lang="en-US" dirty="0"/>
              <a:t>Experience in grant proposal writing</a:t>
            </a:r>
          </a:p>
          <a:p>
            <a:r>
              <a:rPr lang="en-US" dirty="0"/>
              <a:t>Experience in serving on the review panel</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Access to population/dataset</a:t>
            </a:r>
          </a:p>
          <a:p>
            <a:r>
              <a:rPr lang="en-US" dirty="0"/>
              <a:t>Interdisciplinary approach</a:t>
            </a:r>
          </a:p>
          <a:p>
            <a:r>
              <a:rPr lang="en-US" dirty="0"/>
              <a:t>Domain knowledge of the scientific problem</a:t>
            </a:r>
          </a:p>
          <a:p>
            <a:r>
              <a:rPr lang="en-US" dirty="0"/>
              <a:t>Explore challenges in the field</a:t>
            </a:r>
          </a:p>
          <a:p>
            <a:r>
              <a:rPr lang="en-US" dirty="0"/>
              <a:t>Interesting study design</a:t>
            </a:r>
          </a:p>
          <a:p>
            <a:pPr marL="0" indent="0">
              <a:buNone/>
            </a:pPr>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Advancement in science and technology brings a variety of new data and interesting scientific problems. To decipher useful information in the vast data, principled statistical analysis is indispensable. </a:t>
            </a:r>
          </a:p>
          <a:p>
            <a:r>
              <a:rPr lang="en-US" dirty="0"/>
              <a:t>The knowledge we gain from scientific studies can be translated into public policy, medical practice, and eventually to improve the well-being of the whole society. </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Hongyuan Cao</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Department of Statistics</a:t>
            </a:r>
          </a:p>
          <a:p>
            <a:r>
              <a:rPr lang="en-US" dirty="0"/>
              <a:t>hcao@fsu.edu</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600" dirty="0"/>
              <a:t>Integrative analysis of omics data exploring pleiotropy effect and causal mechanism of the genetic component on the phenotype.</a:t>
            </a:r>
          </a:p>
          <a:p>
            <a:r>
              <a:rPr lang="en-US" sz="1600" dirty="0"/>
              <a:t>Epidemiological causal analysis of treatment effect with survival outcome.</a:t>
            </a:r>
          </a:p>
          <a:p>
            <a:r>
              <a:rPr lang="en-US" sz="1600" dirty="0"/>
              <a:t>Analysis of survival outcome with intermittently observed longitudinal covariates</a:t>
            </a:r>
          </a:p>
          <a:p>
            <a:r>
              <a:rPr lang="en-US" sz="1600" dirty="0"/>
              <a:t>Time varying effects of covariate on the survival outcome</a:t>
            </a:r>
          </a:p>
          <a:p>
            <a:r>
              <a:rPr lang="en-US" sz="1600" dirty="0"/>
              <a:t>Mendelian randomization and causal mediation analysis</a:t>
            </a:r>
          </a:p>
        </p:txBody>
      </p:sp>
      <p:pic>
        <p:nvPicPr>
          <p:cNvPr id="19" name="Picture 18">
            <a:extLst>
              <a:ext uri="{FF2B5EF4-FFF2-40B4-BE49-F238E27FC236}">
                <a16:creationId xmlns:a16="http://schemas.microsoft.com/office/drawing/2014/main" id="{44780D92-2568-4A49-B05C-1459F0408E08}"/>
              </a:ext>
            </a:extLst>
          </p:cNvPr>
          <p:cNvPicPr>
            <a:picLocks noChangeAspect="1"/>
          </p:cNvPicPr>
          <p:nvPr/>
        </p:nvPicPr>
        <p:blipFill>
          <a:blip r:embed="rId3"/>
          <a:stretch>
            <a:fillRect/>
          </a:stretch>
        </p:blipFill>
        <p:spPr>
          <a:xfrm>
            <a:off x="556257" y="107823"/>
            <a:ext cx="2231366" cy="2231366"/>
          </a:xfrm>
          <a:prstGeom prst="rect">
            <a:avLst/>
          </a:prstGeom>
        </p:spPr>
      </p:pic>
    </p:spTree>
    <p:extLst>
      <p:ext uri="{BB962C8B-B14F-4D97-AF65-F5344CB8AC3E}">
        <p14:creationId xmlns:p14="http://schemas.microsoft.com/office/powerpoint/2010/main" val="49073578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223AC-34AD-40DE-A088-BC0953A5A5A5}"/>
              </a:ext>
            </a:extLst>
          </p:cNvPr>
          <p:cNvSpPr>
            <a:spLocks noGrp="1"/>
          </p:cNvSpPr>
          <p:nvPr>
            <p:ph type="body" sz="quarter" idx="10"/>
          </p:nvPr>
        </p:nvSpPr>
        <p:spPr/>
        <p:txBody>
          <a:bodyPr/>
          <a:lstStyle/>
          <a:p>
            <a:r>
              <a:rPr lang="en-US" dirty="0"/>
              <a:t>Russell Clayton</a:t>
            </a:r>
          </a:p>
        </p:txBody>
      </p:sp>
    </p:spTree>
    <p:extLst>
      <p:ext uri="{BB962C8B-B14F-4D97-AF65-F5344CB8AC3E}">
        <p14:creationId xmlns:p14="http://schemas.microsoft.com/office/powerpoint/2010/main" val="3825235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85B4652A-1ADA-7E44-9330-A6E7A337E97E}"/>
              </a:ext>
            </a:extLst>
          </p:cNvPr>
          <p:cNvPicPr>
            <a:picLocks noGrp="1" noChangeAspect="1"/>
          </p:cNvPicPr>
          <p:nvPr>
            <p:ph type="pic" sz="quarter" idx="10"/>
          </p:nvPr>
        </p:nvPicPr>
        <p:blipFill>
          <a:blip r:embed="rId2"/>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Horacio Rousseau</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Media Psychology</a:t>
            </a:r>
          </a:p>
          <a:p>
            <a:r>
              <a:rPr lang="en-US" dirty="0"/>
              <a:t>Health Communication</a:t>
            </a:r>
          </a:p>
          <a:p>
            <a:r>
              <a:rPr lang="en-US" dirty="0"/>
              <a:t>Psychophysiology</a:t>
            </a:r>
          </a:p>
          <a:p>
            <a:r>
              <a:rPr lang="en-US" dirty="0"/>
              <a:t>Experiments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The implementation of psychophysiological, behavioral, and self-report measures to evaluate cognitive and emotional responses.</a:t>
            </a:r>
          </a:p>
          <a:p>
            <a:r>
              <a:rPr lang="en-US" dirty="0"/>
              <a:t>Experimental design of mass communication campaigns.</a:t>
            </a:r>
          </a:p>
          <a:p>
            <a:r>
              <a:rPr lang="en-US" dirty="0"/>
              <a:t>Expertise in media psychology research.</a:t>
            </a:r>
          </a:p>
          <a:p>
            <a:endParaRPr lang="en-US" dirty="0"/>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Collaborations on grant writing and proposals.</a:t>
            </a:r>
          </a:p>
          <a:p>
            <a:r>
              <a:rPr lang="en-US" dirty="0"/>
              <a:t>Collaboration with others interested in health promotion.</a:t>
            </a:r>
          </a:p>
          <a:p>
            <a:r>
              <a:rPr lang="en-US" dirty="0"/>
              <a:t>Consultation on multi-level modeling and time series analysis.</a:t>
            </a:r>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Examining how people cognitively and emotionally respond to and interact with all forms of technology and media. </a:t>
            </a:r>
          </a:p>
          <a:p>
            <a:r>
              <a:rPr lang="en-US" dirty="0"/>
              <a:t>Improving the design of mass media messages (campaigns) to improve population health and well-being.</a:t>
            </a:r>
          </a:p>
          <a:p>
            <a:r>
              <a:rPr lang="en-US" dirty="0"/>
              <a:t>Employing psychophysiological measures in the evaluation of audiences’ cognitive and emotional responses to mass media messages and technology.</a:t>
            </a:r>
          </a:p>
          <a:p>
            <a:r>
              <a:rPr lang="en-US" dirty="0"/>
              <a:t>Collaborations in the area of </a:t>
            </a:r>
            <a:r>
              <a:rPr lang="en-US"/>
              <a:t>mediated-communication, mass </a:t>
            </a:r>
            <a:r>
              <a:rPr lang="en-US" dirty="0"/>
              <a:t>communication, public health, and psychology.</a:t>
            </a:r>
          </a:p>
          <a:p>
            <a:endParaRPr lang="en-US" dirty="0"/>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66667" y="2340912"/>
            <a:ext cx="3190270" cy="369325"/>
          </a:xfrm>
        </p:spPr>
        <p:txBody>
          <a:bodyPr/>
          <a:lstStyle/>
          <a:p>
            <a:r>
              <a:rPr lang="en-US" dirty="0"/>
              <a:t>Russell Clayton, Ph.D.</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713085"/>
            <a:ext cx="3210553" cy="625235"/>
          </a:xfrm>
        </p:spPr>
        <p:txBody>
          <a:bodyPr/>
          <a:lstStyle/>
          <a:p>
            <a:r>
              <a:rPr lang="en-US" dirty="0"/>
              <a:t>School of Communication</a:t>
            </a:r>
          </a:p>
          <a:p>
            <a:r>
              <a:rPr lang="en-US" dirty="0"/>
              <a:t>Director, Cognition and Emotion Lab</a:t>
            </a:r>
          </a:p>
          <a:p>
            <a:r>
              <a:rPr lang="en-US" dirty="0"/>
              <a:t>https://</a:t>
            </a:r>
            <a:r>
              <a:rPr lang="en-US" dirty="0" err="1"/>
              <a:t>orcid.org</a:t>
            </a:r>
            <a:r>
              <a:rPr lang="en-US" dirty="0"/>
              <a:t>/0000-0002-0471-1585</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endParaRPr lang="en-US" sz="1600" dirty="0"/>
          </a:p>
          <a:p>
            <a:endParaRPr lang="en-US" sz="1600" dirty="0"/>
          </a:p>
          <a:p>
            <a:pPr marL="0" indent="0">
              <a:buNone/>
            </a:pPr>
            <a:endParaRPr lang="en-US" sz="1600" dirty="0"/>
          </a:p>
          <a:p>
            <a:pPr marL="0" indent="0" algn="ctr">
              <a:buNone/>
            </a:pPr>
            <a:r>
              <a:rPr lang="en-US" sz="1000" dirty="0">
                <a:hlinkClick r:id="rId3"/>
              </a:rPr>
              <a:t>https://</a:t>
            </a:r>
            <a:r>
              <a:rPr lang="en-US" sz="1000" dirty="0" err="1">
                <a:hlinkClick r:id="rId3"/>
              </a:rPr>
              <a:t>cel.cci.fsu.edu</a:t>
            </a:r>
            <a:r>
              <a:rPr lang="en-US" sz="1000" dirty="0">
                <a:hlinkClick r:id="rId3"/>
              </a:rPr>
              <a:t>/presentations-and-publications/</a:t>
            </a:r>
            <a:endParaRPr lang="en-US" sz="1000" dirty="0"/>
          </a:p>
          <a:p>
            <a:r>
              <a:rPr lang="en-US" sz="1600" dirty="0"/>
              <a:t>Our research examines how people cognitively and emotionally respond to and interact with media. Projects:</a:t>
            </a:r>
          </a:p>
          <a:p>
            <a:r>
              <a:rPr lang="en-US" sz="1600" dirty="0"/>
              <a:t>Evaluation of freedom-threatening anti-vaping PSAs.</a:t>
            </a:r>
          </a:p>
          <a:p>
            <a:r>
              <a:rPr lang="en-US" sz="1600" dirty="0"/>
              <a:t>Biological roots of psychological reactance.</a:t>
            </a:r>
          </a:p>
          <a:p>
            <a:r>
              <a:rPr lang="en-US" sz="1600" dirty="0"/>
              <a:t>Responses to mediated polysubstance images.</a:t>
            </a:r>
          </a:p>
          <a:p>
            <a:r>
              <a:rPr lang="en-US" sz="1600" dirty="0"/>
              <a:t>Mind wandering during media usage.</a:t>
            </a:r>
          </a:p>
          <a:p>
            <a:r>
              <a:rPr lang="en-US" sz="1600" dirty="0"/>
              <a:t>The psychological effects of technology separation.</a:t>
            </a:r>
            <a:endParaRPr lang="en-US" sz="1200" dirty="0"/>
          </a:p>
          <a:p>
            <a:endParaRPr lang="en-US" sz="1600" dirty="0"/>
          </a:p>
          <a:p>
            <a:endParaRPr lang="en-US" sz="1600" dirty="0"/>
          </a:p>
        </p:txBody>
      </p:sp>
      <p:pic>
        <p:nvPicPr>
          <p:cNvPr id="6" name="Picture 5">
            <a:extLst>
              <a:ext uri="{FF2B5EF4-FFF2-40B4-BE49-F238E27FC236}">
                <a16:creationId xmlns:a16="http://schemas.microsoft.com/office/drawing/2014/main" id="{D6E5574F-640A-1049-AD98-1CDEE381C11B}"/>
              </a:ext>
            </a:extLst>
          </p:cNvPr>
          <p:cNvPicPr>
            <a:picLocks noChangeAspect="1"/>
          </p:cNvPicPr>
          <p:nvPr/>
        </p:nvPicPr>
        <p:blipFill>
          <a:blip r:embed="rId4"/>
          <a:stretch>
            <a:fillRect/>
          </a:stretch>
        </p:blipFill>
        <p:spPr>
          <a:xfrm>
            <a:off x="9126145" y="372870"/>
            <a:ext cx="2502309" cy="1194673"/>
          </a:xfrm>
          <a:prstGeom prst="rect">
            <a:avLst/>
          </a:prstGeom>
        </p:spPr>
      </p:pic>
    </p:spTree>
    <p:extLst>
      <p:ext uri="{BB962C8B-B14F-4D97-AF65-F5344CB8AC3E}">
        <p14:creationId xmlns:p14="http://schemas.microsoft.com/office/powerpoint/2010/main" val="377996975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B91ABA-D53C-4241-B097-26D4FCA3063B}"/>
              </a:ext>
            </a:extLst>
          </p:cNvPr>
          <p:cNvSpPr>
            <a:spLocks noGrp="1"/>
          </p:cNvSpPr>
          <p:nvPr>
            <p:ph type="body" sz="quarter" idx="10"/>
          </p:nvPr>
        </p:nvSpPr>
        <p:spPr/>
        <p:txBody>
          <a:bodyPr/>
          <a:lstStyle/>
          <a:p>
            <a:r>
              <a:rPr lang="en-US" dirty="0"/>
              <a:t>Horacio Rousseau</a:t>
            </a:r>
          </a:p>
          <a:p>
            <a:endParaRPr lang="en-US" dirty="0"/>
          </a:p>
        </p:txBody>
      </p:sp>
    </p:spTree>
    <p:extLst>
      <p:ext uri="{BB962C8B-B14F-4D97-AF65-F5344CB8AC3E}">
        <p14:creationId xmlns:p14="http://schemas.microsoft.com/office/powerpoint/2010/main" val="15722704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C5F1-23E6-164F-A778-CE79853CDC9B}"/>
              </a:ext>
            </a:extLst>
          </p:cNvPr>
          <p:cNvSpPr>
            <a:spLocks noGrp="1"/>
          </p:cNvSpPr>
          <p:nvPr>
            <p:ph type="title"/>
          </p:nvPr>
        </p:nvSpPr>
        <p:spPr>
          <a:xfrm>
            <a:off x="6950142" y="914572"/>
            <a:ext cx="4923772" cy="1325563"/>
          </a:xfrm>
        </p:spPr>
        <p:txBody>
          <a:bodyPr>
            <a:normAutofit/>
          </a:bodyPr>
          <a:lstStyle/>
          <a:p>
            <a:pPr algn="r"/>
            <a:r>
              <a:rPr lang="en-US" sz="3200" dirty="0">
                <a:latin typeface="Avenir Roman" panose="02000503020000020003" pitchFamily="2" charset="0"/>
              </a:rPr>
              <a:t>…with a </a:t>
            </a:r>
            <a:r>
              <a:rPr lang="en-US" sz="3200" b="1" dirty="0">
                <a:solidFill>
                  <a:srgbClr val="92D050"/>
                </a:solidFill>
                <a:latin typeface="Avenir Roman" panose="02000503020000020003" pitchFamily="2" charset="0"/>
              </a:rPr>
              <a:t>big impact</a:t>
            </a:r>
            <a:r>
              <a:rPr lang="en-US" sz="3200" dirty="0">
                <a:latin typeface="Avenir Roman" panose="02000503020000020003" pitchFamily="2" charset="0"/>
              </a:rPr>
              <a:t>, </a:t>
            </a:r>
            <a:br>
              <a:rPr lang="en-US" sz="3200" dirty="0">
                <a:latin typeface="Avenir Roman" panose="02000503020000020003" pitchFamily="2" charset="0"/>
              </a:rPr>
            </a:br>
            <a:r>
              <a:rPr lang="en-US" sz="3200" dirty="0">
                <a:latin typeface="Avenir Roman" panose="02000503020000020003" pitchFamily="2" charset="0"/>
              </a:rPr>
              <a:t>due to low overhead </a:t>
            </a:r>
          </a:p>
        </p:txBody>
      </p:sp>
      <p:sp>
        <p:nvSpPr>
          <p:cNvPr id="6" name="Rectangle 5">
            <a:extLst>
              <a:ext uri="{FF2B5EF4-FFF2-40B4-BE49-F238E27FC236}">
                <a16:creationId xmlns:a16="http://schemas.microsoft.com/office/drawing/2014/main" id="{FC3EE41B-87A8-5F49-9945-FAE8CA25EFF1}"/>
              </a:ext>
            </a:extLst>
          </p:cNvPr>
          <p:cNvSpPr/>
          <p:nvPr/>
        </p:nvSpPr>
        <p:spPr>
          <a:xfrm>
            <a:off x="1982076" y="308928"/>
            <a:ext cx="609808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Avenir Roman" panose="02000503020000020003" pitchFamily="2" charset="0"/>
                <a:ea typeface="+mn-ea"/>
                <a:cs typeface="+mn-cs"/>
              </a:rPr>
              <a:t>NSF</a:t>
            </a:r>
            <a:r>
              <a:rPr kumimoji="0" lang="en-US" sz="3600" b="1" i="0" u="none" strike="noStrike" kern="1200" cap="none" spc="0" normalizeH="0" baseline="0" noProof="0" dirty="0">
                <a:ln>
                  <a:noFill/>
                </a:ln>
                <a:solidFill>
                  <a:srgbClr val="FF0000"/>
                </a:solidFill>
                <a:effectLst/>
                <a:uLnTx/>
                <a:uFillTx/>
                <a:latin typeface="Avenir Roman" panose="02000503020000020003" pitchFamily="2" charset="0"/>
                <a:ea typeface="+mn-ea"/>
                <a:cs typeface="+mn-cs"/>
              </a:rPr>
              <a:t> </a:t>
            </a:r>
            <a:r>
              <a:rPr kumimoji="0" lang="en-US" sz="36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is a very small agency…</a:t>
            </a:r>
          </a:p>
        </p:txBody>
      </p:sp>
      <p:sp>
        <p:nvSpPr>
          <p:cNvPr id="8" name="TextBox 7">
            <a:extLst>
              <a:ext uri="{FF2B5EF4-FFF2-40B4-BE49-F238E27FC236}">
                <a16:creationId xmlns:a16="http://schemas.microsoft.com/office/drawing/2014/main" id="{2EACD430-A1E0-6845-BB69-CFC217634B64}"/>
              </a:ext>
            </a:extLst>
          </p:cNvPr>
          <p:cNvSpPr txBox="1"/>
          <p:nvPr/>
        </p:nvSpPr>
        <p:spPr>
          <a:xfrm>
            <a:off x="1001421" y="5703158"/>
            <a:ext cx="2480166"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Total R&amp;D by Agency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FY 2018</a:t>
            </a:r>
          </a:p>
        </p:txBody>
      </p:sp>
      <p:sp>
        <p:nvSpPr>
          <p:cNvPr id="10" name="Rectangle 9">
            <a:extLst>
              <a:ext uri="{FF2B5EF4-FFF2-40B4-BE49-F238E27FC236}">
                <a16:creationId xmlns:a16="http://schemas.microsoft.com/office/drawing/2014/main" id="{02AA5E5B-7872-5045-A893-3EE44190FDD1}"/>
              </a:ext>
            </a:extLst>
          </p:cNvPr>
          <p:cNvSpPr/>
          <p:nvPr/>
        </p:nvSpPr>
        <p:spPr>
          <a:xfrm>
            <a:off x="8602684" y="6375151"/>
            <a:ext cx="35893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Source: AAAS, NSF Budget Office</a:t>
            </a:r>
          </a:p>
        </p:txBody>
      </p:sp>
      <p:sp>
        <p:nvSpPr>
          <p:cNvPr id="5" name="TextBox 4">
            <a:extLst>
              <a:ext uri="{FF2B5EF4-FFF2-40B4-BE49-F238E27FC236}">
                <a16:creationId xmlns:a16="http://schemas.microsoft.com/office/drawing/2014/main" id="{3D22E267-063C-674C-A5F3-AD5567B5CBD2}"/>
              </a:ext>
            </a:extLst>
          </p:cNvPr>
          <p:cNvSpPr txBox="1"/>
          <p:nvPr/>
        </p:nvSpPr>
        <p:spPr>
          <a:xfrm>
            <a:off x="7708324" y="2654690"/>
            <a:ext cx="41066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95% of our money goes out the door as grants</a:t>
            </a:r>
          </a:p>
        </p:txBody>
      </p:sp>
      <p:sp>
        <p:nvSpPr>
          <p:cNvPr id="22" name="TextBox 21">
            <a:extLst>
              <a:ext uri="{FF2B5EF4-FFF2-40B4-BE49-F238E27FC236}">
                <a16:creationId xmlns:a16="http://schemas.microsoft.com/office/drawing/2014/main" id="{997C6058-EE7D-0D43-BB7B-C5BF390EDDA6}"/>
              </a:ext>
            </a:extLst>
          </p:cNvPr>
          <p:cNvSpPr txBox="1"/>
          <p:nvPr/>
        </p:nvSpPr>
        <p:spPr>
          <a:xfrm>
            <a:off x="6478886" y="5005687"/>
            <a:ext cx="8258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venir Roman" panose="02000503020000020003" pitchFamily="2" charset="0"/>
                <a:ea typeface="+mn-ea"/>
                <a:cs typeface="+mn-cs"/>
              </a:rPr>
              <a:t>NSF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venir Roman" panose="02000503020000020003" pitchFamily="2" charset="0"/>
                <a:ea typeface="+mn-ea"/>
                <a:cs typeface="+mn-cs"/>
              </a:rPr>
              <a:t>4.0%</a:t>
            </a:r>
          </a:p>
        </p:txBody>
      </p:sp>
      <p:sp>
        <p:nvSpPr>
          <p:cNvPr id="23" name="TextBox 22">
            <a:extLst>
              <a:ext uri="{FF2B5EF4-FFF2-40B4-BE49-F238E27FC236}">
                <a16:creationId xmlns:a16="http://schemas.microsoft.com/office/drawing/2014/main" id="{9FAACAF9-D9FE-F441-A568-7965A4A98D9E}"/>
              </a:ext>
            </a:extLst>
          </p:cNvPr>
          <p:cNvSpPr txBox="1"/>
          <p:nvPr/>
        </p:nvSpPr>
        <p:spPr>
          <a:xfrm>
            <a:off x="6065130" y="5487783"/>
            <a:ext cx="7243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A5A5">
                    <a:lumMod val="60000"/>
                    <a:lumOff val="40000"/>
                  </a:srgbClr>
                </a:solidFill>
                <a:effectLst/>
                <a:uLnTx/>
                <a:uFillTx/>
                <a:latin typeface="Avenir Roman" panose="02000503020000020003" pitchFamily="2" charset="0"/>
                <a:ea typeface="+mn-ea"/>
                <a:cs typeface="+mn-cs"/>
              </a:rPr>
              <a:t>USDA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A5A5">
                    <a:lumMod val="60000"/>
                    <a:lumOff val="40000"/>
                  </a:srgbClr>
                </a:solidFill>
                <a:effectLst/>
                <a:uLnTx/>
                <a:uFillTx/>
                <a:latin typeface="Avenir Roman" panose="02000503020000020003" pitchFamily="2" charset="0"/>
                <a:ea typeface="+mn-ea"/>
                <a:cs typeface="+mn-cs"/>
              </a:rPr>
              <a:t>2.0%</a:t>
            </a:r>
          </a:p>
        </p:txBody>
      </p:sp>
      <p:sp>
        <p:nvSpPr>
          <p:cNvPr id="24" name="TextBox 23">
            <a:extLst>
              <a:ext uri="{FF2B5EF4-FFF2-40B4-BE49-F238E27FC236}">
                <a16:creationId xmlns:a16="http://schemas.microsoft.com/office/drawing/2014/main" id="{539258D7-8EF6-A843-BFCF-BA184A927DAE}"/>
              </a:ext>
            </a:extLst>
          </p:cNvPr>
          <p:cNvSpPr txBox="1"/>
          <p:nvPr/>
        </p:nvSpPr>
        <p:spPr>
          <a:xfrm>
            <a:off x="5430633" y="5769613"/>
            <a:ext cx="74090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7D31"/>
                </a:solidFill>
                <a:effectLst/>
                <a:uLnTx/>
                <a:uFillTx/>
                <a:latin typeface="Avenir Roman" panose="02000503020000020003" pitchFamily="2" charset="0"/>
                <a:ea typeface="+mn-ea"/>
                <a:cs typeface="+mn-cs"/>
              </a:rPr>
              <a:t>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7D31"/>
                </a:solidFill>
                <a:effectLst/>
                <a:uLnTx/>
                <a:uFillTx/>
                <a:latin typeface="Avenir Roman" panose="02000503020000020003" pitchFamily="2" charset="0"/>
                <a:ea typeface="+mn-ea"/>
                <a:cs typeface="+mn-cs"/>
              </a:rPr>
              <a:t>5.2%</a:t>
            </a:r>
          </a:p>
        </p:txBody>
      </p:sp>
      <p:grpSp>
        <p:nvGrpSpPr>
          <p:cNvPr id="27" name="Group 26">
            <a:extLst>
              <a:ext uri="{FF2B5EF4-FFF2-40B4-BE49-F238E27FC236}">
                <a16:creationId xmlns:a16="http://schemas.microsoft.com/office/drawing/2014/main" id="{279095CB-E816-454B-989C-6721357C08F5}"/>
              </a:ext>
            </a:extLst>
          </p:cNvPr>
          <p:cNvGrpSpPr/>
          <p:nvPr/>
        </p:nvGrpSpPr>
        <p:grpSpPr>
          <a:xfrm rot="8154770">
            <a:off x="2761326" y="1984333"/>
            <a:ext cx="3988474" cy="3961437"/>
            <a:chOff x="970309" y="1470153"/>
            <a:chExt cx="3988474" cy="3961437"/>
          </a:xfrm>
        </p:grpSpPr>
        <p:pic>
          <p:nvPicPr>
            <p:cNvPr id="4" name="Picture 3">
              <a:extLst>
                <a:ext uri="{FF2B5EF4-FFF2-40B4-BE49-F238E27FC236}">
                  <a16:creationId xmlns:a16="http://schemas.microsoft.com/office/drawing/2014/main" id="{21D2C68F-0C6A-9948-BBC0-982CEE9D5E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309" y="1470153"/>
              <a:ext cx="3988474" cy="3961437"/>
            </a:xfrm>
            <a:prstGeom prst="ellipse">
              <a:avLst/>
            </a:prstGeom>
          </p:spPr>
        </p:pic>
        <p:sp>
          <p:nvSpPr>
            <p:cNvPr id="25" name="Freeform 24">
              <a:extLst>
                <a:ext uri="{FF2B5EF4-FFF2-40B4-BE49-F238E27FC236}">
                  <a16:creationId xmlns:a16="http://schemas.microsoft.com/office/drawing/2014/main" id="{EC65CEBF-04C9-6647-AB69-2238E99DFB07}"/>
                </a:ext>
              </a:extLst>
            </p:cNvPr>
            <p:cNvSpPr/>
            <p:nvPr/>
          </p:nvSpPr>
          <p:spPr>
            <a:xfrm>
              <a:off x="2441196" y="1485990"/>
              <a:ext cx="524706" cy="1904971"/>
            </a:xfrm>
            <a:custGeom>
              <a:avLst/>
              <a:gdLst>
                <a:gd name="connsiteX0" fmla="*/ 510283 w 510283"/>
                <a:gd name="connsiteY0" fmla="*/ 1873321 h 1873321"/>
                <a:gd name="connsiteX1" fmla="*/ 506858 w 510283"/>
                <a:gd name="connsiteY1" fmla="*/ 0 h 1873321"/>
                <a:gd name="connsiteX2" fmla="*/ 0 w 510283"/>
                <a:gd name="connsiteY2" fmla="*/ 71919 h 1873321"/>
                <a:gd name="connsiteX3" fmla="*/ 510283 w 510283"/>
                <a:gd name="connsiteY3" fmla="*/ 1873321 h 1873321"/>
                <a:gd name="connsiteX0" fmla="*/ 510283 w 510283"/>
                <a:gd name="connsiteY0" fmla="*/ 1873321 h 1873321"/>
                <a:gd name="connsiteX1" fmla="*/ 506858 w 510283"/>
                <a:gd name="connsiteY1" fmla="*/ 0 h 1873321"/>
                <a:gd name="connsiteX2" fmla="*/ 246580 w 510283"/>
                <a:gd name="connsiteY2" fmla="*/ 20548 h 1873321"/>
                <a:gd name="connsiteX3" fmla="*/ 0 w 510283"/>
                <a:gd name="connsiteY3" fmla="*/ 71919 h 1873321"/>
                <a:gd name="connsiteX4" fmla="*/ 510283 w 510283"/>
                <a:gd name="connsiteY4" fmla="*/ 1873321 h 1873321"/>
                <a:gd name="connsiteX0" fmla="*/ 510283 w 510283"/>
                <a:gd name="connsiteY0" fmla="*/ 1873321 h 1873321"/>
                <a:gd name="connsiteX1" fmla="*/ 506858 w 510283"/>
                <a:gd name="connsiteY1" fmla="*/ 0 h 1873321"/>
                <a:gd name="connsiteX2" fmla="*/ 246580 w 510283"/>
                <a:gd name="connsiteY2" fmla="*/ 20548 h 1873321"/>
                <a:gd name="connsiteX3" fmla="*/ 0 w 510283"/>
                <a:gd name="connsiteY3" fmla="*/ 71919 h 1873321"/>
                <a:gd name="connsiteX4" fmla="*/ 510283 w 510283"/>
                <a:gd name="connsiteY4" fmla="*/ 1873321 h 1873321"/>
                <a:gd name="connsiteX0" fmla="*/ 510283 w 510283"/>
                <a:gd name="connsiteY0" fmla="*/ 1873321 h 1873321"/>
                <a:gd name="connsiteX1" fmla="*/ 506858 w 510283"/>
                <a:gd name="connsiteY1" fmla="*/ 0 h 1873321"/>
                <a:gd name="connsiteX2" fmla="*/ 246580 w 510283"/>
                <a:gd name="connsiteY2" fmla="*/ 20548 h 1873321"/>
                <a:gd name="connsiteX3" fmla="*/ 0 w 510283"/>
                <a:gd name="connsiteY3" fmla="*/ 71919 h 1873321"/>
                <a:gd name="connsiteX4" fmla="*/ 510283 w 510283"/>
                <a:gd name="connsiteY4" fmla="*/ 1873321 h 1873321"/>
                <a:gd name="connsiteX0" fmla="*/ 507030 w 507208"/>
                <a:gd name="connsiteY0" fmla="*/ 1896323 h 1896323"/>
                <a:gd name="connsiteX1" fmla="*/ 506858 w 507208"/>
                <a:gd name="connsiteY1" fmla="*/ 0 h 1896323"/>
                <a:gd name="connsiteX2" fmla="*/ 246580 w 507208"/>
                <a:gd name="connsiteY2" fmla="*/ 20548 h 1896323"/>
                <a:gd name="connsiteX3" fmla="*/ 0 w 507208"/>
                <a:gd name="connsiteY3" fmla="*/ 71919 h 1896323"/>
                <a:gd name="connsiteX4" fmla="*/ 507030 w 507208"/>
                <a:gd name="connsiteY4" fmla="*/ 1896323 h 1896323"/>
                <a:gd name="connsiteX0" fmla="*/ 516788 w 516966"/>
                <a:gd name="connsiteY0" fmla="*/ 1896323 h 1896323"/>
                <a:gd name="connsiteX1" fmla="*/ 516616 w 516966"/>
                <a:gd name="connsiteY1" fmla="*/ 0 h 1896323"/>
                <a:gd name="connsiteX2" fmla="*/ 256338 w 516966"/>
                <a:gd name="connsiteY2" fmla="*/ 20548 h 1896323"/>
                <a:gd name="connsiteX3" fmla="*/ 0 w 516966"/>
                <a:gd name="connsiteY3" fmla="*/ 71919 h 1896323"/>
                <a:gd name="connsiteX4" fmla="*/ 516788 w 516966"/>
                <a:gd name="connsiteY4" fmla="*/ 1896323 h 189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66" h="1896323">
                  <a:moveTo>
                    <a:pt x="516788" y="1896323"/>
                  </a:moveTo>
                  <a:cubicBezTo>
                    <a:pt x="515646" y="1271883"/>
                    <a:pt x="517758" y="624440"/>
                    <a:pt x="516616" y="0"/>
                  </a:cubicBezTo>
                  <a:cubicBezTo>
                    <a:pt x="433281" y="12557"/>
                    <a:pt x="370496" y="7991"/>
                    <a:pt x="256338" y="20548"/>
                  </a:cubicBezTo>
                  <a:lnTo>
                    <a:pt x="0" y="71919"/>
                  </a:lnTo>
                  <a:lnTo>
                    <a:pt x="516788" y="1896323"/>
                  </a:lnTo>
                  <a:close/>
                </a:path>
              </a:pathLst>
            </a:custGeom>
            <a:solidFill>
              <a:srgbClr val="4E7B2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3D629FDD-508B-B147-B086-2B04F566F991}"/>
                </a:ext>
              </a:extLst>
            </p:cNvPr>
            <p:cNvSpPr/>
            <p:nvPr/>
          </p:nvSpPr>
          <p:spPr>
            <a:xfrm>
              <a:off x="1599344" y="1571946"/>
              <a:ext cx="1349339" cy="1845924"/>
            </a:xfrm>
            <a:custGeom>
              <a:avLst/>
              <a:gdLst>
                <a:gd name="connsiteX0" fmla="*/ 1349339 w 1349339"/>
                <a:gd name="connsiteY0" fmla="*/ 1845924 h 1845924"/>
                <a:gd name="connsiteX1" fmla="*/ 825357 w 1349339"/>
                <a:gd name="connsiteY1" fmla="*/ 0 h 1845924"/>
                <a:gd name="connsiteX2" fmla="*/ 421240 w 1349339"/>
                <a:gd name="connsiteY2" fmla="*/ 171236 h 1845924"/>
                <a:gd name="connsiteX3" fmla="*/ 0 w 1349339"/>
                <a:gd name="connsiteY3" fmla="*/ 479461 h 1845924"/>
                <a:gd name="connsiteX4" fmla="*/ 1349339 w 1349339"/>
                <a:gd name="connsiteY4" fmla="*/ 1845924 h 1845924"/>
                <a:gd name="connsiteX0" fmla="*/ 1349339 w 1349339"/>
                <a:gd name="connsiteY0" fmla="*/ 1845924 h 1845924"/>
                <a:gd name="connsiteX1" fmla="*/ 825357 w 1349339"/>
                <a:gd name="connsiteY1" fmla="*/ 0 h 1845924"/>
                <a:gd name="connsiteX2" fmla="*/ 421240 w 1349339"/>
                <a:gd name="connsiteY2" fmla="*/ 171236 h 1845924"/>
                <a:gd name="connsiteX3" fmla="*/ 212332 w 1349339"/>
                <a:gd name="connsiteY3" fmla="*/ 311650 h 1845924"/>
                <a:gd name="connsiteX4" fmla="*/ 0 w 1349339"/>
                <a:gd name="connsiteY4" fmla="*/ 479461 h 1845924"/>
                <a:gd name="connsiteX5" fmla="*/ 1349339 w 1349339"/>
                <a:gd name="connsiteY5" fmla="*/ 1845924 h 1845924"/>
                <a:gd name="connsiteX0" fmla="*/ 1349339 w 1349339"/>
                <a:gd name="connsiteY0" fmla="*/ 1845924 h 1845924"/>
                <a:gd name="connsiteX1" fmla="*/ 825357 w 1349339"/>
                <a:gd name="connsiteY1" fmla="*/ 0 h 1845924"/>
                <a:gd name="connsiteX2" fmla="*/ 595901 w 1349339"/>
                <a:gd name="connsiteY2" fmla="*/ 82193 h 1845924"/>
                <a:gd name="connsiteX3" fmla="*/ 421240 w 1349339"/>
                <a:gd name="connsiteY3" fmla="*/ 171236 h 1845924"/>
                <a:gd name="connsiteX4" fmla="*/ 212332 w 1349339"/>
                <a:gd name="connsiteY4" fmla="*/ 311650 h 1845924"/>
                <a:gd name="connsiteX5" fmla="*/ 0 w 1349339"/>
                <a:gd name="connsiteY5" fmla="*/ 479461 h 1845924"/>
                <a:gd name="connsiteX6" fmla="*/ 1349339 w 1349339"/>
                <a:gd name="connsiteY6" fmla="*/ 1845924 h 184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9339" h="1845924">
                  <a:moveTo>
                    <a:pt x="1349339" y="1845924"/>
                  </a:moveTo>
                  <a:lnTo>
                    <a:pt x="825357" y="0"/>
                  </a:lnTo>
                  <a:cubicBezTo>
                    <a:pt x="748872" y="31964"/>
                    <a:pt x="672386" y="50229"/>
                    <a:pt x="595901" y="82193"/>
                  </a:cubicBezTo>
                  <a:lnTo>
                    <a:pt x="421240" y="171236"/>
                  </a:lnTo>
                  <a:cubicBezTo>
                    <a:pt x="357312" y="218041"/>
                    <a:pt x="276260" y="264845"/>
                    <a:pt x="212332" y="311650"/>
                  </a:cubicBezTo>
                  <a:lnTo>
                    <a:pt x="0" y="479461"/>
                  </a:lnTo>
                  <a:lnTo>
                    <a:pt x="1349339" y="1845924"/>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6BF8A14E-B239-A04D-9F25-ACE1483487FB}"/>
              </a:ext>
            </a:extLst>
          </p:cNvPr>
          <p:cNvSpPr txBox="1"/>
          <p:nvPr/>
        </p:nvSpPr>
        <p:spPr>
          <a:xfrm>
            <a:off x="3475066" y="4085850"/>
            <a:ext cx="7585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DOD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41.8%</a:t>
            </a:r>
          </a:p>
        </p:txBody>
      </p:sp>
      <p:sp>
        <p:nvSpPr>
          <p:cNvPr id="17" name="TextBox 16">
            <a:extLst>
              <a:ext uri="{FF2B5EF4-FFF2-40B4-BE49-F238E27FC236}">
                <a16:creationId xmlns:a16="http://schemas.microsoft.com/office/drawing/2014/main" id="{5D5F4D2D-4E88-844B-AB1B-74C738E346FA}"/>
              </a:ext>
            </a:extLst>
          </p:cNvPr>
          <p:cNvSpPr txBox="1"/>
          <p:nvPr/>
        </p:nvSpPr>
        <p:spPr>
          <a:xfrm>
            <a:off x="4376292" y="2364308"/>
            <a:ext cx="7585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NIH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25.4%</a:t>
            </a:r>
          </a:p>
        </p:txBody>
      </p:sp>
      <p:sp>
        <p:nvSpPr>
          <p:cNvPr id="18" name="TextBox 17">
            <a:extLst>
              <a:ext uri="{FF2B5EF4-FFF2-40B4-BE49-F238E27FC236}">
                <a16:creationId xmlns:a16="http://schemas.microsoft.com/office/drawing/2014/main" id="{934738EC-FD87-A74A-87A3-2D271D90EE57}"/>
              </a:ext>
            </a:extLst>
          </p:cNvPr>
          <p:cNvSpPr txBox="1"/>
          <p:nvPr/>
        </p:nvSpPr>
        <p:spPr>
          <a:xfrm>
            <a:off x="5643893" y="3018273"/>
            <a:ext cx="7585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DOE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13.1%</a:t>
            </a:r>
          </a:p>
        </p:txBody>
      </p:sp>
      <p:sp>
        <p:nvSpPr>
          <p:cNvPr id="21" name="TextBox 20">
            <a:extLst>
              <a:ext uri="{FF2B5EF4-FFF2-40B4-BE49-F238E27FC236}">
                <a16:creationId xmlns:a16="http://schemas.microsoft.com/office/drawing/2014/main" id="{5BF10625-E7EA-BF44-B7A7-50530F571435}"/>
              </a:ext>
            </a:extLst>
          </p:cNvPr>
          <p:cNvSpPr txBox="1"/>
          <p:nvPr/>
        </p:nvSpPr>
        <p:spPr>
          <a:xfrm>
            <a:off x="5795708" y="3987989"/>
            <a:ext cx="7220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8.0%</a:t>
            </a:r>
          </a:p>
        </p:txBody>
      </p:sp>
      <p:pic>
        <p:nvPicPr>
          <p:cNvPr id="31" name="Picture 4" descr="logo">
            <a:extLst>
              <a:ext uri="{FF2B5EF4-FFF2-40B4-BE49-F238E27FC236}">
                <a16:creationId xmlns:a16="http://schemas.microsoft.com/office/drawing/2014/main" id="{C749240E-B864-4824-A217-29E7AD16C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49301" y="279781"/>
            <a:ext cx="1308100" cy="1308100"/>
          </a:xfrm>
          <a:prstGeom prst="rect">
            <a:avLst/>
          </a:prstGeom>
          <a:noFill/>
        </p:spPr>
      </p:pic>
    </p:spTree>
    <p:extLst>
      <p:ext uri="{BB962C8B-B14F-4D97-AF65-F5344CB8AC3E}">
        <p14:creationId xmlns:p14="http://schemas.microsoft.com/office/powerpoint/2010/main" val="2240087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Meredith Thomas</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Sustainability</a:t>
            </a:r>
          </a:p>
          <a:p>
            <a:r>
              <a:rPr lang="en-US" dirty="0"/>
              <a:t>Organizational strategy</a:t>
            </a:r>
          </a:p>
          <a:p>
            <a:r>
              <a:rPr lang="en-US" dirty="0"/>
              <a:t>Creativity and Innovation</a:t>
            </a:r>
          </a:p>
          <a:p>
            <a:r>
              <a:rPr lang="en-US" dirty="0"/>
              <a:t>Quantitative Data Analysis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Provide a management perspective on issues surrounding Tech and Society</a:t>
            </a:r>
          </a:p>
          <a:p>
            <a:r>
              <a:rPr lang="en-US" dirty="0"/>
              <a:t>Quantitative data analysis</a:t>
            </a:r>
          </a:p>
          <a:p>
            <a:r>
              <a:rPr lang="en-US" dirty="0"/>
              <a:t>Focused writer. I’ve published in the most important management journals including </a:t>
            </a:r>
            <a:r>
              <a:rPr lang="en-US" i="1" dirty="0"/>
              <a:t>Organization Science </a:t>
            </a:r>
            <a:r>
              <a:rPr lang="en-US" dirty="0"/>
              <a:t>and </a:t>
            </a:r>
            <a:r>
              <a:rPr lang="en-US" i="1" dirty="0"/>
              <a:t>The Academy of Management Journal</a:t>
            </a:r>
            <a:r>
              <a:rPr lang="en-US" dirty="0"/>
              <a:t>.</a:t>
            </a:r>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Provide access to data/experts in the field of sustainable innovation and nuclear power</a:t>
            </a:r>
          </a:p>
          <a:p>
            <a:r>
              <a:rPr lang="en-US" dirty="0"/>
              <a:t>Provide insight on the technology side of innovation</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Identifying other scholars interested in developments around the nuclear power industry</a:t>
            </a:r>
          </a:p>
          <a:p>
            <a:r>
              <a:rPr lang="en-US" dirty="0"/>
              <a:t>Exploring the role of Creativity in technology-driven sustainable development</a:t>
            </a:r>
          </a:p>
          <a:p>
            <a:r>
              <a:rPr lang="en-US" dirty="0"/>
              <a:t>Connecting with others interested in how technology might help rebuild our communities</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Horacio Rousseau</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Assistant Professor of Management</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2400" dirty="0"/>
              <a:t>ASSESSING THE EVOLUTION AND IMPACT OF THE GLOBAL NUCLEAR POWER INDUSTRY</a:t>
            </a:r>
          </a:p>
          <a:p>
            <a:pPr marL="0" indent="0">
              <a:buNone/>
            </a:pPr>
            <a:r>
              <a:rPr lang="en-US" sz="1500" dirty="0"/>
              <a:t>My goal is to understand the nuclear power industry’s evolution (emergence, (de)growth, and viability), and its impact worldwide. Regarding the evolution of the nuclear power industry, we ask</a:t>
            </a:r>
            <a:r>
              <a:rPr lang="en-US" sz="1500" i="1" dirty="0"/>
              <a:t>: What determines that some countries embrace nuclear power while others do not? Why does this industry flourishes in some places but faces significant opposition in others? What determines the viability of the nuclear power industry once countries embrace it?</a:t>
            </a:r>
            <a:r>
              <a:rPr lang="en-US" sz="1500" dirty="0"/>
              <a:t> Moreover, I aim to develop a deep understanding of the nuclear power industry’s impact on countries’ sustainability. </a:t>
            </a:r>
          </a:p>
          <a:p>
            <a:endParaRPr lang="en-US" dirty="0"/>
          </a:p>
        </p:txBody>
      </p:sp>
      <p:pic>
        <p:nvPicPr>
          <p:cNvPr id="19" name="Picture 2" descr="Horacio E. Rousseau">
            <a:extLst>
              <a:ext uri="{FF2B5EF4-FFF2-40B4-BE49-F238E27FC236}">
                <a16:creationId xmlns:a16="http://schemas.microsoft.com/office/drawing/2014/main" id="{CE318F0F-1A38-894A-8436-E675A0E761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391" y="147696"/>
            <a:ext cx="2027805" cy="214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44919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ED1F0-5BE8-497A-95FA-D43EC18E0B8F}"/>
              </a:ext>
            </a:extLst>
          </p:cNvPr>
          <p:cNvSpPr>
            <a:spLocks noGrp="1"/>
          </p:cNvSpPr>
          <p:nvPr>
            <p:ph type="body" sz="quarter" idx="10"/>
          </p:nvPr>
        </p:nvSpPr>
        <p:spPr/>
        <p:txBody>
          <a:bodyPr/>
          <a:lstStyle/>
          <a:p>
            <a:r>
              <a:rPr lang="en-US" dirty="0"/>
              <a:t>Meredith Thomas</a:t>
            </a:r>
          </a:p>
          <a:p>
            <a:endParaRPr lang="en-US" dirty="0"/>
          </a:p>
        </p:txBody>
      </p:sp>
    </p:spTree>
    <p:extLst>
      <p:ext uri="{BB962C8B-B14F-4D97-AF65-F5344CB8AC3E}">
        <p14:creationId xmlns:p14="http://schemas.microsoft.com/office/powerpoint/2010/main" val="23700161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F1E5FCB-AAFE-0E47-ADE3-92F51421230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780" b="14780"/>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Camille Thomas</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Consumer behavior and community</a:t>
            </a:r>
          </a:p>
          <a:p>
            <a:r>
              <a:rPr lang="en-US" dirty="0"/>
              <a:t>Local community economic development,</a:t>
            </a:r>
          </a:p>
          <a:p>
            <a:r>
              <a:rPr lang="en-US" dirty="0"/>
              <a:t>U</a:t>
            </a:r>
            <a:r>
              <a:rPr lang="en-US"/>
              <a:t>rban </a:t>
            </a:r>
            <a:r>
              <a:rPr lang="en-US" dirty="0"/>
              <a:t>planning, housing and consumption</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Understanding community development and planning</a:t>
            </a:r>
          </a:p>
          <a:p>
            <a:r>
              <a:rPr lang="en-US" dirty="0"/>
              <a:t>Social services ecosystem perspective</a:t>
            </a:r>
          </a:p>
          <a:p>
            <a:r>
              <a:rPr lang="en-US" dirty="0"/>
              <a:t>Urban planning, local public policy and consumer behavior. </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Learn about adjacent research across disciplines</a:t>
            </a:r>
          </a:p>
          <a:p>
            <a:r>
              <a:rPr lang="en-US" dirty="0"/>
              <a:t>Access to interesting data </a:t>
            </a:r>
          </a:p>
          <a:p>
            <a:r>
              <a:rPr lang="en-US" dirty="0"/>
              <a:t>Gain exposure to tech platforms and resources that are being used to support and sustain local communities.</a:t>
            </a:r>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indent="0">
              <a:buNone/>
            </a:pPr>
            <a:r>
              <a:rPr lang="en-US" dirty="0"/>
              <a:t>A current stream of research explores the unique challenges local businesses are facing and the constellation of actions taken to respond to recent disruptive events. In particular, this work examines how business owners make sense of their role in creating and rebuilding community in the face of the Covid-19 pandemic. Using digital resources including online commercial platforms and social media outlets, this research explores narratives of trauma and resilience, as well as innovative approaches to reaching consumers, connecting with other local businesses, and rebuilding and sustaining the local economy and community.  </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89932" y="2515692"/>
            <a:ext cx="2564018" cy="369325"/>
          </a:xfrm>
        </p:spPr>
        <p:txBody>
          <a:bodyPr/>
          <a:lstStyle/>
          <a:p>
            <a:r>
              <a:rPr lang="en-US" dirty="0"/>
              <a:t>Meredith Thomas</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217827" y="2885017"/>
            <a:ext cx="3210553" cy="625235"/>
          </a:xfrm>
        </p:spPr>
        <p:txBody>
          <a:bodyPr/>
          <a:lstStyle/>
          <a:p>
            <a:r>
              <a:rPr lang="en-US" dirty="0"/>
              <a:t>Assistant Professor of Marketing</a:t>
            </a:r>
          </a:p>
          <a:p>
            <a:r>
              <a:rPr lang="en-US" dirty="0" err="1"/>
              <a:t>Mthomas@business.fsu.edu</a:t>
            </a:r>
            <a:r>
              <a:rPr lang="en-US" dirty="0"/>
              <a:t> </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endParaRPr lang="en-US" dirty="0"/>
          </a:p>
        </p:txBody>
      </p:sp>
    </p:spTree>
    <p:extLst>
      <p:ext uri="{BB962C8B-B14F-4D97-AF65-F5344CB8AC3E}">
        <p14:creationId xmlns:p14="http://schemas.microsoft.com/office/powerpoint/2010/main" val="53811458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0D37A-B590-4116-B044-40BE1F9515A8}"/>
              </a:ext>
            </a:extLst>
          </p:cNvPr>
          <p:cNvSpPr>
            <a:spLocks noGrp="1"/>
          </p:cNvSpPr>
          <p:nvPr>
            <p:ph type="body" sz="quarter" idx="10"/>
          </p:nvPr>
        </p:nvSpPr>
        <p:spPr/>
        <p:txBody>
          <a:bodyPr/>
          <a:lstStyle/>
          <a:p>
            <a:r>
              <a:rPr lang="en-US" dirty="0"/>
              <a:t>Camille Thomas</a:t>
            </a:r>
          </a:p>
          <a:p>
            <a:endParaRPr lang="en-US" dirty="0"/>
          </a:p>
        </p:txBody>
      </p:sp>
    </p:spTree>
    <p:extLst>
      <p:ext uri="{BB962C8B-B14F-4D97-AF65-F5344CB8AC3E}">
        <p14:creationId xmlns:p14="http://schemas.microsoft.com/office/powerpoint/2010/main" val="92934739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017" b="8017"/>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Lorri Mon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Copyright education for academic publishing and teaching</a:t>
            </a:r>
          </a:p>
          <a:p>
            <a:r>
              <a:rPr lang="en-US" dirty="0"/>
              <a:t>Library as Publisher</a:t>
            </a:r>
          </a:p>
          <a:p>
            <a:r>
              <a:rPr lang="en-US" dirty="0"/>
              <a:t>Diversity, Equity, Inclusion and Anti-Racism</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Funding for Open Access Journal fees</a:t>
            </a:r>
          </a:p>
          <a:p>
            <a:r>
              <a:rPr lang="en-US" dirty="0"/>
              <a:t>Explore new impact metrics and research outputs</a:t>
            </a:r>
          </a:p>
          <a:p>
            <a:r>
              <a:rPr lang="en-US" dirty="0"/>
              <a:t>Make research and teaching materials available at no cost </a:t>
            </a:r>
          </a:p>
          <a:p>
            <a:r>
              <a:rPr lang="en-US" dirty="0"/>
              <a:t>Review or negotiate publication contracts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Looking for existing research teams interested in open science/OA</a:t>
            </a:r>
          </a:p>
          <a:p>
            <a:r>
              <a:rPr lang="en-US" dirty="0"/>
              <a:t>Share your experiences with teaching and research</a:t>
            </a:r>
          </a:p>
          <a:p>
            <a:r>
              <a:rPr lang="en-US" dirty="0"/>
              <a:t>Allow me to help you!</a:t>
            </a:r>
          </a:p>
          <a:p>
            <a:endParaRPr lang="en-US" dirty="0"/>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285750" lvl="0" indent="-285750">
              <a:lnSpc>
                <a:spcPct val="100000"/>
              </a:lnSpc>
              <a:spcBef>
                <a:spcPts val="0"/>
              </a:spcBef>
              <a:spcAft>
                <a:spcPts val="600"/>
              </a:spcAft>
            </a:pPr>
            <a:r>
              <a:rPr lang="en-US" dirty="0">
                <a:solidFill>
                  <a:prstClr val="black"/>
                </a:solidFill>
              </a:rPr>
              <a:t>Conduct research on academic publishing, recently presented to National Academies of Sciences, Engineering and Medicine</a:t>
            </a:r>
          </a:p>
          <a:p>
            <a:pPr marL="285750" lvl="0" indent="-285750">
              <a:lnSpc>
                <a:spcPct val="100000"/>
              </a:lnSpc>
              <a:spcBef>
                <a:spcPts val="0"/>
              </a:spcBef>
              <a:spcAft>
                <a:spcPts val="600"/>
              </a:spcAft>
            </a:pPr>
            <a:r>
              <a:rPr lang="en-US" dirty="0">
                <a:solidFill>
                  <a:prstClr val="black"/>
                </a:solidFill>
              </a:rPr>
              <a:t>Connecting with other individuals at FSU who are interested in open science and public scholarship</a:t>
            </a:r>
          </a:p>
          <a:p>
            <a:pPr marL="285750" indent="-285750">
              <a:lnSpc>
                <a:spcPct val="100000"/>
              </a:lnSpc>
              <a:spcBef>
                <a:spcPts val="0"/>
              </a:spcBef>
              <a:spcAft>
                <a:spcPts val="600"/>
              </a:spcAft>
            </a:pPr>
            <a:r>
              <a:rPr lang="en-US" dirty="0">
                <a:solidFill>
                  <a:prstClr val="black"/>
                </a:solidFill>
              </a:rPr>
              <a:t>Exploring ways to translate research and technology into societal impact</a:t>
            </a:r>
          </a:p>
          <a:p>
            <a:pPr marL="285750" lvl="0" indent="-285750">
              <a:lnSpc>
                <a:spcPct val="100000"/>
              </a:lnSpc>
              <a:spcBef>
                <a:spcPts val="0"/>
              </a:spcBef>
              <a:spcAft>
                <a:spcPts val="600"/>
              </a:spcAft>
            </a:pPr>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89932" y="2277420"/>
            <a:ext cx="2564018" cy="369325"/>
          </a:xfrm>
        </p:spPr>
        <p:txBody>
          <a:bodyPr/>
          <a:lstStyle/>
          <a:p>
            <a:r>
              <a:rPr lang="en-US" dirty="0"/>
              <a:t>Camille Thomas</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142246" y="2583253"/>
            <a:ext cx="3210553" cy="625235"/>
          </a:xfrm>
        </p:spPr>
        <p:txBody>
          <a:bodyPr/>
          <a:lstStyle/>
          <a:p>
            <a:r>
              <a:rPr lang="en-US" dirty="0"/>
              <a:t>Office of Digital Research and Scholarship</a:t>
            </a:r>
          </a:p>
          <a:p>
            <a:r>
              <a:rPr lang="en-US" dirty="0"/>
              <a:t>University Libraries</a:t>
            </a:r>
          </a:p>
          <a:p>
            <a:r>
              <a:rPr lang="en-US" dirty="0">
                <a:hlinkClick r:id="rId3"/>
              </a:rPr>
              <a:t>cthomas5@fsu.edu</a:t>
            </a:r>
            <a:endParaRPr lang="en-US" dirty="0"/>
          </a:p>
          <a:p>
            <a:r>
              <a:rPr lang="en-US" dirty="0">
                <a:hlinkClick r:id="rId4"/>
              </a:rPr>
              <a:t>orcid.org/0000-0002-0363-0126</a:t>
            </a:r>
            <a:r>
              <a:rPr lang="en-US" dirty="0"/>
              <a:t> </a:t>
            </a:r>
          </a:p>
        </p:txBody>
      </p:sp>
      <p:pic>
        <p:nvPicPr>
          <p:cNvPr id="2" name="Content Placeholder 1"/>
          <p:cNvPicPr>
            <a:picLocks noGrp="1" noChangeAspect="1"/>
          </p:cNvPicPr>
          <p:nvPr>
            <p:ph sz="quarter" idx="18"/>
          </p:nvPr>
        </p:nvPicPr>
        <p:blipFill>
          <a:blip r:embed="rId5" cstate="print">
            <a:extLst>
              <a:ext uri="{28A0092B-C50C-407E-A947-70E740481C1C}">
                <a14:useLocalDpi xmlns:a14="http://schemas.microsoft.com/office/drawing/2010/main" val="0"/>
              </a:ext>
            </a:extLst>
          </a:blip>
          <a:stretch>
            <a:fillRect/>
          </a:stretch>
        </p:blipFill>
        <p:spPr>
          <a:xfrm>
            <a:off x="8923693" y="3208488"/>
            <a:ext cx="3181350" cy="1592579"/>
          </a:xfrm>
        </p:spPr>
      </p:pic>
      <p:sp>
        <p:nvSpPr>
          <p:cNvPr id="19" name="TextBox 18">
            <a:extLst>
              <a:ext uri="{FF2B5EF4-FFF2-40B4-BE49-F238E27FC236}">
                <a16:creationId xmlns:a16="http://schemas.microsoft.com/office/drawing/2014/main" id="{5AEA9915-C27C-47E4-8128-63EF5197DCC2}"/>
              </a:ext>
            </a:extLst>
          </p:cNvPr>
          <p:cNvSpPr txBox="1"/>
          <p:nvPr/>
        </p:nvSpPr>
        <p:spPr>
          <a:xfrm>
            <a:off x="9012716" y="2340912"/>
            <a:ext cx="3015162" cy="1015663"/>
          </a:xfrm>
          <a:prstGeom prst="rect">
            <a:avLst/>
          </a:prstGeom>
          <a:noFill/>
        </p:spPr>
        <p:txBody>
          <a:bodyPr wrap="square" rtlCol="0">
            <a:spAutoFit/>
          </a:bodyPr>
          <a:lstStyle/>
          <a:p>
            <a:r>
              <a:rPr lang="en-US" sz="1200" dirty="0"/>
              <a:t>Recent Proposals/Publications:</a:t>
            </a:r>
          </a:p>
          <a:p>
            <a:pPr marL="171450" indent="-171450">
              <a:buFont typeface="Arial" panose="020B0604020202020204" pitchFamily="34" charset="0"/>
              <a:buChar char="•"/>
            </a:pPr>
            <a:r>
              <a:rPr lang="en-US" sz="1200" dirty="0"/>
              <a:t>Perspectives of BIPOC Faculty on OA</a:t>
            </a:r>
          </a:p>
          <a:p>
            <a:pPr marL="171450" indent="-171450">
              <a:buFont typeface="Arial" panose="020B0604020202020204" pitchFamily="34" charset="0"/>
              <a:buChar char="•"/>
            </a:pPr>
            <a:r>
              <a:rPr lang="en-US" sz="1200" dirty="0"/>
              <a:t>First Gen &amp; Low Income Students and OER</a:t>
            </a:r>
          </a:p>
          <a:p>
            <a:pPr marL="171450" indent="-171450">
              <a:buFont typeface="Arial" panose="020B0604020202020204" pitchFamily="34" charset="0"/>
              <a:buChar char="•"/>
            </a:pPr>
            <a:r>
              <a:rPr lang="en-US" sz="1200" dirty="0"/>
              <a:t>Increasing Discovery of Open Resources</a:t>
            </a:r>
          </a:p>
          <a:p>
            <a:pPr marL="171450" indent="-171450">
              <a:buFont typeface="Arial" panose="020B0604020202020204" pitchFamily="34" charset="0"/>
              <a:buChar char="•"/>
            </a:pPr>
            <a:endParaRPr lang="en-US" sz="1200" dirty="0"/>
          </a:p>
        </p:txBody>
      </p:sp>
      <p:sp>
        <p:nvSpPr>
          <p:cNvPr id="20" name="TextBox 19">
            <a:extLst>
              <a:ext uri="{FF2B5EF4-FFF2-40B4-BE49-F238E27FC236}">
                <a16:creationId xmlns:a16="http://schemas.microsoft.com/office/drawing/2014/main" id="{64F307E1-8904-4E09-BB0D-1A6612306274}"/>
              </a:ext>
            </a:extLst>
          </p:cNvPr>
          <p:cNvSpPr txBox="1"/>
          <p:nvPr/>
        </p:nvSpPr>
        <p:spPr>
          <a:xfrm>
            <a:off x="8923693" y="1665311"/>
            <a:ext cx="3104185" cy="646331"/>
          </a:xfrm>
          <a:prstGeom prst="rect">
            <a:avLst/>
          </a:prstGeom>
          <a:noFill/>
        </p:spPr>
        <p:txBody>
          <a:bodyPr wrap="square" rtlCol="0">
            <a:spAutoFit/>
          </a:bodyPr>
          <a:lstStyle/>
          <a:p>
            <a:r>
              <a:rPr lang="en-US" sz="1200" dirty="0"/>
              <a:t>I lead the Libraries’ initiatives on scholarly communication, conduct outreach and manage our funding initiatives for OA and OER.</a:t>
            </a:r>
          </a:p>
        </p:txBody>
      </p:sp>
      <p:sp>
        <p:nvSpPr>
          <p:cNvPr id="21" name="TextBox 20">
            <a:extLst>
              <a:ext uri="{FF2B5EF4-FFF2-40B4-BE49-F238E27FC236}">
                <a16:creationId xmlns:a16="http://schemas.microsoft.com/office/drawing/2014/main" id="{64F307E1-8904-4E09-BB0D-1A6612306274}"/>
              </a:ext>
            </a:extLst>
          </p:cNvPr>
          <p:cNvSpPr txBox="1"/>
          <p:nvPr/>
        </p:nvSpPr>
        <p:spPr>
          <a:xfrm>
            <a:off x="8923693" y="4859606"/>
            <a:ext cx="3104185" cy="1461939"/>
          </a:xfrm>
          <a:prstGeom prst="rect">
            <a:avLst/>
          </a:prstGeom>
          <a:noFill/>
        </p:spPr>
        <p:txBody>
          <a:bodyPr wrap="square" rtlCol="0">
            <a:spAutoFit/>
          </a:bodyPr>
          <a:lstStyle/>
          <a:p>
            <a:r>
              <a:rPr lang="en-US" sz="1100" dirty="0"/>
              <a:t>The Open Scholars Project is an informal forum to learn about and discuss interdisciplinary developments in open access. It is action-oriented and supportive in bringing faculty, post-docs and graduate students together. The group will meet virtually every 4th Friday in Spring 2021 at 1pm from late January to late April.</a:t>
            </a:r>
          </a:p>
          <a:p>
            <a:endParaRPr lang="en-US" sz="1200" dirty="0"/>
          </a:p>
        </p:txBody>
      </p:sp>
      <p:pic>
        <p:nvPicPr>
          <p:cNvPr id="1026" name="Picture 2" descr="Academic Publish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3200" y="480027"/>
            <a:ext cx="1219199"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8492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EBA8-5F54-41F7-9799-0AA6DD00854F}"/>
              </a:ext>
            </a:extLst>
          </p:cNvPr>
          <p:cNvSpPr>
            <a:spLocks noGrp="1"/>
          </p:cNvSpPr>
          <p:nvPr>
            <p:ph type="body" sz="quarter" idx="10"/>
          </p:nvPr>
        </p:nvSpPr>
        <p:spPr/>
        <p:txBody>
          <a:bodyPr/>
          <a:lstStyle/>
          <a:p>
            <a:r>
              <a:rPr lang="en-US" dirty="0"/>
              <a:t>Lorri Mon</a:t>
            </a:r>
          </a:p>
          <a:p>
            <a:endParaRPr lang="en-US" dirty="0"/>
          </a:p>
        </p:txBody>
      </p:sp>
    </p:spTree>
    <p:extLst>
      <p:ext uri="{BB962C8B-B14F-4D97-AF65-F5344CB8AC3E}">
        <p14:creationId xmlns:p14="http://schemas.microsoft.com/office/powerpoint/2010/main" val="1019557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072B006-A6EC-403F-BE06-FD54D125191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410" r="7410"/>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a:xfrm>
            <a:off x="9793200" y="6210809"/>
            <a:ext cx="2665500" cy="274321"/>
          </a:xfrm>
        </p:spPr>
        <p:txBody>
          <a:bodyPr/>
          <a:lstStyle/>
          <a:p>
            <a:r>
              <a:rPr lang="en-US" dirty="0"/>
              <a:t>Maximilian Etschmaier</a:t>
            </a:r>
          </a:p>
          <a:p>
            <a:endParaRPr lang="en-US" dirty="0"/>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Social Media &amp; Technology</a:t>
            </a:r>
          </a:p>
          <a:p>
            <a:r>
              <a:rPr lang="en-US" dirty="0"/>
              <a:t>Online Education</a:t>
            </a:r>
          </a:p>
          <a:p>
            <a:r>
              <a:rPr lang="en-US" dirty="0"/>
              <a:t>Libraries in Innovation &amp; Education</a:t>
            </a:r>
          </a:p>
          <a:p>
            <a:r>
              <a:rPr lang="en-US" dirty="0"/>
              <a:t>Makerspaces/Fab Labs</a:t>
            </a:r>
          </a:p>
          <a:p>
            <a:r>
              <a:rPr lang="en-US" dirty="0"/>
              <a:t>Government Information</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412375" y="3892652"/>
            <a:ext cx="2668588" cy="2239861"/>
          </a:xfrm>
        </p:spPr>
        <p:txBody>
          <a:bodyPr/>
          <a:lstStyle/>
          <a:p>
            <a:r>
              <a:rPr lang="en-US" dirty="0"/>
              <a:t>Collaborating in grant-seeking and research for supporting online education &amp; tech literacy education;</a:t>
            </a:r>
          </a:p>
          <a:p>
            <a:r>
              <a:rPr lang="en-US" dirty="0"/>
              <a:t>Collaborating in grant-seeking and research for government information/civics literacy</a:t>
            </a:r>
          </a:p>
          <a:p>
            <a:r>
              <a:rPr lang="en-US" dirty="0"/>
              <a:t>Collaborating in grant-seeking and research on libraries, social media, and makerspaces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pPr marL="0" indent="0">
              <a:buNone/>
            </a:pPr>
            <a:r>
              <a:rPr lang="en-US" dirty="0"/>
              <a:t>Partnering on grants and research for areas including:</a:t>
            </a:r>
          </a:p>
          <a:p>
            <a:r>
              <a:rPr lang="en-US" dirty="0"/>
              <a:t>social media </a:t>
            </a:r>
          </a:p>
          <a:p>
            <a:r>
              <a:rPr lang="en-US" dirty="0"/>
              <a:t>technology education</a:t>
            </a:r>
          </a:p>
          <a:p>
            <a:r>
              <a:rPr lang="en-US" dirty="0"/>
              <a:t>makerspaces/fab labs</a:t>
            </a:r>
          </a:p>
          <a:p>
            <a:r>
              <a:rPr lang="en-US" dirty="0"/>
              <a:t>improving civics literacy</a:t>
            </a:r>
          </a:p>
          <a:p>
            <a:r>
              <a:rPr lang="en-US" dirty="0"/>
              <a:t>online education</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Libraries as the last free place in our society for accessing technology, information and education for all people – can we leverage public libraries in research that makes a difference for those needing help in our society?</a:t>
            </a:r>
          </a:p>
          <a:p>
            <a:r>
              <a:rPr lang="en-US" dirty="0"/>
              <a:t>Many libraries offer makerspaces and STEM/STEAM learning – can we improve the ability of these programs to help us increase technology skills among a more diverse population in our society?</a:t>
            </a:r>
          </a:p>
          <a:p>
            <a:r>
              <a:rPr lang="en-US" dirty="0"/>
              <a:t>Many elderly people and others with low technology literacy seek help through public libraries – can we improve technology literacy of seniors by innovating in libraries?</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Lorri Mon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710237"/>
            <a:ext cx="3210553" cy="625235"/>
          </a:xfrm>
        </p:spPr>
        <p:txBody>
          <a:bodyPr/>
          <a:lstStyle/>
          <a:p>
            <a:r>
              <a:rPr lang="en-US" dirty="0"/>
              <a:t>Associate Professor, FSU CCI, </a:t>
            </a:r>
          </a:p>
          <a:p>
            <a:r>
              <a:rPr lang="en-US" dirty="0"/>
              <a:t>School of Information</a:t>
            </a:r>
          </a:p>
          <a:p>
            <a:r>
              <a:rPr lang="en-US" dirty="0">
                <a:hlinkClick r:id="rId3"/>
              </a:rPr>
              <a:t>lmon@fsu.edu</a:t>
            </a:r>
            <a:r>
              <a:rPr lang="en-US" dirty="0"/>
              <a:t> </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a:xfrm>
            <a:off x="8943984" y="443999"/>
            <a:ext cx="3181350" cy="5653088"/>
          </a:xfrm>
        </p:spPr>
        <p:txBody>
          <a:bodyPr/>
          <a:lstStyle/>
          <a:p>
            <a:r>
              <a:rPr lang="en-US" sz="1400" dirty="0"/>
              <a:t>December 2020 publication of </a:t>
            </a:r>
            <a:r>
              <a:rPr lang="en-US" sz="1400" i="1" dirty="0"/>
              <a:t>Marketing &amp; Social Media: A Management Guide for Libraries, Archives, and Museums</a:t>
            </a:r>
            <a:r>
              <a:rPr lang="en-US" sz="1400" dirty="0"/>
              <a:t>. Second Edition. Rowman &amp; Littlefield.</a:t>
            </a:r>
          </a:p>
          <a:p>
            <a:r>
              <a:rPr lang="en-US" sz="1400" dirty="0"/>
              <a:t>Taught first online Makerspace Management class with experiential learning in connection with FSU’s Innovation Hub;</a:t>
            </a:r>
          </a:p>
          <a:p>
            <a:r>
              <a:rPr lang="en-US" sz="1400" dirty="0"/>
              <a:t>Conducted research on social media policy, and on education in virtual worlds;</a:t>
            </a:r>
          </a:p>
          <a:p>
            <a:r>
              <a:rPr lang="en-US" sz="1400" dirty="0"/>
              <a:t>Researching education offered in libraries and impact of pandemic on educational offerings;</a:t>
            </a:r>
          </a:p>
          <a:p>
            <a:r>
              <a:rPr lang="en-US" sz="1400" dirty="0"/>
              <a:t>Participated in recent 100 Plus Change </a:t>
            </a:r>
            <a:r>
              <a:rPr lang="en-US" sz="1400" dirty="0" err="1"/>
              <a:t>universitywide</a:t>
            </a:r>
            <a:r>
              <a:rPr lang="en-US" sz="1400" dirty="0"/>
              <a:t> MacArthur grant application “Disrupting the Cycle of Incarceration in the U.S.,” seeking to use technology, personal storytelling, and mass media to achieve reform and prepare formerly incarcerated individuals for success.</a:t>
            </a:r>
          </a:p>
          <a:p>
            <a:r>
              <a:rPr lang="en-US" sz="1400" dirty="0"/>
              <a:t>Leon County Public Library’s Board member, and serving on FSU Libraries faculty advisory board</a:t>
            </a:r>
          </a:p>
        </p:txBody>
      </p:sp>
    </p:spTree>
    <p:extLst>
      <p:ext uri="{BB962C8B-B14F-4D97-AF65-F5344CB8AC3E}">
        <p14:creationId xmlns:p14="http://schemas.microsoft.com/office/powerpoint/2010/main" val="15974225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2FADBB-458E-4D36-93C4-077D94276796}"/>
              </a:ext>
            </a:extLst>
          </p:cNvPr>
          <p:cNvSpPr>
            <a:spLocks noGrp="1"/>
          </p:cNvSpPr>
          <p:nvPr>
            <p:ph type="body" sz="quarter" idx="10"/>
          </p:nvPr>
        </p:nvSpPr>
        <p:spPr/>
        <p:txBody>
          <a:bodyPr/>
          <a:lstStyle/>
          <a:p>
            <a:r>
              <a:rPr lang="en-US" dirty="0"/>
              <a:t>Maximilian M. Etschmaier</a:t>
            </a:r>
          </a:p>
          <a:p>
            <a:endParaRPr lang="en-US" dirty="0"/>
          </a:p>
        </p:txBody>
      </p:sp>
    </p:spTree>
    <p:extLst>
      <p:ext uri="{BB962C8B-B14F-4D97-AF65-F5344CB8AC3E}">
        <p14:creationId xmlns:p14="http://schemas.microsoft.com/office/powerpoint/2010/main" val="14884570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person, suit, wearing&#10;&#10;Description automatically generated">
            <a:extLst>
              <a:ext uri="{FF2B5EF4-FFF2-40B4-BE49-F238E27FC236}">
                <a16:creationId xmlns:a16="http://schemas.microsoft.com/office/drawing/2014/main" id="{A0271D9A-444E-430C-B18E-144814465A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Ebrahim Ahmadisharaf</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Design, analysis and operation of ethical systems that recognize the process of evolution and integrate humans and material and logical elements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Provide advice and support on innovative work in analysis, design and operation of ethical systems that integrate humans and material and logical elements </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Join interdisciplinary discussion related to sustainability or any other application of purposeful systems</a:t>
            </a:r>
          </a:p>
          <a:p>
            <a:r>
              <a:rPr lang="en-US" dirty="0"/>
              <a:t>Suggest beneficial professional connections</a:t>
            </a:r>
          </a:p>
          <a:p>
            <a:r>
              <a:rPr lang="en-US" dirty="0"/>
              <a:t>Provide support for research and publication</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Theory and application of purposeful systems (Systems that integrate material, logical, and human elements)</a:t>
            </a:r>
          </a:p>
          <a:p>
            <a:r>
              <a:rPr lang="en-US" dirty="0"/>
              <a:t>Applications to industrial and business systems, society</a:t>
            </a:r>
          </a:p>
          <a:p>
            <a:r>
              <a:rPr lang="en-US" dirty="0"/>
              <a:t>Holistic solution to global equitable sustainability integrating humanity and the environment and using the Globally Equitable Burden Added Tax (GEBAT)</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Maximilian M. Etschmaier</a:t>
            </a:r>
          </a:p>
          <a:p>
            <a:r>
              <a:rPr lang="en-US" sz="1800" u="sng" dirty="0">
                <a:hlinkClick r:id="rId3"/>
              </a:rPr>
              <a:t>metschmaier@fsu.edu</a:t>
            </a:r>
            <a:endParaRPr lang="en-US" sz="1800"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dirty="0"/>
              <a:t>Development of a book on “Elements of Sustainability” that presents sustainability as universal concept that recognizes the key role of human introspection and ethical norms.</a:t>
            </a:r>
          </a:p>
        </p:txBody>
      </p:sp>
    </p:spTree>
    <p:extLst>
      <p:ext uri="{BB962C8B-B14F-4D97-AF65-F5344CB8AC3E}">
        <p14:creationId xmlns:p14="http://schemas.microsoft.com/office/powerpoint/2010/main" val="261756926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4BC9C9-04C5-4ACF-AA5C-E93F83C4B6E3}"/>
              </a:ext>
            </a:extLst>
          </p:cNvPr>
          <p:cNvSpPr>
            <a:spLocks noGrp="1"/>
          </p:cNvSpPr>
          <p:nvPr>
            <p:ph type="body" sz="quarter" idx="10"/>
          </p:nvPr>
        </p:nvSpPr>
        <p:spPr/>
        <p:txBody>
          <a:bodyPr/>
          <a:lstStyle/>
          <a:p>
            <a:r>
              <a:rPr lang="en-US" dirty="0"/>
              <a:t>Ebrahim Ahmadisharaf</a:t>
            </a:r>
          </a:p>
          <a:p>
            <a:endParaRPr lang="en-US" dirty="0"/>
          </a:p>
        </p:txBody>
      </p:sp>
    </p:spTree>
    <p:extLst>
      <p:ext uri="{BB962C8B-B14F-4D97-AF65-F5344CB8AC3E}">
        <p14:creationId xmlns:p14="http://schemas.microsoft.com/office/powerpoint/2010/main" val="35054437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DC6FF5-9465-4D44-9B58-8477D969CFA9}"/>
              </a:ext>
            </a:extLst>
          </p:cNvPr>
          <p:cNvSpPr>
            <a:spLocks noGrp="1"/>
          </p:cNvSpPr>
          <p:nvPr>
            <p:ph type="title"/>
          </p:nvPr>
        </p:nvSpPr>
        <p:spPr>
          <a:xfrm>
            <a:off x="2032914" y="0"/>
            <a:ext cx="6737460" cy="1325563"/>
          </a:xfrm>
          <a:ln>
            <a:noFill/>
          </a:ln>
        </p:spPr>
        <p:txBody>
          <a:bodyPr/>
          <a:lstStyle/>
          <a:p>
            <a:r>
              <a:rPr lang="fr-FR" dirty="0">
                <a:solidFill>
                  <a:schemeClr val="bg1"/>
                </a:solidFill>
                <a:latin typeface="Avenir Book"/>
              </a:rPr>
              <a:t>NSF Structure</a:t>
            </a:r>
            <a:endParaRPr lang="en-US" dirty="0">
              <a:solidFill>
                <a:schemeClr val="bg1"/>
              </a:solidFill>
              <a:latin typeface="Avenir Book"/>
            </a:endParaRPr>
          </a:p>
        </p:txBody>
      </p:sp>
      <p:sp>
        <p:nvSpPr>
          <p:cNvPr id="12" name="Rectangle 11">
            <a:extLst>
              <a:ext uri="{FF2B5EF4-FFF2-40B4-BE49-F238E27FC236}">
                <a16:creationId xmlns:a16="http://schemas.microsoft.com/office/drawing/2014/main" id="{14D4E66D-505F-4C4F-AD4F-2D7EA2862ED2}"/>
              </a:ext>
            </a:extLst>
          </p:cNvPr>
          <p:cNvSpPr/>
          <p:nvPr/>
        </p:nvSpPr>
        <p:spPr>
          <a:xfrm>
            <a:off x="3405080" y="2850456"/>
            <a:ext cx="1709889" cy="148958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Computer &amp; Information Science &amp; Engineering (CISE)</a:t>
            </a:r>
          </a:p>
        </p:txBody>
      </p:sp>
      <p:sp>
        <p:nvSpPr>
          <p:cNvPr id="14" name="Rectangle 13">
            <a:extLst>
              <a:ext uri="{FF2B5EF4-FFF2-40B4-BE49-F238E27FC236}">
                <a16:creationId xmlns:a16="http://schemas.microsoft.com/office/drawing/2014/main" id="{032047F6-EA42-F547-A0C2-F50E8DC127E6}"/>
              </a:ext>
            </a:extLst>
          </p:cNvPr>
          <p:cNvSpPr/>
          <p:nvPr/>
        </p:nvSpPr>
        <p:spPr>
          <a:xfrm>
            <a:off x="6724843" y="2850456"/>
            <a:ext cx="1744765" cy="14895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Education &amp; Human Resources (EHR)</a:t>
            </a:r>
          </a:p>
        </p:txBody>
      </p:sp>
      <p:sp>
        <p:nvSpPr>
          <p:cNvPr id="15" name="Rectangle 14">
            <a:extLst>
              <a:ext uri="{FF2B5EF4-FFF2-40B4-BE49-F238E27FC236}">
                <a16:creationId xmlns:a16="http://schemas.microsoft.com/office/drawing/2014/main" id="{A9F4B23E-0ECF-A541-BE34-0B3E3A2C8B97}"/>
              </a:ext>
            </a:extLst>
          </p:cNvPr>
          <p:cNvSpPr/>
          <p:nvPr/>
        </p:nvSpPr>
        <p:spPr>
          <a:xfrm>
            <a:off x="5191273" y="2850457"/>
            <a:ext cx="1457266" cy="14895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Engineering (ENG)</a:t>
            </a:r>
          </a:p>
        </p:txBody>
      </p:sp>
      <p:sp>
        <p:nvSpPr>
          <p:cNvPr id="16" name="Rectangle 15">
            <a:extLst>
              <a:ext uri="{FF2B5EF4-FFF2-40B4-BE49-F238E27FC236}">
                <a16:creationId xmlns:a16="http://schemas.microsoft.com/office/drawing/2014/main" id="{E1F5C0FE-7105-0E45-A746-2A8EE12613F4}"/>
              </a:ext>
            </a:extLst>
          </p:cNvPr>
          <p:cNvSpPr/>
          <p:nvPr/>
        </p:nvSpPr>
        <p:spPr>
          <a:xfrm>
            <a:off x="8545912" y="2862429"/>
            <a:ext cx="1762203" cy="145339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Mathematical &amp; Physical Sciences (MPS)</a:t>
            </a:r>
          </a:p>
        </p:txBody>
      </p:sp>
      <p:sp>
        <p:nvSpPr>
          <p:cNvPr id="17" name="Rectangle 16">
            <a:extLst>
              <a:ext uri="{FF2B5EF4-FFF2-40B4-BE49-F238E27FC236}">
                <a16:creationId xmlns:a16="http://schemas.microsoft.com/office/drawing/2014/main" id="{37108208-8B5F-BC42-A127-840CC8B92423}"/>
              </a:ext>
            </a:extLst>
          </p:cNvPr>
          <p:cNvSpPr/>
          <p:nvPr/>
        </p:nvSpPr>
        <p:spPr>
          <a:xfrm>
            <a:off x="10362537" y="2850456"/>
            <a:ext cx="1770922" cy="145339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lumMod val="75000"/>
                  </a:srgbClr>
                </a:solidFill>
                <a:effectLst/>
                <a:uLnTx/>
                <a:uFillTx/>
                <a:latin typeface="Avenir Roman" panose="02000503020000020003" pitchFamily="2" charset="0"/>
                <a:ea typeface="+mn-ea"/>
                <a:cs typeface="Calibri" panose="020F0502020204030204" pitchFamily="34" charset="0"/>
              </a:rPr>
              <a:t>Social, Behavioral &amp; Economic Sciences (SBE)</a:t>
            </a:r>
          </a:p>
        </p:txBody>
      </p:sp>
      <p:sp>
        <p:nvSpPr>
          <p:cNvPr id="7" name="Rectangle 6">
            <a:extLst>
              <a:ext uri="{FF2B5EF4-FFF2-40B4-BE49-F238E27FC236}">
                <a16:creationId xmlns:a16="http://schemas.microsoft.com/office/drawing/2014/main" id="{03C1C735-8C14-1A4F-86E4-35C590B84CEF}"/>
              </a:ext>
            </a:extLst>
          </p:cNvPr>
          <p:cNvSpPr/>
          <p:nvPr/>
        </p:nvSpPr>
        <p:spPr>
          <a:xfrm>
            <a:off x="125523" y="2862429"/>
            <a:ext cx="1508031" cy="1477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Geosciences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(GEO)</a:t>
            </a:r>
          </a:p>
        </p:txBody>
      </p:sp>
      <p:sp>
        <p:nvSpPr>
          <p:cNvPr id="10" name="Rectangle 9">
            <a:extLst>
              <a:ext uri="{FF2B5EF4-FFF2-40B4-BE49-F238E27FC236}">
                <a16:creationId xmlns:a16="http://schemas.microsoft.com/office/drawing/2014/main" id="{3C6E561D-5701-444E-90AD-397BE3716D23}"/>
              </a:ext>
            </a:extLst>
          </p:cNvPr>
          <p:cNvSpPr/>
          <p:nvPr/>
        </p:nvSpPr>
        <p:spPr>
          <a:xfrm>
            <a:off x="1772058" y="2855495"/>
            <a:ext cx="1494518" cy="148454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Roman" panose="02000503020000020003" pitchFamily="2" charset="0"/>
                <a:ea typeface="+mn-ea"/>
                <a:cs typeface="Calibri" panose="020F0502020204030204" pitchFamily="34" charset="0"/>
              </a:rPr>
              <a:t>Biological Sciences (BIO)</a:t>
            </a:r>
          </a:p>
        </p:txBody>
      </p:sp>
      <p:sp>
        <p:nvSpPr>
          <p:cNvPr id="3" name="TextBox 2">
            <a:extLst>
              <a:ext uri="{FF2B5EF4-FFF2-40B4-BE49-F238E27FC236}">
                <a16:creationId xmlns:a16="http://schemas.microsoft.com/office/drawing/2014/main" id="{82882908-1CC0-41E1-8F6F-95FDF9F28B28}"/>
              </a:ext>
            </a:extLst>
          </p:cNvPr>
          <p:cNvSpPr txBox="1"/>
          <p:nvPr/>
        </p:nvSpPr>
        <p:spPr>
          <a:xfrm>
            <a:off x="2727270" y="1604210"/>
            <a:ext cx="6737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Avenir Book"/>
                <a:ea typeface="+mn-ea"/>
                <a:cs typeface="+mn-cs"/>
              </a:rPr>
              <a:t>Eight Funding Directorates…</a:t>
            </a:r>
          </a:p>
        </p:txBody>
      </p:sp>
      <p:pic>
        <p:nvPicPr>
          <p:cNvPr id="18" name="Picture 4" descr="logo">
            <a:extLst>
              <a:ext uri="{FF2B5EF4-FFF2-40B4-BE49-F238E27FC236}">
                <a16:creationId xmlns:a16="http://schemas.microsoft.com/office/drawing/2014/main" id="{010BA7CF-19D2-4D5D-98E6-4FC68EC64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5454" y="296110"/>
            <a:ext cx="1308100" cy="1308100"/>
          </a:xfrm>
          <a:prstGeom prst="rect">
            <a:avLst/>
          </a:prstGeom>
          <a:noFill/>
        </p:spPr>
      </p:pic>
    </p:spTree>
    <p:extLst>
      <p:ext uri="{BB962C8B-B14F-4D97-AF65-F5344CB8AC3E}">
        <p14:creationId xmlns:p14="http://schemas.microsoft.com/office/powerpoint/2010/main" val="37136931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 food, plate&#10;&#10;Description automatically generated">
            <a:extLst>
              <a:ext uri="{FF2B5EF4-FFF2-40B4-BE49-F238E27FC236}">
                <a16:creationId xmlns:a16="http://schemas.microsoft.com/office/drawing/2014/main" id="{3A696DD4-2DE0-40FB-A4E3-39C0F2173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6220844"/>
            <a:ext cx="2786645" cy="647191"/>
          </a:xfrm>
          <a:prstGeom prst="rect">
            <a:avLst/>
          </a:prstGeom>
        </p:spPr>
      </p:pic>
      <p:sp>
        <p:nvSpPr>
          <p:cNvPr id="20" name="Rectangle 19">
            <a:extLst>
              <a:ext uri="{FF2B5EF4-FFF2-40B4-BE49-F238E27FC236}">
                <a16:creationId xmlns:a16="http://schemas.microsoft.com/office/drawing/2014/main" id="{272ED08E-FA74-4547-9EC8-33619CA2354F}"/>
              </a:ext>
            </a:extLst>
          </p:cNvPr>
          <p:cNvSpPr/>
          <p:nvPr/>
        </p:nvSpPr>
        <p:spPr>
          <a:xfrm>
            <a:off x="-9525" y="-9760"/>
            <a:ext cx="12192000" cy="6200774"/>
          </a:xfrm>
          <a:prstGeom prst="rect">
            <a:avLst/>
          </a:prstGeom>
          <a:noFill/>
          <a:ln w="285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400EB62-01E6-448A-8808-F8909E273678}"/>
              </a:ext>
            </a:extLst>
          </p:cNvPr>
          <p:cNvCxnSpPr>
            <a:cxnSpLocks/>
          </p:cNvCxnSpPr>
          <p:nvPr/>
        </p:nvCxnSpPr>
        <p:spPr>
          <a:xfrm>
            <a:off x="3352800" y="0"/>
            <a:ext cx="0" cy="6200774"/>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282597-E6C1-4875-8E83-34C638466A09}"/>
              </a:ext>
            </a:extLst>
          </p:cNvPr>
          <p:cNvCxnSpPr>
            <a:cxnSpLocks/>
          </p:cNvCxnSpPr>
          <p:nvPr/>
        </p:nvCxnSpPr>
        <p:spPr>
          <a:xfrm>
            <a:off x="8839200" y="0"/>
            <a:ext cx="0" cy="6210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A5833D-D76A-4C74-ACC6-C7FEBFF0067D}"/>
              </a:ext>
            </a:extLst>
          </p:cNvPr>
          <p:cNvCxnSpPr/>
          <p:nvPr/>
        </p:nvCxnSpPr>
        <p:spPr>
          <a:xfrm>
            <a:off x="0" y="3429000"/>
            <a:ext cx="3352791"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628A6D-BF96-4C3A-8C40-E846711265EC}"/>
              </a:ext>
            </a:extLst>
          </p:cNvPr>
          <p:cNvCxnSpPr>
            <a:cxnSpLocks/>
          </p:cNvCxnSpPr>
          <p:nvPr/>
        </p:nvCxnSpPr>
        <p:spPr>
          <a:xfrm>
            <a:off x="3352791" y="3429000"/>
            <a:ext cx="5486409" cy="0"/>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616C8BA-C52C-4320-99AE-32CC281B9403}"/>
              </a:ext>
            </a:extLst>
          </p:cNvPr>
          <p:cNvCxnSpPr>
            <a:cxnSpLocks/>
          </p:cNvCxnSpPr>
          <p:nvPr/>
        </p:nvCxnSpPr>
        <p:spPr>
          <a:xfrm>
            <a:off x="6095995" y="3429000"/>
            <a:ext cx="5" cy="2781809"/>
          </a:xfrm>
          <a:prstGeom prst="line">
            <a:avLst/>
          </a:prstGeom>
          <a:ln w="28575">
            <a:solidFill>
              <a:srgbClr val="782F4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8905848-041C-4804-9520-CCFE39B32801}"/>
              </a:ext>
            </a:extLst>
          </p:cNvPr>
          <p:cNvSpPr/>
          <p:nvPr/>
        </p:nvSpPr>
        <p:spPr>
          <a:xfrm>
            <a:off x="33380" y="2171895"/>
            <a:ext cx="3352741" cy="1323439"/>
          </a:xfrm>
          <a:prstGeom prst="rect">
            <a:avLst/>
          </a:prstGeom>
        </p:spPr>
        <p:txBody>
          <a:bodyPr wrap="square">
            <a:spAutoFit/>
          </a:bodyPr>
          <a:lstStyle/>
          <a:p>
            <a:pPr algn="ctr"/>
            <a:r>
              <a:rPr lang="en-US" sz="2400" b="1" dirty="0">
                <a:solidFill>
                  <a:srgbClr val="782F40"/>
                </a:solidFill>
              </a:rPr>
              <a:t>Ebrahim Ahmadisharaf</a:t>
            </a:r>
          </a:p>
          <a:p>
            <a:pPr algn="ctr"/>
            <a:r>
              <a:rPr lang="en-US" sz="1400" dirty="0"/>
              <a:t>Civil &amp; Environmental Engineering</a:t>
            </a:r>
          </a:p>
          <a:p>
            <a:pPr algn="ctr"/>
            <a:r>
              <a:rPr lang="en-US" sz="1400" dirty="0">
                <a:hlinkClick r:id="rId3"/>
              </a:rPr>
              <a:t>eahmadisharaf@eng.famu.fsu.edu</a:t>
            </a:r>
            <a:r>
              <a:rPr lang="en-US" sz="1400" dirty="0"/>
              <a:t> </a:t>
            </a:r>
          </a:p>
          <a:p>
            <a:pPr algn="ctr"/>
            <a:r>
              <a:rPr lang="en-US" sz="1400" dirty="0">
                <a:hlinkClick r:id="rId4"/>
              </a:rPr>
              <a:t>https://orcid.org/0000-0002-9452-7975</a:t>
            </a:r>
            <a:endParaRPr lang="en-US" sz="1400" dirty="0"/>
          </a:p>
          <a:p>
            <a:pPr algn="ctr"/>
            <a:endParaRPr lang="en-US" sz="1400" dirty="0"/>
          </a:p>
        </p:txBody>
      </p:sp>
      <p:sp>
        <p:nvSpPr>
          <p:cNvPr id="55" name="Rectangle 54">
            <a:extLst>
              <a:ext uri="{FF2B5EF4-FFF2-40B4-BE49-F238E27FC236}">
                <a16:creationId xmlns:a16="http://schemas.microsoft.com/office/drawing/2014/main" id="{F2875212-6AF1-4963-9686-6AF097FACCA8}"/>
              </a:ext>
            </a:extLst>
          </p:cNvPr>
          <p:cNvSpPr/>
          <p:nvPr/>
        </p:nvSpPr>
        <p:spPr>
          <a:xfrm>
            <a:off x="185722" y="3862778"/>
            <a:ext cx="2981357" cy="2323713"/>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a:t>Floods</a:t>
            </a:r>
          </a:p>
          <a:p>
            <a:pPr marL="285750" indent="-285750">
              <a:spcAft>
                <a:spcPts val="600"/>
              </a:spcAft>
              <a:buFont typeface="Arial" panose="020B0604020202020204" pitchFamily="34" charset="0"/>
              <a:buChar char="•"/>
            </a:pPr>
            <a:r>
              <a:rPr lang="en-US" sz="2000" dirty="0"/>
              <a:t>Surface water pollution</a:t>
            </a:r>
          </a:p>
          <a:p>
            <a:pPr marL="285750" indent="-285750">
              <a:spcAft>
                <a:spcPts val="600"/>
              </a:spcAft>
              <a:buFont typeface="Arial" panose="020B0604020202020204" pitchFamily="34" charset="0"/>
              <a:buChar char="•"/>
            </a:pPr>
            <a:r>
              <a:rPr lang="en-US" sz="2000" dirty="0"/>
              <a:t>Dam break</a:t>
            </a:r>
          </a:p>
          <a:p>
            <a:pPr marL="285750" indent="-285750">
              <a:spcAft>
                <a:spcPts val="600"/>
              </a:spcAft>
              <a:buFont typeface="Arial" panose="020B0604020202020204" pitchFamily="34" charset="0"/>
              <a:buChar char="•"/>
            </a:pPr>
            <a:r>
              <a:rPr lang="en-US" sz="2000" dirty="0"/>
              <a:t>Urban stormwater</a:t>
            </a:r>
          </a:p>
          <a:p>
            <a:pPr marL="285750" indent="-285750">
              <a:spcAft>
                <a:spcPts val="600"/>
              </a:spcAft>
              <a:buFont typeface="Arial" panose="020B0604020202020204" pitchFamily="34" charset="0"/>
              <a:buChar char="•"/>
            </a:pPr>
            <a:r>
              <a:rPr lang="en-US" sz="2000" dirty="0"/>
              <a:t>Land use change impact</a:t>
            </a:r>
          </a:p>
          <a:p>
            <a:pPr marL="285750" indent="-285750">
              <a:spcAft>
                <a:spcPts val="600"/>
              </a:spcAft>
              <a:buFont typeface="Arial" panose="020B0604020202020204" pitchFamily="34" charset="0"/>
              <a:buChar char="•"/>
            </a:pPr>
            <a:r>
              <a:rPr lang="en-US" sz="2000" dirty="0"/>
              <a:t>Extremes</a:t>
            </a:r>
          </a:p>
        </p:txBody>
      </p:sp>
      <p:sp>
        <p:nvSpPr>
          <p:cNvPr id="56" name="TextBox 55">
            <a:extLst>
              <a:ext uri="{FF2B5EF4-FFF2-40B4-BE49-F238E27FC236}">
                <a16:creationId xmlns:a16="http://schemas.microsoft.com/office/drawing/2014/main" id="{E912B82B-3942-4B48-BD24-DBFBC3B8B904}"/>
              </a:ext>
            </a:extLst>
          </p:cNvPr>
          <p:cNvSpPr txBox="1"/>
          <p:nvPr/>
        </p:nvSpPr>
        <p:spPr>
          <a:xfrm>
            <a:off x="3352789" y="561975"/>
            <a:ext cx="5486409" cy="27853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Using best available technology and information to help minimize the impact of natural and man-made disasters on the society</a:t>
            </a:r>
          </a:p>
          <a:p>
            <a:pPr marL="285750" indent="-285750">
              <a:spcAft>
                <a:spcPts val="600"/>
              </a:spcAft>
              <a:buFont typeface="Arial" panose="020B0604020202020204" pitchFamily="34" charset="0"/>
              <a:buChar char="•"/>
            </a:pPr>
            <a:r>
              <a:rPr lang="en-US" sz="1600" dirty="0"/>
              <a:t>Advancing the understanding of the long-term and indirect impact of these disasters on the society</a:t>
            </a:r>
          </a:p>
          <a:p>
            <a:pPr marL="285750" indent="-285750">
              <a:spcAft>
                <a:spcPts val="600"/>
              </a:spcAft>
              <a:buFont typeface="Arial" panose="020B0604020202020204" pitchFamily="34" charset="0"/>
              <a:buChar char="•"/>
            </a:pPr>
            <a:r>
              <a:rPr lang="en-US" sz="1600" dirty="0"/>
              <a:t>Helping our communities to understand the impact of our today’s decisions on ecosystems</a:t>
            </a:r>
          </a:p>
          <a:p>
            <a:pPr marL="285750" indent="-285750">
              <a:spcAft>
                <a:spcPts val="600"/>
              </a:spcAft>
              <a:buFont typeface="Arial" panose="020B0604020202020204" pitchFamily="34" charset="0"/>
              <a:buChar char="•"/>
            </a:pPr>
            <a:r>
              <a:rPr lang="en-US" sz="1600" dirty="0"/>
              <a:t>Exploring approaches to communicate complex numerical analyzes, particularly the uncertainties, with the public stakeholders and decision makers</a:t>
            </a:r>
          </a:p>
        </p:txBody>
      </p:sp>
      <p:sp>
        <p:nvSpPr>
          <p:cNvPr id="57" name="TextBox 56">
            <a:extLst>
              <a:ext uri="{FF2B5EF4-FFF2-40B4-BE49-F238E27FC236}">
                <a16:creationId xmlns:a16="http://schemas.microsoft.com/office/drawing/2014/main" id="{A0D622C2-5C5A-46F7-8A0B-37447BFD1925}"/>
              </a:ext>
            </a:extLst>
          </p:cNvPr>
          <p:cNvSpPr txBox="1"/>
          <p:nvPr/>
        </p:nvSpPr>
        <p:spPr>
          <a:xfrm>
            <a:off x="3352789" y="3738962"/>
            <a:ext cx="2743191"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Predicting river streamflows, flood dynamics and impacts on the society, economy and environment</a:t>
            </a:r>
          </a:p>
          <a:p>
            <a:pPr marL="285750" indent="-285750">
              <a:spcAft>
                <a:spcPts val="600"/>
              </a:spcAft>
              <a:buFont typeface="Arial" panose="020B0604020202020204" pitchFamily="34" charset="0"/>
              <a:buChar char="•"/>
            </a:pPr>
            <a:r>
              <a:rPr lang="en-US" sz="1400" dirty="0"/>
              <a:t>Predicting surface water pollution in rivers</a:t>
            </a:r>
          </a:p>
          <a:p>
            <a:pPr marL="285750" indent="-285750">
              <a:spcAft>
                <a:spcPts val="600"/>
              </a:spcAft>
              <a:buFont typeface="Arial" panose="020B0604020202020204" pitchFamily="34" charset="0"/>
              <a:buChar char="•"/>
            </a:pPr>
            <a:r>
              <a:rPr lang="en-US" sz="1400" dirty="0"/>
              <a:t>Quantifying uncertainties in numerical model via Bayesian analysis</a:t>
            </a:r>
          </a:p>
        </p:txBody>
      </p:sp>
      <p:sp>
        <p:nvSpPr>
          <p:cNvPr id="58" name="TextBox 57">
            <a:extLst>
              <a:ext uri="{FF2B5EF4-FFF2-40B4-BE49-F238E27FC236}">
                <a16:creationId xmlns:a16="http://schemas.microsoft.com/office/drawing/2014/main" id="{6F2D3A65-510A-4FCF-B160-7B99A6D614E0}"/>
              </a:ext>
            </a:extLst>
          </p:cNvPr>
          <p:cNvSpPr txBox="1"/>
          <p:nvPr/>
        </p:nvSpPr>
        <p:spPr>
          <a:xfrm>
            <a:off x="6091539" y="3729556"/>
            <a:ext cx="2743191" cy="2539157"/>
          </a:xfrm>
          <a:prstGeom prst="rect">
            <a:avLst/>
          </a:prstGeom>
          <a:noFill/>
        </p:spPr>
        <p:txBody>
          <a:bodyPr wrap="square" rtlCol="0">
            <a:spAutoFit/>
          </a:bodyPr>
          <a:lstStyle/>
          <a:p>
            <a:pPr>
              <a:spcAft>
                <a:spcPts val="600"/>
              </a:spcAft>
            </a:pPr>
            <a:r>
              <a:rPr lang="en-US" sz="1400" dirty="0"/>
              <a:t>Collaborate on:</a:t>
            </a:r>
          </a:p>
          <a:p>
            <a:pPr marL="285750" indent="-285750">
              <a:buFont typeface="Arial" panose="020B0604020202020204" pitchFamily="34" charset="0"/>
              <a:buChar char="•"/>
            </a:pPr>
            <a:r>
              <a:rPr lang="en-US" sz="1400" dirty="0"/>
              <a:t>Effective methods for communication of complex analyzes with the public stakeholders</a:t>
            </a:r>
          </a:p>
          <a:p>
            <a:pPr marL="285750" indent="-285750">
              <a:buFont typeface="Arial" panose="020B0604020202020204" pitchFamily="34" charset="0"/>
              <a:buChar char="•"/>
            </a:pPr>
            <a:r>
              <a:rPr lang="en-US" sz="1400" dirty="0"/>
              <a:t>Field work, data collection and lab analysis related to my research</a:t>
            </a:r>
          </a:p>
          <a:p>
            <a:pPr marL="285750" indent="-285750">
              <a:buFont typeface="Arial" panose="020B0604020202020204" pitchFamily="34" charset="0"/>
              <a:buChar char="•"/>
            </a:pPr>
            <a:r>
              <a:rPr lang="en-US" sz="1400" dirty="0"/>
              <a:t>Developing research projects related to floods and surface water pollution</a:t>
            </a:r>
          </a:p>
        </p:txBody>
      </p:sp>
      <p:pic>
        <p:nvPicPr>
          <p:cNvPr id="60" name="Picture 59" descr="A picture containing sign, photo, stop, covered&#10;&#10;Description automatically generated">
            <a:extLst>
              <a:ext uri="{FF2B5EF4-FFF2-40B4-BE49-F238E27FC236}">
                <a16:creationId xmlns:a16="http://schemas.microsoft.com/office/drawing/2014/main" id="{D549E2AB-17DB-4F9F-A00D-F569E257A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501" y="561975"/>
            <a:ext cx="3179429" cy="1059810"/>
          </a:xfrm>
          <a:prstGeom prst="rect">
            <a:avLst/>
          </a:prstGeom>
        </p:spPr>
      </p:pic>
      <p:sp>
        <p:nvSpPr>
          <p:cNvPr id="61" name="TextBox 60">
            <a:extLst>
              <a:ext uri="{FF2B5EF4-FFF2-40B4-BE49-F238E27FC236}">
                <a16:creationId xmlns:a16="http://schemas.microsoft.com/office/drawing/2014/main" id="{64F307E1-8904-4E09-BB0D-1A6612306274}"/>
              </a:ext>
            </a:extLst>
          </p:cNvPr>
          <p:cNvSpPr txBox="1"/>
          <p:nvPr/>
        </p:nvSpPr>
        <p:spPr>
          <a:xfrm>
            <a:off x="8925883" y="1628775"/>
            <a:ext cx="3104185" cy="830997"/>
          </a:xfrm>
          <a:prstGeom prst="rect">
            <a:avLst/>
          </a:prstGeom>
          <a:noFill/>
        </p:spPr>
        <p:txBody>
          <a:bodyPr wrap="square" rtlCol="0">
            <a:spAutoFit/>
          </a:bodyPr>
          <a:lstStyle/>
          <a:p>
            <a:r>
              <a:rPr lang="en-US" sz="1200" dirty="0"/>
              <a:t>I am interested in interdisciplinary research that uses best available technology to support decisions related to the impact of natural and man-made hazards on our communities</a:t>
            </a:r>
          </a:p>
        </p:txBody>
      </p:sp>
      <p:sp>
        <p:nvSpPr>
          <p:cNvPr id="63" name="TextBox 62">
            <a:extLst>
              <a:ext uri="{FF2B5EF4-FFF2-40B4-BE49-F238E27FC236}">
                <a16:creationId xmlns:a16="http://schemas.microsoft.com/office/drawing/2014/main" id="{15498731-DC0B-4742-8CBA-F12F323CF792}"/>
              </a:ext>
            </a:extLst>
          </p:cNvPr>
          <p:cNvSpPr txBox="1"/>
          <p:nvPr/>
        </p:nvSpPr>
        <p:spPr>
          <a:xfrm>
            <a:off x="8985122" y="3722719"/>
            <a:ext cx="3104185" cy="830997"/>
          </a:xfrm>
          <a:prstGeom prst="rect">
            <a:avLst/>
          </a:prstGeom>
          <a:noFill/>
        </p:spPr>
        <p:txBody>
          <a:bodyPr wrap="square" rtlCol="0">
            <a:spAutoFit/>
          </a:bodyPr>
          <a:lstStyle/>
          <a:p>
            <a:r>
              <a:rPr lang="en-US" sz="1200" dirty="0"/>
              <a:t>I perform numerical analyzes to develop simulation-optimization frameworks that support decision making under deep uncertainty.</a:t>
            </a:r>
          </a:p>
        </p:txBody>
      </p:sp>
      <p:sp>
        <p:nvSpPr>
          <p:cNvPr id="66" name="TextBox 65">
            <a:extLst>
              <a:ext uri="{FF2B5EF4-FFF2-40B4-BE49-F238E27FC236}">
                <a16:creationId xmlns:a16="http://schemas.microsoft.com/office/drawing/2014/main" id="{5AEA9915-C27C-47E4-8128-63EF5197DCC2}"/>
              </a:ext>
            </a:extLst>
          </p:cNvPr>
          <p:cNvSpPr txBox="1"/>
          <p:nvPr/>
        </p:nvSpPr>
        <p:spPr>
          <a:xfrm>
            <a:off x="8975781" y="4501373"/>
            <a:ext cx="3217050" cy="1754326"/>
          </a:xfrm>
          <a:prstGeom prst="rect">
            <a:avLst/>
          </a:prstGeom>
          <a:noFill/>
        </p:spPr>
        <p:txBody>
          <a:bodyPr wrap="square" rtlCol="0">
            <a:spAutoFit/>
          </a:bodyPr>
          <a:lstStyle/>
          <a:p>
            <a:r>
              <a:rPr lang="en-US" sz="1200" u="sng" dirty="0"/>
              <a:t>Recent Projects:</a:t>
            </a:r>
          </a:p>
          <a:p>
            <a:pPr marL="171450" indent="-171450">
              <a:buFont typeface="Arial" panose="020B0604020202020204" pitchFamily="34" charset="0"/>
              <a:buChar char="•"/>
            </a:pPr>
            <a:r>
              <a:rPr lang="en-US" sz="1200" dirty="0"/>
              <a:t>Risk and reliability in reducing bacterial pollution in the rivers</a:t>
            </a:r>
          </a:p>
          <a:p>
            <a:pPr marL="171450" indent="-171450">
              <a:buFont typeface="Arial" panose="020B0604020202020204" pitchFamily="34" charset="0"/>
              <a:buChar char="•"/>
            </a:pPr>
            <a:r>
              <a:rPr lang="en-US" sz="1200" dirty="0"/>
              <a:t>Predicting plausible scenarios of a dam failure and quantifying the impact downstream</a:t>
            </a:r>
          </a:p>
          <a:p>
            <a:pPr marL="171450" indent="-171450">
              <a:buFont typeface="Arial" panose="020B0604020202020204" pitchFamily="34" charset="0"/>
              <a:buChar char="•"/>
            </a:pPr>
            <a:r>
              <a:rPr lang="en-US" sz="1200" dirty="0"/>
              <a:t>Quantifying the uncertainty in flood hazard zones (e.g., 100-yr flood)</a:t>
            </a:r>
          </a:p>
          <a:p>
            <a:pPr marL="171450" indent="-171450">
              <a:buFont typeface="Arial" panose="020B0604020202020204" pitchFamily="34" charset="0"/>
              <a:buChar char="•"/>
            </a:pPr>
            <a:r>
              <a:rPr lang="en-US" sz="1200" dirty="0"/>
              <a:t>Projecting the impact of land use change on river pollution</a:t>
            </a:r>
          </a:p>
        </p:txBody>
      </p:sp>
      <p:sp>
        <p:nvSpPr>
          <p:cNvPr id="4" name="Rectangle 3">
            <a:extLst>
              <a:ext uri="{FF2B5EF4-FFF2-40B4-BE49-F238E27FC236}">
                <a16:creationId xmlns:a16="http://schemas.microsoft.com/office/drawing/2014/main" id="{A305BDF8-23DF-41B2-8BE7-4FC46EBED878}"/>
              </a:ext>
            </a:extLst>
          </p:cNvPr>
          <p:cNvSpPr/>
          <p:nvPr/>
        </p:nvSpPr>
        <p:spPr>
          <a:xfrm>
            <a:off x="3386121" y="7084274"/>
            <a:ext cx="2738750" cy="2031325"/>
          </a:xfrm>
          <a:prstGeom prst="rect">
            <a:avLst/>
          </a:prstGeom>
        </p:spPr>
        <p:txBody>
          <a:bodyPr wrap="square">
            <a:spAutoFit/>
          </a:bodyPr>
          <a:lstStyle/>
          <a:p>
            <a:r>
              <a:rPr lang="en-US" dirty="0"/>
              <a:t>Bullet points describing your skills and expertise that potential collaborators might find useful. Could include skills, disciplinary background, methodology experience, </a:t>
            </a:r>
            <a:r>
              <a:rPr lang="en-US" dirty="0" err="1"/>
              <a:t>etc</a:t>
            </a:r>
            <a:endParaRPr lang="en-US" dirty="0"/>
          </a:p>
        </p:txBody>
      </p:sp>
      <p:sp>
        <p:nvSpPr>
          <p:cNvPr id="5" name="Rectangle 4">
            <a:extLst>
              <a:ext uri="{FF2B5EF4-FFF2-40B4-BE49-F238E27FC236}">
                <a16:creationId xmlns:a16="http://schemas.microsoft.com/office/drawing/2014/main" id="{D1B81A91-E851-4B76-94FD-CC6783791361}"/>
              </a:ext>
            </a:extLst>
          </p:cNvPr>
          <p:cNvSpPr/>
          <p:nvPr/>
        </p:nvSpPr>
        <p:spPr>
          <a:xfrm>
            <a:off x="6124871" y="7084274"/>
            <a:ext cx="2709859" cy="1754326"/>
          </a:xfrm>
          <a:prstGeom prst="rect">
            <a:avLst/>
          </a:prstGeom>
        </p:spPr>
        <p:txBody>
          <a:bodyPr wrap="square">
            <a:spAutoFit/>
          </a:bodyPr>
          <a:lstStyle/>
          <a:p>
            <a:r>
              <a:rPr lang="en-US" dirty="0"/>
              <a:t>Bullet points describing how a collaborator could help your project. Might include needed skills, disciplinary backgrounds, methodologies, etc.</a:t>
            </a:r>
          </a:p>
        </p:txBody>
      </p:sp>
      <p:sp>
        <p:nvSpPr>
          <p:cNvPr id="23" name="Text Placeholder 22">
            <a:extLst>
              <a:ext uri="{FF2B5EF4-FFF2-40B4-BE49-F238E27FC236}">
                <a16:creationId xmlns:a16="http://schemas.microsoft.com/office/drawing/2014/main" id="{0AF478BD-EA6C-4859-8B35-CCA6A06CD007}"/>
              </a:ext>
            </a:extLst>
          </p:cNvPr>
          <p:cNvSpPr>
            <a:spLocks noGrp="1"/>
          </p:cNvSpPr>
          <p:nvPr>
            <p:ph type="body" sz="quarter" idx="11"/>
          </p:nvPr>
        </p:nvSpPr>
        <p:spPr/>
        <p:txBody>
          <a:bodyPr/>
          <a:lstStyle/>
          <a:p>
            <a:r>
              <a:rPr lang="en-US" dirty="0"/>
              <a:t>Patrick F. Merle</a:t>
            </a:r>
          </a:p>
        </p:txBody>
      </p:sp>
      <p:pic>
        <p:nvPicPr>
          <p:cNvPr id="9" name="Picture 8">
            <a:extLst>
              <a:ext uri="{FF2B5EF4-FFF2-40B4-BE49-F238E27FC236}">
                <a16:creationId xmlns:a16="http://schemas.microsoft.com/office/drawing/2014/main" id="{CFBA336B-C071-4B99-8E36-9F96B6F803EB}"/>
              </a:ext>
            </a:extLst>
          </p:cNvPr>
          <p:cNvPicPr>
            <a:picLocks noChangeAspect="1"/>
          </p:cNvPicPr>
          <p:nvPr/>
        </p:nvPicPr>
        <p:blipFill rotWithShape="1">
          <a:blip r:embed="rId6">
            <a:extLst>
              <a:ext uri="{28A0092B-C50C-407E-A947-70E740481C1C}">
                <a14:useLocalDpi xmlns:a14="http://schemas.microsoft.com/office/drawing/2010/main" val="0"/>
              </a:ext>
            </a:extLst>
          </a:blip>
          <a:srcRect l="7560" t="17061" r="27751"/>
          <a:stretch/>
        </p:blipFill>
        <p:spPr>
          <a:xfrm>
            <a:off x="477406" y="80906"/>
            <a:ext cx="2468880" cy="2139282"/>
          </a:xfrm>
          <a:prstGeom prst="rect">
            <a:avLst/>
          </a:prstGeom>
        </p:spPr>
      </p:pic>
      <p:pic>
        <p:nvPicPr>
          <p:cNvPr id="43" name="Picture 42">
            <a:extLst>
              <a:ext uri="{FF2B5EF4-FFF2-40B4-BE49-F238E27FC236}">
                <a16:creationId xmlns:a16="http://schemas.microsoft.com/office/drawing/2014/main" id="{F04B9B33-5433-46C4-AF08-BB74CC370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8627" y="2438104"/>
            <a:ext cx="2286000" cy="1285875"/>
          </a:xfrm>
          <a:prstGeom prst="rect">
            <a:avLst/>
          </a:prstGeom>
        </p:spPr>
      </p:pic>
    </p:spTree>
    <p:extLst>
      <p:ext uri="{BB962C8B-B14F-4D97-AF65-F5344CB8AC3E}">
        <p14:creationId xmlns:p14="http://schemas.microsoft.com/office/powerpoint/2010/main" val="396035701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F62D7-5B55-448C-BC22-AA58B2974600}"/>
              </a:ext>
            </a:extLst>
          </p:cNvPr>
          <p:cNvSpPr>
            <a:spLocks noGrp="1"/>
          </p:cNvSpPr>
          <p:nvPr>
            <p:ph type="body" sz="quarter" idx="10"/>
          </p:nvPr>
        </p:nvSpPr>
        <p:spPr/>
        <p:txBody>
          <a:bodyPr/>
          <a:lstStyle/>
          <a:p>
            <a:r>
              <a:rPr lang="en-US" dirty="0"/>
              <a:t>Patrick F. Merle</a:t>
            </a:r>
          </a:p>
        </p:txBody>
      </p:sp>
    </p:spTree>
    <p:extLst>
      <p:ext uri="{BB962C8B-B14F-4D97-AF65-F5344CB8AC3E}">
        <p14:creationId xmlns:p14="http://schemas.microsoft.com/office/powerpoint/2010/main" val="42015036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err="1"/>
              <a:t>Aimée</a:t>
            </a:r>
            <a:r>
              <a:rPr lang="en-US" dirty="0"/>
              <a:t> Boutin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a:xfrm>
            <a:off x="66666" y="3923519"/>
            <a:ext cx="3300621" cy="2234417"/>
          </a:xfrm>
        </p:spPr>
        <p:txBody>
          <a:bodyPr/>
          <a:lstStyle/>
          <a:p>
            <a:endParaRPr lang="en-US" dirty="0"/>
          </a:p>
          <a:p>
            <a:r>
              <a:rPr lang="en-US" dirty="0"/>
              <a:t>Crisis Communication</a:t>
            </a:r>
          </a:p>
          <a:p>
            <a:r>
              <a:rPr lang="en-US" dirty="0"/>
              <a:t>Risk Communication</a:t>
            </a:r>
          </a:p>
          <a:p>
            <a:r>
              <a:rPr lang="en-US" dirty="0"/>
              <a:t>Political Communication</a:t>
            </a:r>
          </a:p>
          <a:p>
            <a:r>
              <a:rPr lang="en-US" dirty="0"/>
              <a:t>Terror Management Theory</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332998" y="3918075"/>
            <a:ext cx="2884922" cy="2239861"/>
          </a:xfrm>
        </p:spPr>
        <p:txBody>
          <a:bodyPr/>
          <a:lstStyle/>
          <a:p>
            <a:r>
              <a:rPr lang="en-US" dirty="0"/>
              <a:t>Message testing</a:t>
            </a:r>
            <a:br>
              <a:rPr lang="en-US" dirty="0"/>
            </a:br>
            <a:endParaRPr lang="en-US" dirty="0"/>
          </a:p>
          <a:p>
            <a:r>
              <a:rPr lang="en-US" dirty="0"/>
              <a:t>Adding communication elements</a:t>
            </a:r>
            <a:br>
              <a:rPr lang="en-US" dirty="0"/>
            </a:br>
            <a:endParaRPr lang="en-US" dirty="0"/>
          </a:p>
          <a:p>
            <a:r>
              <a:rPr lang="en-US" dirty="0"/>
              <a:t>International (French) angle</a:t>
            </a:r>
            <a:br>
              <a:rPr lang="en-US" dirty="0"/>
            </a:br>
            <a:endParaRPr lang="en-US" dirty="0"/>
          </a:p>
          <a:p>
            <a:r>
              <a:rPr lang="en-US" dirty="0"/>
              <a:t>Integrating </a:t>
            </a:r>
          </a:p>
          <a:p>
            <a:endParaRPr lang="en-US" dirty="0"/>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Grant development</a:t>
            </a:r>
          </a:p>
          <a:p>
            <a:r>
              <a:rPr lang="en-US" dirty="0"/>
              <a:t>Consideration of a communication component</a:t>
            </a:r>
          </a:p>
          <a:p>
            <a:endParaRPr lang="en-US" dirty="0"/>
          </a:p>
          <a:p>
            <a:endParaRPr lang="en-US" dirty="0"/>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indent="0">
              <a:buNone/>
            </a:pPr>
            <a:br>
              <a:rPr lang="en-US" dirty="0"/>
            </a:br>
            <a:endParaRPr lang="en-US" dirty="0"/>
          </a:p>
          <a:p>
            <a:r>
              <a:rPr lang="en-US" dirty="0"/>
              <a:t>Finding co-authors for research on technology and civic engagement</a:t>
            </a:r>
          </a:p>
          <a:p>
            <a:pPr marL="0" indent="0">
              <a:buNone/>
            </a:pPr>
            <a:endParaRPr lang="en-US" dirty="0"/>
          </a:p>
          <a:p>
            <a:r>
              <a:rPr lang="en-US" dirty="0"/>
              <a:t>Developing collaboration for projects on technology and risk prevention (urban planning, climate change…)</a:t>
            </a:r>
          </a:p>
          <a:p>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6"/>
          </p:nvPr>
        </p:nvSpPr>
        <p:spPr/>
        <p:txBody>
          <a:bodyPr/>
          <a:lstStyle/>
          <a:p>
            <a:endParaRPr lang="en-US"/>
          </a:p>
        </p:txBody>
      </p:sp>
      <p:pic>
        <p:nvPicPr>
          <p:cNvPr id="24" name="Content Placeholder 23">
            <a:extLst>
              <a:ext uri="{FF2B5EF4-FFF2-40B4-BE49-F238E27FC236}">
                <a16:creationId xmlns:a16="http://schemas.microsoft.com/office/drawing/2014/main" id="{6B65EE5E-FB55-D146-A473-D3B27B2F7401}"/>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l="222" t="7035" r="278" b="25383"/>
          <a:stretch/>
        </p:blipFill>
        <p:spPr>
          <a:xfrm>
            <a:off x="111865" y="34290"/>
            <a:ext cx="3165353" cy="3217816"/>
          </a:xfrm>
        </p:spPr>
      </p:pic>
      <p:sp>
        <p:nvSpPr>
          <p:cNvPr id="25" name="TextBox 24">
            <a:extLst>
              <a:ext uri="{FF2B5EF4-FFF2-40B4-BE49-F238E27FC236}">
                <a16:creationId xmlns:a16="http://schemas.microsoft.com/office/drawing/2014/main" id="{E6957C3E-C6D6-214F-8D87-401A624CED5D}"/>
              </a:ext>
            </a:extLst>
          </p:cNvPr>
          <p:cNvSpPr txBox="1"/>
          <p:nvPr/>
        </p:nvSpPr>
        <p:spPr>
          <a:xfrm>
            <a:off x="194310" y="3062975"/>
            <a:ext cx="2971799" cy="307777"/>
          </a:xfrm>
          <a:prstGeom prst="rect">
            <a:avLst/>
          </a:prstGeom>
          <a:solidFill>
            <a:srgbClr val="CEB888"/>
          </a:solidFill>
          <a:ln w="38100">
            <a:solidFill>
              <a:schemeClr val="tx1"/>
            </a:solidFill>
          </a:ln>
        </p:spPr>
        <p:txBody>
          <a:bodyPr wrap="square" rtlCol="0">
            <a:spAutoFit/>
          </a:bodyPr>
          <a:lstStyle/>
          <a:p>
            <a:pPr algn="ctr"/>
            <a:r>
              <a:rPr lang="en-US" sz="1400" dirty="0"/>
              <a:t>Patrick F. Merle - </a:t>
            </a:r>
            <a:r>
              <a:rPr lang="en-US" sz="1400" dirty="0" err="1"/>
              <a:t>pmerle@fsu.edu</a:t>
            </a:r>
            <a:endParaRPr lang="en-US" sz="1400" dirty="0"/>
          </a:p>
        </p:txBody>
      </p:sp>
      <p:sp>
        <p:nvSpPr>
          <p:cNvPr id="29" name="TextBox 28">
            <a:extLst>
              <a:ext uri="{FF2B5EF4-FFF2-40B4-BE49-F238E27FC236}">
                <a16:creationId xmlns:a16="http://schemas.microsoft.com/office/drawing/2014/main" id="{1AD0C91D-1493-8045-AF5A-06D0B504944D}"/>
              </a:ext>
            </a:extLst>
          </p:cNvPr>
          <p:cNvSpPr txBox="1"/>
          <p:nvPr/>
        </p:nvSpPr>
        <p:spPr>
          <a:xfrm>
            <a:off x="9132570" y="1295162"/>
            <a:ext cx="283464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Projects on Terror Management Theory and Conservative Bias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Projects on misinformation and behavior</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Projects on credibility and civic engagement</a:t>
            </a:r>
          </a:p>
          <a:p>
            <a:pPr marL="285750" indent="-285750">
              <a:buFont typeface="Arial" panose="020B0604020202020204" pitchFamily="34" charset="0"/>
              <a:buChar char="•"/>
            </a:pPr>
            <a:endParaRPr lang="en-US" dirty="0"/>
          </a:p>
          <a:p>
            <a:endParaRPr lang="en-US" dirty="0"/>
          </a:p>
          <a:p>
            <a:r>
              <a:rPr lang="en-US" dirty="0"/>
              <a:t> </a:t>
            </a:r>
          </a:p>
        </p:txBody>
      </p:sp>
    </p:spTree>
    <p:extLst>
      <p:ext uri="{BB962C8B-B14F-4D97-AF65-F5344CB8AC3E}">
        <p14:creationId xmlns:p14="http://schemas.microsoft.com/office/powerpoint/2010/main" val="142785605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941164-79A2-4117-9005-09873DC29799}"/>
              </a:ext>
            </a:extLst>
          </p:cNvPr>
          <p:cNvSpPr>
            <a:spLocks noGrp="1"/>
          </p:cNvSpPr>
          <p:nvPr>
            <p:ph type="body" sz="quarter" idx="10"/>
          </p:nvPr>
        </p:nvSpPr>
        <p:spPr/>
        <p:txBody>
          <a:bodyPr/>
          <a:lstStyle/>
          <a:p>
            <a:r>
              <a:rPr lang="en-US" dirty="0" err="1"/>
              <a:t>Aimée</a:t>
            </a:r>
            <a:r>
              <a:rPr lang="en-US" dirty="0"/>
              <a:t> Boutin</a:t>
            </a:r>
          </a:p>
        </p:txBody>
      </p:sp>
    </p:spTree>
    <p:extLst>
      <p:ext uri="{BB962C8B-B14F-4D97-AF65-F5344CB8AC3E}">
        <p14:creationId xmlns:p14="http://schemas.microsoft.com/office/powerpoint/2010/main" val="22475399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front of a forest&#10;&#10;Description automatically generated">
            <a:extLst>
              <a:ext uri="{FF2B5EF4-FFF2-40B4-BE49-F238E27FC236}">
                <a16:creationId xmlns:a16="http://schemas.microsoft.com/office/drawing/2014/main" id="{89327FC0-04C3-49BB-B7C0-A8B5210F2F8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36" t="5225" r="2454" b="34368"/>
          <a:stretch/>
        </p:blipFill>
        <p:spPr>
          <a:xfrm>
            <a:off x="424001" y="330859"/>
            <a:ext cx="2386311" cy="2010054"/>
          </a:xfrm>
          <a:prstGeom prst="rect">
            <a:avLst/>
          </a:prstGeo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Guangzhi Shang</a:t>
            </a:r>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French studies</a:t>
            </a:r>
          </a:p>
          <a:p>
            <a:r>
              <a:rPr lang="en-US" dirty="0"/>
              <a:t>Sound Studies</a:t>
            </a:r>
          </a:p>
          <a:p>
            <a:r>
              <a:rPr lang="en-US" dirty="0"/>
              <a:t>Urban Studies</a:t>
            </a:r>
          </a:p>
          <a:p>
            <a:r>
              <a:rPr lang="en-US" dirty="0"/>
              <a:t>Gender</a:t>
            </a:r>
          </a:p>
          <a:p>
            <a:r>
              <a:rPr lang="en-US" dirty="0"/>
              <a:t>Interdisciplinary perspectives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I can bring a humanistic perspective to research into technologies’ social impact</a:t>
            </a:r>
          </a:p>
          <a:p>
            <a:r>
              <a:rPr lang="en-US" dirty="0"/>
              <a:t>Expertise in sensory studies</a:t>
            </a:r>
          </a:p>
          <a:p>
            <a:r>
              <a:rPr lang="en-US" dirty="0"/>
              <a:t>Interdisciplinary background</a:t>
            </a:r>
          </a:p>
          <a:p>
            <a:r>
              <a:rPr lang="en-US" dirty="0"/>
              <a:t>Excellent writing, organization </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I am interested in collaborating with colleagues in STEM and social sciences to learn how the humanities can better contribute to these areas.</a:t>
            </a:r>
          </a:p>
          <a:p>
            <a:r>
              <a:rPr lang="en-US" dirty="0"/>
              <a:t> I seek opportunities to apply my expertise to practical, policy or design issues.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sz="1800" dirty="0"/>
              <a:t>Technologies of mobility (railway, cars…): historical + cultural perspectives</a:t>
            </a:r>
          </a:p>
          <a:p>
            <a:r>
              <a:rPr lang="en-US" sz="1800" dirty="0"/>
              <a:t>Gender, mobility and technology: do all people move the same ways? for same purposes? with same outcomes?</a:t>
            </a:r>
          </a:p>
          <a:p>
            <a:r>
              <a:rPr lang="en-US" sz="1800" dirty="0"/>
              <a:t>Noise and technology: how noise levels impact social behaviors, health, cognition, creativity.</a:t>
            </a:r>
          </a:p>
          <a:p>
            <a:r>
              <a:rPr lang="en-US" sz="1800" dirty="0"/>
              <a:t>Gender and synthesized voice in technological applications and virtual assistants (why is it that Siri, Alexa… are all compliant female voices?)</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err="1"/>
              <a:t>Aimée</a:t>
            </a:r>
            <a:r>
              <a:rPr lang="en-US" dirty="0"/>
              <a:t> Boutin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Modern Languages and Linguistics</a:t>
            </a:r>
          </a:p>
          <a:p>
            <a:r>
              <a:rPr lang="en-US" dirty="0"/>
              <a:t>aboutin@fsu.edu</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800" dirty="0"/>
              <a:t>I work on nineteenth-century French literature, arts and culture. While I primarily study texts, my interests have expanded to include social practices, interdisciplinarity, and sensory experience, especially hearing/listening.</a:t>
            </a:r>
          </a:p>
          <a:p>
            <a:r>
              <a:rPr lang="en-US" sz="1800" dirty="0"/>
              <a:t>My current project examines women and the railway in 19</a:t>
            </a:r>
            <a:r>
              <a:rPr lang="en-US" sz="1800" baseline="30000" dirty="0"/>
              <a:t>th</a:t>
            </a:r>
            <a:r>
              <a:rPr lang="en-US" sz="1800" dirty="0"/>
              <a:t>-century France; I consider how the railway expanded freedom of movement while imposing and exposing gendered norms on female travelers. How did French women writers respond to dialectics of escape and confinement or new configurations of space-time that locomotion enabled?</a:t>
            </a:r>
          </a:p>
        </p:txBody>
      </p:sp>
    </p:spTree>
    <p:extLst>
      <p:ext uri="{BB962C8B-B14F-4D97-AF65-F5344CB8AC3E}">
        <p14:creationId xmlns:p14="http://schemas.microsoft.com/office/powerpoint/2010/main" val="205453395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07DF7-570E-4823-A77A-7929AAD94891}"/>
              </a:ext>
            </a:extLst>
          </p:cNvPr>
          <p:cNvSpPr>
            <a:spLocks noGrp="1"/>
          </p:cNvSpPr>
          <p:nvPr>
            <p:ph type="body" sz="quarter" idx="10"/>
          </p:nvPr>
        </p:nvSpPr>
        <p:spPr/>
        <p:txBody>
          <a:bodyPr/>
          <a:lstStyle/>
          <a:p>
            <a:r>
              <a:rPr lang="en-US" dirty="0"/>
              <a:t>Guangzhi Shang</a:t>
            </a:r>
          </a:p>
          <a:p>
            <a:endParaRPr lang="en-US" dirty="0"/>
          </a:p>
        </p:txBody>
      </p:sp>
    </p:spTree>
    <p:extLst>
      <p:ext uri="{BB962C8B-B14F-4D97-AF65-F5344CB8AC3E}">
        <p14:creationId xmlns:p14="http://schemas.microsoft.com/office/powerpoint/2010/main" val="33600523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4">
            <a:extLst>
              <a:ext uri="{FF2B5EF4-FFF2-40B4-BE49-F238E27FC236}">
                <a16:creationId xmlns:a16="http://schemas.microsoft.com/office/drawing/2014/main" id="{9AD0EAE0-8EAE-4441-A071-423E72D646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Andy Opel </a:t>
            </a:r>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pPr marL="285750" indent="-285750">
              <a:spcAft>
                <a:spcPts val="600"/>
              </a:spcAft>
              <a:buFont typeface="Arial" panose="020B0604020202020204" pitchFamily="34" charset="0"/>
              <a:buChar char="•"/>
            </a:pPr>
            <a:r>
              <a:rPr lang="en-US" sz="2000" dirty="0"/>
              <a:t>Platform business models</a:t>
            </a:r>
          </a:p>
          <a:p>
            <a:pPr marL="285750" indent="-285750">
              <a:spcAft>
                <a:spcPts val="600"/>
              </a:spcAft>
              <a:buFont typeface="Arial" panose="020B0604020202020204" pitchFamily="34" charset="0"/>
              <a:buChar char="•"/>
            </a:pPr>
            <a:r>
              <a:rPr lang="en-US" sz="2000" dirty="0"/>
              <a:t>Labor productivity in services</a:t>
            </a:r>
          </a:p>
          <a:p>
            <a:pPr marL="285750" indent="-285750">
              <a:spcAft>
                <a:spcPts val="600"/>
              </a:spcAft>
              <a:buFont typeface="Arial" panose="020B0604020202020204" pitchFamily="34" charset="0"/>
              <a:buChar char="•"/>
            </a:pPr>
            <a:r>
              <a:rPr lang="en-US" sz="2000" dirty="0"/>
              <a:t>Retail management</a:t>
            </a:r>
          </a:p>
          <a:p>
            <a:pPr marL="285750" indent="-285750">
              <a:spcAft>
                <a:spcPts val="600"/>
              </a:spcAft>
              <a:buFont typeface="Arial" panose="020B0604020202020204" pitchFamily="34" charset="0"/>
              <a:buChar char="•"/>
            </a:pPr>
            <a:r>
              <a:rPr lang="en-US" sz="2000" dirty="0"/>
              <a:t>Cryptocurrency economics</a:t>
            </a:r>
          </a:p>
          <a:p>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pPr marL="285750" indent="-285750">
              <a:spcAft>
                <a:spcPts val="600"/>
              </a:spcAft>
              <a:buFont typeface="Arial" panose="020B0604020202020204" pitchFamily="34" charset="0"/>
              <a:buChar char="•"/>
            </a:pPr>
            <a:r>
              <a:rPr lang="en-US" sz="1400" dirty="0"/>
              <a:t>Proficient in data manipulation</a:t>
            </a:r>
          </a:p>
          <a:p>
            <a:pPr marL="285750" indent="-285750">
              <a:spcAft>
                <a:spcPts val="600"/>
              </a:spcAft>
              <a:buFont typeface="Arial" panose="020B0604020202020204" pitchFamily="34" charset="0"/>
              <a:buChar char="•"/>
            </a:pPr>
            <a:r>
              <a:rPr lang="en-US" sz="1400" dirty="0"/>
              <a:t>Econometrics</a:t>
            </a:r>
          </a:p>
          <a:p>
            <a:pPr marL="285750" indent="-285750">
              <a:spcAft>
                <a:spcPts val="600"/>
              </a:spcAft>
              <a:buFont typeface="Arial" panose="020B0604020202020204" pitchFamily="34" charset="0"/>
              <a:buChar char="•"/>
            </a:pPr>
            <a:r>
              <a:rPr lang="en-US" sz="1400" dirty="0"/>
              <a:t>Statistics</a:t>
            </a:r>
          </a:p>
          <a:p>
            <a:pPr marL="285750" indent="-285750">
              <a:spcAft>
                <a:spcPts val="600"/>
              </a:spcAft>
              <a:buFont typeface="Arial" panose="020B0604020202020204" pitchFamily="34" charset="0"/>
              <a:buChar char="•"/>
            </a:pPr>
            <a:r>
              <a:rPr lang="en-US" sz="1400" dirty="0"/>
              <a:t>Math modeling</a:t>
            </a:r>
          </a:p>
          <a:p>
            <a:pPr marL="285750" indent="-285750">
              <a:spcAft>
                <a:spcPts val="600"/>
              </a:spcAft>
              <a:buFont typeface="Arial" panose="020B0604020202020204" pitchFamily="34" charset="0"/>
              <a:buChar char="•"/>
            </a:pPr>
            <a:r>
              <a:rPr lang="en-US" sz="1400" dirty="0"/>
              <a:t>Economic and management theory</a:t>
            </a:r>
          </a:p>
          <a:p>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pPr marL="285750" indent="-285750">
              <a:spcAft>
                <a:spcPts val="600"/>
              </a:spcAft>
              <a:buFont typeface="Arial" panose="020B0604020202020204" pitchFamily="34" charset="0"/>
              <a:buChar char="•"/>
            </a:pPr>
            <a:r>
              <a:rPr lang="en-US" sz="1400" dirty="0"/>
              <a:t>Social impact of this </a:t>
            </a:r>
            <a:r>
              <a:rPr lang="en-US" sz="1400" dirty="0" err="1"/>
              <a:t>reserach</a:t>
            </a:r>
            <a:endParaRPr lang="en-US" sz="1400" dirty="0"/>
          </a:p>
          <a:p>
            <a:pPr marL="285750" indent="-285750">
              <a:spcAft>
                <a:spcPts val="600"/>
              </a:spcAft>
              <a:buFont typeface="Arial" panose="020B0604020202020204" pitchFamily="34" charset="0"/>
              <a:buChar char="•"/>
            </a:pPr>
            <a:r>
              <a:rPr lang="en-US" sz="1400" dirty="0"/>
              <a:t>Expertise that’s not overlapping with mine</a:t>
            </a:r>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marR="0" lvl="0" indent="0">
              <a:spcBef>
                <a:spcPts val="0"/>
              </a:spcBef>
              <a:spcAft>
                <a:spcPts val="0"/>
              </a:spcAft>
              <a:buSzPts val="1000"/>
              <a:buNone/>
              <a:tabLst>
                <a:tab pos="457200" algn="l"/>
              </a:tabLst>
            </a:pPr>
            <a:r>
              <a:rPr lang="en-US"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How are </a:t>
            </a:r>
            <a:r>
              <a:rPr lang="en-US" sz="1800" dirty="0">
                <a:solidFill>
                  <a:srgbClr val="000000"/>
                </a:solidFill>
                <a:latin typeface="Calibri" panose="020F0502020204030204" pitchFamily="34" charset="0"/>
                <a:ea typeface="SimSun" panose="02010600030101010101" pitchFamily="2" charset="-122"/>
                <a:cs typeface="SimSun" panose="02010600030101010101" pitchFamily="2" charset="-122"/>
              </a:rPr>
              <a:t>crowdfunding-based </a:t>
            </a:r>
            <a:r>
              <a:rPr lang="en-US"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innovation worker’s productivity affected by COVID19? </a:t>
            </a:r>
          </a:p>
          <a:p>
            <a:pPr marL="0" marR="0" lvl="0" indent="0">
              <a:spcBef>
                <a:spcPts val="0"/>
              </a:spcBef>
              <a:spcAft>
                <a:spcPts val="0"/>
              </a:spcAft>
              <a:buSzPts val="1000"/>
              <a:buNone/>
              <a:tabLst>
                <a:tab pos="457200" algn="l"/>
              </a:tabLst>
            </a:pPr>
            <a:r>
              <a:rPr lang="en-US" sz="12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This supply-side effect may differ based on the category of a project. For example, the productivity of creators of art projects may increase because they are able to do arts at home and they have more time to initiate the projects. In contrast, the productivity of creators of pot projects may decrease because they face more difficulties in the supply chain process. </a:t>
            </a:r>
            <a:r>
              <a:rPr lang="en-US"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 </a:t>
            </a:r>
            <a:endParaRPr lang="en-US" sz="1800" dirty="0">
              <a:solidFill>
                <a:srgbClr val="000000"/>
              </a:solidFill>
              <a:effectLst/>
              <a:latin typeface="SimSun" panose="02010600030101010101" pitchFamily="2" charset="-122"/>
              <a:ea typeface="SimSun" panose="02010600030101010101" pitchFamily="2" charset="-122"/>
              <a:cs typeface="SimSun" panose="02010600030101010101" pitchFamily="2" charset="-122"/>
            </a:endParaRPr>
          </a:p>
          <a:p>
            <a:pPr marL="0" marR="0" lvl="0" indent="0">
              <a:spcBef>
                <a:spcPts val="0"/>
              </a:spcBef>
              <a:spcAft>
                <a:spcPts val="0"/>
              </a:spcAft>
              <a:buSzPts val="1000"/>
              <a:buNone/>
              <a:tabLst>
                <a:tab pos="457200" algn="l"/>
              </a:tabLst>
            </a:pPr>
            <a:r>
              <a:rPr lang="en-US" sz="1800" dirty="0">
                <a:solidFill>
                  <a:srgbClr val="000000"/>
                </a:solidFill>
                <a:latin typeface="Calibri" panose="020F0502020204030204" pitchFamily="34" charset="0"/>
                <a:ea typeface="SimSun" panose="02010600030101010101" pitchFamily="2" charset="-122"/>
                <a:cs typeface="SimSun" panose="02010600030101010101" pitchFamily="2" charset="-122"/>
              </a:rPr>
              <a:t>Customers become more supportive of these workers?</a:t>
            </a:r>
            <a:endParaRPr lang="en-US" sz="1800" dirty="0">
              <a:solidFill>
                <a:srgbClr val="000000"/>
              </a:solidFill>
              <a:effectLst/>
              <a:latin typeface="Calibri" panose="020F0502020204030204" pitchFamily="34" charset="0"/>
              <a:ea typeface="SimSun" panose="02010600030101010101" pitchFamily="2" charset="-122"/>
              <a:cs typeface="SimSun" panose="02010600030101010101" pitchFamily="2" charset="-122"/>
            </a:endParaRPr>
          </a:p>
          <a:p>
            <a:pPr marL="0" marR="0" lvl="0" indent="0">
              <a:spcBef>
                <a:spcPts val="0"/>
              </a:spcBef>
              <a:spcAft>
                <a:spcPts val="0"/>
              </a:spcAft>
              <a:buSzPts val="1000"/>
              <a:buNone/>
              <a:tabLst>
                <a:tab pos="457200" algn="l"/>
              </a:tabLst>
            </a:pPr>
            <a:r>
              <a:rPr lang="en-US" sz="12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There are should be two sides of impact: (1) </a:t>
            </a:r>
            <a:r>
              <a:rPr lang="en-US" sz="1200" b="1"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Income: </a:t>
            </a:r>
            <a:r>
              <a:rPr lang="en-US" sz="12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the decrease of people’s income due to COVID-19 leads to smaller number of backers and reduced pledge per backer. (2) </a:t>
            </a:r>
            <a:r>
              <a:rPr lang="en-US" sz="1200" b="1"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Sympathy:</a:t>
            </a:r>
            <a:r>
              <a:rPr lang="en-US" sz="1200" dirty="0">
                <a:solidFill>
                  <a:srgbClr val="000000"/>
                </a:solidFill>
                <a:effectLst/>
                <a:latin typeface="Calibri" panose="020F0502020204030204" pitchFamily="34" charset="0"/>
                <a:ea typeface="SimSun" panose="02010600030101010101" pitchFamily="2" charset="-122"/>
                <a:cs typeface="SimSun" panose="02010600030101010101" pitchFamily="2" charset="-122"/>
              </a:rPr>
              <a:t> COVID increase people’s sense of sympathy, which can lead to the increased number of backers and pledge per backer. For example, backers from the area without COVID-19 may increase their support to the project initiated by the creators from the area with COVID-19. </a:t>
            </a:r>
            <a:endParaRPr lang="en-US" sz="1200" dirty="0">
              <a:solidFill>
                <a:srgbClr val="000000"/>
              </a:solidFill>
              <a:effectLst/>
              <a:latin typeface="SimSun" panose="02010600030101010101" pitchFamily="2" charset="-122"/>
              <a:ea typeface="SimSun" panose="02010600030101010101" pitchFamily="2" charset="-122"/>
              <a:cs typeface="SimSun" panose="02010600030101010101" pitchFamily="2" charset="-122"/>
            </a:endParaRPr>
          </a:p>
          <a:p>
            <a:endParaRPr lang="en-US" dirty="0"/>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6"/>
          </p:nvPr>
        </p:nvSpPr>
        <p:spPr>
          <a:xfrm>
            <a:off x="66666" y="2341563"/>
            <a:ext cx="3210553" cy="1068625"/>
          </a:xfrm>
        </p:spPr>
        <p:txBody>
          <a:bodyPr/>
          <a:lstStyle/>
          <a:p>
            <a:pPr algn="ctr"/>
            <a:r>
              <a:rPr lang="en-US" sz="2000" b="1" dirty="0">
                <a:solidFill>
                  <a:srgbClr val="782F40"/>
                </a:solidFill>
              </a:rPr>
              <a:t>Guangzhi Shang</a:t>
            </a:r>
          </a:p>
          <a:p>
            <a:pPr algn="ctr"/>
            <a:r>
              <a:rPr lang="en-US" sz="1100" dirty="0"/>
              <a:t>Department of Business Analytics, Information System, &amp; Supply Chain</a:t>
            </a:r>
          </a:p>
          <a:p>
            <a:pPr algn="ctr"/>
            <a:r>
              <a:rPr lang="en-US" sz="1100" dirty="0"/>
              <a:t>gshang@business.fsu.edu</a:t>
            </a:r>
            <a:endParaRPr lang="en-US" sz="1800" dirty="0"/>
          </a:p>
        </p:txBody>
      </p:sp>
      <p:sp>
        <p:nvSpPr>
          <p:cNvPr id="2" name="TextBox 1">
            <a:extLst>
              <a:ext uri="{FF2B5EF4-FFF2-40B4-BE49-F238E27FC236}">
                <a16:creationId xmlns:a16="http://schemas.microsoft.com/office/drawing/2014/main" id="{11BF1032-2505-400C-A241-CE3D62F83790}"/>
              </a:ext>
            </a:extLst>
          </p:cNvPr>
          <p:cNvSpPr txBox="1"/>
          <p:nvPr/>
        </p:nvSpPr>
        <p:spPr>
          <a:xfrm>
            <a:off x="8942830" y="393006"/>
            <a:ext cx="3249170" cy="5001369"/>
          </a:xfrm>
          <a:prstGeom prst="rect">
            <a:avLst/>
          </a:prstGeom>
          <a:noFill/>
        </p:spPr>
        <p:txBody>
          <a:bodyPr wrap="square" rtlCol="0">
            <a:spAutoFit/>
          </a:bodyPr>
          <a:lstStyle/>
          <a:p>
            <a:r>
              <a:rPr lang="en-US" sz="1100" dirty="0"/>
              <a:t>Ilk, N., Shang, G., Fan, S., and Zhao, L. J. (2020) Stability of Transaction Fees in Bitcoin: A Supply and Demand Perspective. MIS Quarterly, forthcoming.</a:t>
            </a:r>
          </a:p>
          <a:p>
            <a:endParaRPr lang="en-US" sz="1100" dirty="0"/>
          </a:p>
          <a:p>
            <a:r>
              <a:rPr lang="en-US" sz="1100" dirty="0"/>
              <a:t>Ilk, N., Shang, G., and Goes, P. (2020) Improving Customer Routing in Contact Centers: An Automated Triage Design based on Text Analytics. Journal of Operations Management, 66(5).</a:t>
            </a:r>
          </a:p>
          <a:p>
            <a:endParaRPr lang="en-US" sz="1100" dirty="0"/>
          </a:p>
          <a:p>
            <a:r>
              <a:rPr lang="en-US" sz="1100" dirty="0"/>
              <a:t>Shang, G., McKie, E.C., Ferguson, M.E., and Galbreth M.R. (2020) Using Transactions Data to Improve Consumer Returns Forecasting. Journal of Operations Management, 66(3).</a:t>
            </a:r>
          </a:p>
          <a:p>
            <a:endParaRPr lang="en-US" sz="1100" dirty="0"/>
          </a:p>
          <a:p>
            <a:r>
              <a:rPr lang="en-US" sz="1100" dirty="0"/>
              <a:t>Lu, G. and Shang, G. (2017) Impact of Supply Base Structural Complexity on Financial Performance: Roles of Visible and Not-So-Visible Characteristics. </a:t>
            </a:r>
            <a:r>
              <a:rPr lang="en-US" sz="1100" i="1" dirty="0"/>
              <a:t>Journal of Operations Management</a:t>
            </a:r>
            <a:r>
              <a:rPr lang="en-US" sz="1100" dirty="0"/>
              <a:t>, 53-56.</a:t>
            </a:r>
          </a:p>
          <a:p>
            <a:endParaRPr lang="en-US" sz="1100" dirty="0"/>
          </a:p>
          <a:p>
            <a:r>
              <a:rPr lang="en-US" sz="1100" dirty="0"/>
              <a:t>Shang, G., Pekgun, P., Ferguson, M.E., and Galbreth M.R. (2017) How Much Do Online Consumers Really Value Free Returns? </a:t>
            </a:r>
            <a:r>
              <a:rPr lang="en-US" sz="1100" i="1" dirty="0"/>
              <a:t>Journal of Operations Management</a:t>
            </a:r>
            <a:r>
              <a:rPr lang="en-US" sz="1100" dirty="0"/>
              <a:t>, 53-56.</a:t>
            </a:r>
          </a:p>
          <a:p>
            <a:endParaRPr lang="en-US" sz="1100" dirty="0"/>
          </a:p>
          <a:p>
            <a:r>
              <a:rPr lang="en-US" sz="1100" dirty="0"/>
              <a:t>Shang, G., Ghosh, B.P., and Galbreth, M.R. (2017) Optimal Retail Return Policies with Consumer Opportunism. </a:t>
            </a:r>
            <a:r>
              <a:rPr lang="en-US" sz="1100" i="1" dirty="0"/>
              <a:t>Production and Operations Management</a:t>
            </a:r>
            <a:r>
              <a:rPr lang="en-US" sz="1100" dirty="0"/>
              <a:t>, 26(7).</a:t>
            </a:r>
          </a:p>
        </p:txBody>
      </p:sp>
    </p:spTree>
    <p:extLst>
      <p:ext uri="{BB962C8B-B14F-4D97-AF65-F5344CB8AC3E}">
        <p14:creationId xmlns:p14="http://schemas.microsoft.com/office/powerpoint/2010/main" val="294351943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0D252-55FA-42B5-897D-32358F704072}"/>
              </a:ext>
            </a:extLst>
          </p:cNvPr>
          <p:cNvSpPr>
            <a:spLocks noGrp="1"/>
          </p:cNvSpPr>
          <p:nvPr>
            <p:ph type="body" sz="quarter" idx="10"/>
          </p:nvPr>
        </p:nvSpPr>
        <p:spPr/>
        <p:txBody>
          <a:bodyPr/>
          <a:lstStyle/>
          <a:p>
            <a:r>
              <a:rPr lang="en-US" dirty="0"/>
              <a:t>Andy Opel </a:t>
            </a:r>
          </a:p>
        </p:txBody>
      </p:sp>
    </p:spTree>
    <p:extLst>
      <p:ext uri="{BB962C8B-B14F-4D97-AF65-F5344CB8AC3E}">
        <p14:creationId xmlns:p14="http://schemas.microsoft.com/office/powerpoint/2010/main" val="216385730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664755-6D64-45B5-8AB9-8CA626910CFC}"/>
              </a:ext>
            </a:extLst>
          </p:cNvPr>
          <p:cNvSpPr/>
          <p:nvPr/>
        </p:nvSpPr>
        <p:spPr>
          <a:xfrm>
            <a:off x="4638956" y="3453348"/>
            <a:ext cx="7245204" cy="26116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13D37F2-9C31-4270-B1B3-EBB8C0EC4427}"/>
              </a:ext>
            </a:extLst>
          </p:cNvPr>
          <p:cNvSpPr>
            <a:spLocks noGrp="1"/>
          </p:cNvSpPr>
          <p:nvPr>
            <p:ph type="body" sz="quarter" idx="11"/>
          </p:nvPr>
        </p:nvSpPr>
        <p:spPr/>
        <p:txBody>
          <a:bodyPr/>
          <a:lstStyle/>
          <a:p>
            <a:r>
              <a:rPr lang="en-US" dirty="0"/>
              <a:t>Paul Marty</a:t>
            </a:r>
          </a:p>
          <a:p>
            <a:endParaRPr lang="en-US" dirty="0"/>
          </a:p>
        </p:txBody>
      </p:sp>
      <p:sp>
        <p:nvSpPr>
          <p:cNvPr id="2" name="Title 1">
            <a:extLst>
              <a:ext uri="{FF2B5EF4-FFF2-40B4-BE49-F238E27FC236}">
                <a16:creationId xmlns:a16="http://schemas.microsoft.com/office/drawing/2014/main" id="{57333990-15B8-5F4B-8AD9-EC521644CE6E}"/>
              </a:ext>
            </a:extLst>
          </p:cNvPr>
          <p:cNvSpPr>
            <a:spLocks noGrp="1"/>
          </p:cNvSpPr>
          <p:nvPr>
            <p:ph type="title" idx="4294967295"/>
          </p:nvPr>
        </p:nvSpPr>
        <p:spPr>
          <a:xfrm>
            <a:off x="5419638" y="3642702"/>
            <a:ext cx="5592762" cy="973137"/>
          </a:xfrm>
        </p:spPr>
        <p:txBody>
          <a:bodyPr vert="horz" lIns="91440" tIns="45720" rIns="91440" bIns="45720" rtlCol="0" anchor="b">
            <a:normAutofit fontScale="90000"/>
          </a:bodyPr>
          <a:lstStyle/>
          <a:p>
            <a:pPr algn="ctr"/>
            <a:r>
              <a:rPr lang="en-US" kern="1200" dirty="0">
                <a:solidFill>
                  <a:srgbClr val="FFFFFF"/>
                </a:solidFill>
                <a:latin typeface="+mj-lt"/>
                <a:ea typeface="+mj-ea"/>
                <a:cs typeface="+mj-cs"/>
              </a:rPr>
              <a:t>Andy Opel </a:t>
            </a:r>
            <a:br>
              <a:rPr lang="en-US" kern="1200" dirty="0">
                <a:solidFill>
                  <a:srgbClr val="FFFFFF"/>
                </a:solidFill>
                <a:latin typeface="+mj-lt"/>
                <a:ea typeface="+mj-ea"/>
                <a:cs typeface="+mj-cs"/>
              </a:rPr>
            </a:br>
            <a:r>
              <a:rPr lang="en-US" sz="2200" kern="1200" dirty="0">
                <a:solidFill>
                  <a:srgbClr val="FFFFFF"/>
                </a:solidFill>
                <a:latin typeface="+mj-lt"/>
                <a:ea typeface="+mj-ea"/>
                <a:cs typeface="+mj-cs"/>
              </a:rPr>
              <a:t>School of Communication</a:t>
            </a:r>
          </a:p>
        </p:txBody>
      </p:sp>
      <p:pic>
        <p:nvPicPr>
          <p:cNvPr id="9" name="Picture 8">
            <a:extLst>
              <a:ext uri="{FF2B5EF4-FFF2-40B4-BE49-F238E27FC236}">
                <a16:creationId xmlns:a16="http://schemas.microsoft.com/office/drawing/2014/main" id="{9869556C-0359-434C-80A6-DE2EFAFC3824}"/>
              </a:ext>
            </a:extLst>
          </p:cNvPr>
          <p:cNvPicPr>
            <a:picLocks noChangeAspect="1"/>
          </p:cNvPicPr>
          <p:nvPr/>
        </p:nvPicPr>
        <p:blipFill rotWithShape="1">
          <a:blip r:embed="rId2"/>
          <a:srcRect l="15670" r="7179" b="3"/>
          <a:stretch/>
        </p:blipFill>
        <p:spPr>
          <a:xfrm>
            <a:off x="317635" y="321733"/>
            <a:ext cx="4151681" cy="3026834"/>
          </a:xfrm>
          <a:prstGeom prst="rect">
            <a:avLst/>
          </a:prstGeom>
        </p:spPr>
      </p:pic>
      <p:pic>
        <p:nvPicPr>
          <p:cNvPr id="11" name="Picture 10">
            <a:extLst>
              <a:ext uri="{FF2B5EF4-FFF2-40B4-BE49-F238E27FC236}">
                <a16:creationId xmlns:a16="http://schemas.microsoft.com/office/drawing/2014/main" id="{CCC24A96-5735-CA45-A756-9C369EE5047E}"/>
              </a:ext>
            </a:extLst>
          </p:cNvPr>
          <p:cNvPicPr>
            <a:picLocks noChangeAspect="1"/>
          </p:cNvPicPr>
          <p:nvPr/>
        </p:nvPicPr>
        <p:blipFill rotWithShape="1">
          <a:blip r:embed="rId3"/>
          <a:srcRect l="28443" r="27151" b="-2"/>
          <a:stretch/>
        </p:blipFill>
        <p:spPr>
          <a:xfrm>
            <a:off x="8348570" y="321734"/>
            <a:ext cx="3535590" cy="2985818"/>
          </a:xfrm>
          <a:prstGeom prst="rect">
            <a:avLst/>
          </a:prstGeom>
        </p:spPr>
      </p:pic>
      <p:pic>
        <p:nvPicPr>
          <p:cNvPr id="7" name="Picture 6">
            <a:extLst>
              <a:ext uri="{FF2B5EF4-FFF2-40B4-BE49-F238E27FC236}">
                <a16:creationId xmlns:a16="http://schemas.microsoft.com/office/drawing/2014/main" id="{4598EABF-230C-9546-B2BE-FABE5A2299E8}"/>
              </a:ext>
            </a:extLst>
          </p:cNvPr>
          <p:cNvPicPr>
            <a:picLocks noChangeAspect="1"/>
          </p:cNvPicPr>
          <p:nvPr/>
        </p:nvPicPr>
        <p:blipFill rotWithShape="1">
          <a:blip r:embed="rId4"/>
          <a:srcRect l="16462" r="25121" b="1"/>
          <a:stretch/>
        </p:blipFill>
        <p:spPr>
          <a:xfrm>
            <a:off x="317635" y="3433350"/>
            <a:ext cx="4151681" cy="2651657"/>
          </a:xfrm>
          <a:prstGeom prst="rect">
            <a:avLst/>
          </a:prstGeom>
        </p:spPr>
      </p:pic>
      <p:sp>
        <p:nvSpPr>
          <p:cNvPr id="14" name="TextBox 13">
            <a:extLst>
              <a:ext uri="{FF2B5EF4-FFF2-40B4-BE49-F238E27FC236}">
                <a16:creationId xmlns:a16="http://schemas.microsoft.com/office/drawing/2014/main" id="{FB25278C-B77A-6C42-8679-7D0A9365879A}"/>
              </a:ext>
            </a:extLst>
          </p:cNvPr>
          <p:cNvSpPr txBox="1"/>
          <p:nvPr/>
        </p:nvSpPr>
        <p:spPr>
          <a:xfrm>
            <a:off x="4995828" y="4621900"/>
            <a:ext cx="6517265" cy="646331"/>
          </a:xfrm>
          <a:prstGeom prst="rect">
            <a:avLst/>
          </a:prstGeom>
          <a:noFill/>
        </p:spPr>
        <p:txBody>
          <a:bodyPr wrap="square" rtlCol="0">
            <a:spAutoFit/>
          </a:bodyPr>
          <a:lstStyle/>
          <a:p>
            <a:pPr algn="ctr"/>
            <a:r>
              <a:rPr lang="en-US" b="1" dirty="0">
                <a:solidFill>
                  <a:srgbClr val="00B050"/>
                </a:solidFill>
              </a:rPr>
              <a:t>Looking for VR/AR collaborators to develop and test </a:t>
            </a:r>
          </a:p>
          <a:p>
            <a:pPr algn="ctr"/>
            <a:r>
              <a:rPr lang="en-US" b="1" dirty="0">
                <a:solidFill>
                  <a:srgbClr val="00B050"/>
                </a:solidFill>
              </a:rPr>
              <a:t>immersive environmental experiences </a:t>
            </a:r>
          </a:p>
        </p:txBody>
      </p:sp>
      <p:sp>
        <p:nvSpPr>
          <p:cNvPr id="17" name="TextBox 16">
            <a:extLst>
              <a:ext uri="{FF2B5EF4-FFF2-40B4-BE49-F238E27FC236}">
                <a16:creationId xmlns:a16="http://schemas.microsoft.com/office/drawing/2014/main" id="{AB8DDF78-8E2B-F545-971B-73978C5B1F10}"/>
              </a:ext>
            </a:extLst>
          </p:cNvPr>
          <p:cNvSpPr txBox="1"/>
          <p:nvPr/>
        </p:nvSpPr>
        <p:spPr>
          <a:xfrm>
            <a:off x="7056022" y="5405010"/>
            <a:ext cx="2396875" cy="523220"/>
          </a:xfrm>
          <a:prstGeom prst="rect">
            <a:avLst/>
          </a:prstGeom>
          <a:noFill/>
        </p:spPr>
        <p:txBody>
          <a:bodyPr wrap="none" rtlCol="0">
            <a:spAutoFit/>
          </a:bodyPr>
          <a:lstStyle/>
          <a:p>
            <a:r>
              <a:rPr lang="en-US" sz="2800" dirty="0" err="1">
                <a:solidFill>
                  <a:schemeClr val="bg1"/>
                </a:solidFill>
              </a:rPr>
              <a:t>aopel@fsu.edu</a:t>
            </a:r>
            <a:endParaRPr lang="en-US" sz="2800" dirty="0">
              <a:solidFill>
                <a:schemeClr val="bg1"/>
              </a:solidFill>
            </a:endParaRPr>
          </a:p>
        </p:txBody>
      </p:sp>
      <p:pic>
        <p:nvPicPr>
          <p:cNvPr id="12" name="Content Placeholder 4">
            <a:extLst>
              <a:ext uri="{FF2B5EF4-FFF2-40B4-BE49-F238E27FC236}">
                <a16:creationId xmlns:a16="http://schemas.microsoft.com/office/drawing/2014/main" id="{DFF1DED0-1BF7-4B19-82E8-209E4E1000F3}"/>
              </a:ext>
            </a:extLst>
          </p:cNvPr>
          <p:cNvPicPr>
            <a:picLocks noChangeAspect="1"/>
          </p:cNvPicPr>
          <p:nvPr/>
        </p:nvPicPr>
        <p:blipFill rotWithShape="1">
          <a:blip r:embed="rId5"/>
          <a:srcRect t="3554" r="1" b="12101"/>
          <a:stretch/>
        </p:blipFill>
        <p:spPr>
          <a:xfrm>
            <a:off x="4638955" y="321733"/>
            <a:ext cx="3539976" cy="2985818"/>
          </a:xfrm>
          <a:prstGeom prst="rect">
            <a:avLst/>
          </a:prstGeom>
        </p:spPr>
      </p:pic>
    </p:spTree>
    <p:extLst>
      <p:ext uri="{BB962C8B-B14F-4D97-AF65-F5344CB8AC3E}">
        <p14:creationId xmlns:p14="http://schemas.microsoft.com/office/powerpoint/2010/main" val="128409117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9ACCD-AB8E-47FA-8DD5-C73EF486801B}"/>
              </a:ext>
            </a:extLst>
          </p:cNvPr>
          <p:cNvSpPr>
            <a:spLocks noGrp="1"/>
          </p:cNvSpPr>
          <p:nvPr>
            <p:ph type="body" sz="quarter" idx="10"/>
          </p:nvPr>
        </p:nvSpPr>
        <p:spPr/>
        <p:txBody>
          <a:bodyPr/>
          <a:lstStyle/>
          <a:p>
            <a:r>
              <a:rPr lang="en-US" dirty="0"/>
              <a:t>Paul Marty</a:t>
            </a:r>
          </a:p>
          <a:p>
            <a:endParaRPr lang="en-US" dirty="0"/>
          </a:p>
        </p:txBody>
      </p:sp>
    </p:spTree>
    <p:extLst>
      <p:ext uri="{BB962C8B-B14F-4D97-AF65-F5344CB8AC3E}">
        <p14:creationId xmlns:p14="http://schemas.microsoft.com/office/powerpoint/2010/main" val="21152332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4860926" y="1812130"/>
            <a:ext cx="164927" cy="409446"/>
          </a:xfrm>
          <a:prstGeom prst="rect">
            <a:avLst/>
          </a:prstGeom>
          <a:noFill/>
          <a:ln w="9525">
            <a:noFill/>
            <a:miter lim="800000"/>
            <a:headEnd/>
            <a:tailEnd/>
          </a:ln>
          <a:effectLst/>
        </p:spPr>
        <p:txBody>
          <a:bodyPr wrap="none" lIns="81634" tIns="40818" rIns="81634" bIns="40818">
            <a:spAutoFit/>
          </a:bodyPr>
          <a:lstStyle/>
          <a:p>
            <a:pPr marL="0" marR="0" lvl="0" indent="0" algn="l" defTabSz="816388" rtl="0" eaLnBrk="0" fontAlgn="base" latinLnBrk="0" hangingPunct="0">
              <a:lnSpc>
                <a:spcPct val="100000"/>
              </a:lnSpc>
              <a:spcBef>
                <a:spcPct val="0"/>
              </a:spcBef>
              <a:spcAft>
                <a:spcPct val="0"/>
              </a:spcAft>
              <a:buClrTx/>
              <a:buSzTx/>
              <a:buFontTx/>
              <a:buNone/>
              <a:tabLst/>
              <a:defRPr/>
            </a:pPr>
            <a:endParaRPr kumimoji="0" lang="en-US" sz="2125"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Times New Roman" pitchFamily="18" charset="0"/>
              <a:ea typeface="+mn-ea"/>
              <a:cs typeface="+mn-cs"/>
            </a:endParaRPr>
          </a:p>
        </p:txBody>
      </p:sp>
      <p:grpSp>
        <p:nvGrpSpPr>
          <p:cNvPr id="2" name="Group 3"/>
          <p:cNvGrpSpPr>
            <a:grpSpLocks/>
          </p:cNvGrpSpPr>
          <p:nvPr/>
        </p:nvGrpSpPr>
        <p:grpSpPr bwMode="auto">
          <a:xfrm>
            <a:off x="1524001" y="2809875"/>
            <a:ext cx="1102127" cy="2095501"/>
            <a:chOff x="0" y="1632"/>
            <a:chExt cx="647" cy="1760"/>
          </a:xfrm>
          <a:solidFill>
            <a:schemeClr val="accent2">
              <a:lumMod val="40000"/>
              <a:lumOff val="60000"/>
            </a:schemeClr>
          </a:solidFill>
        </p:grpSpPr>
        <p:graphicFrame>
          <p:nvGraphicFramePr>
            <p:cNvPr id="1026" name="Object 4"/>
            <p:cNvGraphicFramePr>
              <a:graphicFrameLocks noChangeAspect="1"/>
            </p:cNvGraphicFramePr>
            <p:nvPr/>
          </p:nvGraphicFramePr>
          <p:xfrm>
            <a:off x="96" y="1632"/>
            <a:ext cx="523" cy="942"/>
          </p:xfrm>
          <a:graphic>
            <a:graphicData uri="http://schemas.openxmlformats.org/presentationml/2006/ole">
              <mc:AlternateContent xmlns:mc="http://schemas.openxmlformats.org/markup-compatibility/2006">
                <mc:Choice xmlns:v="urn:schemas-microsoft-com:vml" Requires="v">
                  <p:oleObj spid="_x0000_s1026" name="Clip" r:id="rId4" imgW="1269720" imgH="2286000" progId="">
                    <p:embed/>
                  </p:oleObj>
                </mc:Choice>
                <mc:Fallback>
                  <p:oleObj name="Clip" r:id="rId4" imgW="1269720" imgH="2286000" progId="">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632"/>
                          <a:ext cx="523" cy="942"/>
                        </a:xfrm>
                        <a:prstGeom prst="rect">
                          <a:avLst/>
                        </a:prstGeom>
                        <a:solidFill>
                          <a:schemeClr val="folHlink"/>
                        </a:solidFill>
                        <a:ln w="28575">
                          <a:solidFill>
                            <a:schemeClr val="bg2"/>
                          </a:solidFill>
                          <a:miter lim="800000"/>
                          <a:headEnd/>
                          <a:tailEnd/>
                        </a:ln>
                      </p:spPr>
                    </p:pic>
                  </p:oleObj>
                </mc:Fallback>
              </mc:AlternateContent>
            </a:graphicData>
          </a:graphic>
        </p:graphicFrame>
        <p:sp>
          <p:nvSpPr>
            <p:cNvPr id="1092" name="Text Box 5"/>
            <p:cNvSpPr txBox="1">
              <a:spLocks noChangeArrowheads="1"/>
            </p:cNvSpPr>
            <p:nvPr/>
          </p:nvSpPr>
          <p:spPr bwMode="auto">
            <a:xfrm>
              <a:off x="0" y="2830"/>
              <a:ext cx="647" cy="562"/>
            </a:xfrm>
            <a:prstGeom prst="rect">
              <a:avLst/>
            </a:prstGeom>
            <a:grpFill/>
            <a:ln w="12700">
              <a:solidFill>
                <a:schemeClr val="bg2"/>
              </a:solidFill>
              <a:miter lim="800000"/>
              <a:headEnd type="none" w="sm" len="sm"/>
              <a:tailEnd type="none" w="sm" len="sm"/>
            </a:ln>
          </p:spPr>
          <p:txBody>
            <a:bodyPr wrap="none">
              <a:spAutoFit/>
            </a:bodyPr>
            <a:lstStyle/>
            <a:p>
              <a:pPr marL="0" marR="0" lvl="0" indent="0" algn="l"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Research &amp; </a:t>
              </a:r>
            </a:p>
            <a:p>
              <a:pPr marL="0" marR="0" lvl="0" indent="0" algn="l"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Education </a:t>
              </a:r>
            </a:p>
            <a:p>
              <a:pPr marL="0" marR="0" lvl="0" indent="0" algn="l"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Communities</a:t>
              </a:r>
            </a:p>
          </p:txBody>
        </p:sp>
        <p:sp>
          <p:nvSpPr>
            <p:cNvPr id="1093" name="Line 6"/>
            <p:cNvSpPr>
              <a:spLocks noChangeShapeType="1"/>
            </p:cNvSpPr>
            <p:nvPr/>
          </p:nvSpPr>
          <p:spPr bwMode="auto">
            <a:xfrm flipV="1">
              <a:off x="288" y="2352"/>
              <a:ext cx="0" cy="432"/>
            </a:xfrm>
            <a:prstGeom prst="line">
              <a:avLst/>
            </a:prstGeom>
            <a:grpFill/>
            <a:ln w="25400">
              <a:solidFill>
                <a:schemeClr val="bg2"/>
              </a:solidFill>
              <a:round/>
              <a:headEnd type="none" w="sm" len="sm"/>
              <a:tailEnd type="triangl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grpSp>
        <p:nvGrpSpPr>
          <p:cNvPr id="3" name="Group 7"/>
          <p:cNvGrpSpPr>
            <a:grpSpLocks/>
          </p:cNvGrpSpPr>
          <p:nvPr/>
        </p:nvGrpSpPr>
        <p:grpSpPr bwMode="auto">
          <a:xfrm>
            <a:off x="1524000" y="1438273"/>
            <a:ext cx="1524000" cy="1371600"/>
            <a:chOff x="0" y="480"/>
            <a:chExt cx="960" cy="1152"/>
          </a:xfrm>
        </p:grpSpPr>
        <p:sp>
          <p:nvSpPr>
            <p:cNvPr id="1090" name="Rectangle 8"/>
            <p:cNvSpPr>
              <a:spLocks noChangeArrowheads="1"/>
            </p:cNvSpPr>
            <p:nvPr/>
          </p:nvSpPr>
          <p:spPr bwMode="auto">
            <a:xfrm>
              <a:off x="0" y="480"/>
              <a:ext cx="960" cy="720"/>
            </a:xfrm>
            <a:prstGeom prst="rect">
              <a:avLst/>
            </a:prstGeom>
            <a:solidFill>
              <a:schemeClr val="accent2">
                <a:lumMod val="40000"/>
                <a:lumOff val="60000"/>
              </a:schemeClr>
            </a:solidFill>
            <a:ln w="12700">
              <a:solidFill>
                <a:schemeClr val="bg2"/>
              </a:solidFill>
              <a:miter lim="800000"/>
              <a:headEnd type="none" w="sm" len="sm"/>
              <a:tailEnd type="none" w="sm" len="sm"/>
            </a:ln>
          </p:spPr>
          <p:txBody>
            <a:bodyPr wrap="none" anchor="ctr"/>
            <a:lstStyle/>
            <a:p>
              <a:pPr marL="0" marR="0" lvl="0" indent="0" algn="ctr"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NSF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Proposal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Generating</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Document</a:t>
              </a:r>
            </a:p>
            <a:p>
              <a:pPr marL="0" marR="0" lvl="0" indent="0" algn="ctr"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91" name="Line 9"/>
            <p:cNvSpPr>
              <a:spLocks noChangeShapeType="1"/>
            </p:cNvSpPr>
            <p:nvPr/>
          </p:nvSpPr>
          <p:spPr bwMode="auto">
            <a:xfrm>
              <a:off x="288" y="1200"/>
              <a:ext cx="0" cy="432"/>
            </a:xfrm>
            <a:prstGeom prst="line">
              <a:avLst/>
            </a:prstGeom>
            <a:noFill/>
            <a:ln w="25400">
              <a:solidFill>
                <a:schemeClr val="bg2"/>
              </a:solidFill>
              <a:round/>
              <a:headEnd type="none" w="sm" len="sm"/>
              <a:tailEnd type="triangl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grpSp>
        <p:nvGrpSpPr>
          <p:cNvPr id="4" name="Group 10"/>
          <p:cNvGrpSpPr>
            <a:grpSpLocks/>
          </p:cNvGrpSpPr>
          <p:nvPr/>
        </p:nvGrpSpPr>
        <p:grpSpPr bwMode="auto">
          <a:xfrm>
            <a:off x="6629400" y="2508644"/>
            <a:ext cx="1219200" cy="1257300"/>
            <a:chOff x="3216" y="1619"/>
            <a:chExt cx="720" cy="1056"/>
          </a:xfrm>
        </p:grpSpPr>
        <p:sp>
          <p:nvSpPr>
            <p:cNvPr id="1086" name="Rectangle 11"/>
            <p:cNvSpPr>
              <a:spLocks noChangeArrowheads="1"/>
            </p:cNvSpPr>
            <p:nvPr/>
          </p:nvSpPr>
          <p:spPr bwMode="auto">
            <a:xfrm>
              <a:off x="3456" y="1619"/>
              <a:ext cx="480" cy="1056"/>
            </a:xfrm>
            <a:prstGeom prst="rect">
              <a:avLst/>
            </a:prstGeom>
            <a:solidFill>
              <a:schemeClr val="accent2">
                <a:lumMod val="40000"/>
                <a:lumOff val="60000"/>
              </a:schemeClr>
            </a:solidFill>
            <a:ln w="12700">
              <a:solidFill>
                <a:schemeClr val="tx1"/>
              </a:solidFill>
              <a:miter lim="800000"/>
              <a:headEnd type="none" w="sm" len="sm"/>
              <a:tailEnd type="none" w="sm" len="sm"/>
            </a:ln>
          </p:spPr>
          <p:txBody>
            <a:bodyPr wrap="none" anchor="ct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Program</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Officer</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Analysis</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&amp;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Recom-</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188" b="1" i="0" u="none" strike="noStrike" kern="1200" cap="none" spc="0" normalizeH="0" baseline="0" noProof="0" dirty="0">
                  <a:ln>
                    <a:noFill/>
                  </a:ln>
                  <a:solidFill>
                    <a:srgbClr val="000000"/>
                  </a:solidFill>
                  <a:effectLst/>
                  <a:uLnTx/>
                  <a:uFillTx/>
                  <a:latin typeface="Times New Roman" pitchFamily="18" charset="0"/>
                  <a:ea typeface="+mn-ea"/>
                  <a:cs typeface="+mn-cs"/>
                </a:rPr>
                <a:t>mendation</a:t>
              </a:r>
            </a:p>
          </p:txBody>
        </p:sp>
        <p:sp>
          <p:nvSpPr>
            <p:cNvPr id="1087" name="Line 12"/>
            <p:cNvSpPr>
              <a:spLocks noChangeShapeType="1"/>
            </p:cNvSpPr>
            <p:nvPr/>
          </p:nvSpPr>
          <p:spPr bwMode="auto">
            <a:xfrm flipV="1">
              <a:off x="3216" y="2112"/>
              <a:ext cx="240" cy="336"/>
            </a:xfrm>
            <a:prstGeom prst="line">
              <a:avLst/>
            </a:prstGeom>
            <a:noFill/>
            <a:ln w="25400">
              <a:solidFill>
                <a:schemeClr val="tx1"/>
              </a:solidFill>
              <a:round/>
              <a:headEnd type="none" w="sm" len="sm"/>
              <a:tailEnd type="non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88" name="Line 13"/>
            <p:cNvSpPr>
              <a:spLocks noChangeShapeType="1"/>
            </p:cNvSpPr>
            <p:nvPr/>
          </p:nvSpPr>
          <p:spPr bwMode="auto">
            <a:xfrm>
              <a:off x="3216" y="2112"/>
              <a:ext cx="240" cy="0"/>
            </a:xfrm>
            <a:prstGeom prst="line">
              <a:avLst/>
            </a:prstGeom>
            <a:noFill/>
            <a:ln w="25400">
              <a:solidFill>
                <a:schemeClr val="tx1"/>
              </a:solidFill>
              <a:round/>
              <a:headEnd type="none" w="sm" len="sm"/>
              <a:tailEnd type="non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89" name="Line 14"/>
            <p:cNvSpPr>
              <a:spLocks noChangeShapeType="1"/>
            </p:cNvSpPr>
            <p:nvPr/>
          </p:nvSpPr>
          <p:spPr bwMode="auto">
            <a:xfrm>
              <a:off x="3216" y="1776"/>
              <a:ext cx="240" cy="336"/>
            </a:xfrm>
            <a:prstGeom prst="line">
              <a:avLst/>
            </a:prstGeom>
            <a:noFill/>
            <a:ln w="25400">
              <a:solidFill>
                <a:schemeClr val="tx1"/>
              </a:solidFill>
              <a:round/>
              <a:headEnd type="none" w="sm" len="sm"/>
              <a:tailEnd type="non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sp>
        <p:nvSpPr>
          <p:cNvPr id="1032" name="Text Box 15"/>
          <p:cNvSpPr txBox="1">
            <a:spLocks noChangeArrowheads="1"/>
          </p:cNvSpPr>
          <p:nvPr/>
        </p:nvSpPr>
        <p:spPr bwMode="auto">
          <a:xfrm>
            <a:off x="1942805" y="228600"/>
            <a:ext cx="7924800" cy="636431"/>
          </a:xfrm>
          <a:prstGeom prst="rect">
            <a:avLst/>
          </a:prstGeom>
          <a:noFill/>
          <a:ln w="12700">
            <a:noFill/>
            <a:miter lim="800000"/>
            <a:headEnd type="none" w="sm" len="sm"/>
            <a:tailEnd type="none" w="sm" len="sm"/>
          </a:ln>
        </p:spPr>
        <p:txBody>
          <a:bodyPr lIns="81634" tIns="40818" rIns="81634" bIns="40818">
            <a:spAutoFit/>
          </a:bodyP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Book"/>
                <a:ea typeface="+mn-ea"/>
                <a:cs typeface="+mn-cs"/>
              </a:rPr>
              <a:t>Proposal Processing</a:t>
            </a:r>
          </a:p>
        </p:txBody>
      </p:sp>
      <p:grpSp>
        <p:nvGrpSpPr>
          <p:cNvPr id="5" name="Group 16"/>
          <p:cNvGrpSpPr>
            <a:grpSpLocks/>
          </p:cNvGrpSpPr>
          <p:nvPr/>
        </p:nvGrpSpPr>
        <p:grpSpPr bwMode="auto">
          <a:xfrm>
            <a:off x="7848600" y="2809873"/>
            <a:ext cx="1143000" cy="628650"/>
            <a:chOff x="3936" y="1872"/>
            <a:chExt cx="528" cy="528"/>
          </a:xfrm>
        </p:grpSpPr>
        <p:sp>
          <p:nvSpPr>
            <p:cNvPr id="320529" name="Rectangle 17"/>
            <p:cNvSpPr>
              <a:spLocks noChangeArrowheads="1"/>
            </p:cNvSpPr>
            <p:nvPr/>
          </p:nvSpPr>
          <p:spPr bwMode="auto">
            <a:xfrm>
              <a:off x="4128" y="1872"/>
              <a:ext cx="336" cy="528"/>
            </a:xfrm>
            <a:prstGeom prst="rect">
              <a:avLst/>
            </a:prstGeom>
            <a:solidFill>
              <a:schemeClr val="accent2">
                <a:lumMod val="40000"/>
                <a:lumOff val="60000"/>
              </a:schemeClr>
            </a:solidFill>
            <a:ln w="12700">
              <a:solidFill>
                <a:schemeClr val="tx1"/>
              </a:solidFill>
              <a:miter lim="800000"/>
              <a:headEnd type="none" w="sm" len="sm"/>
              <a:tailEnd type="none" w="sm" len="sm"/>
            </a:ln>
            <a:effectLst/>
          </p:spPr>
          <p:txBody>
            <a:bodyPr wrap="none" anchor="ct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Division</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Director</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Concur</a:t>
              </a:r>
              <a:endParaRPr kumimoji="0" lang="en-US" sz="125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1085" name="Line 18"/>
            <p:cNvSpPr>
              <a:spLocks noChangeShapeType="1"/>
            </p:cNvSpPr>
            <p:nvPr/>
          </p:nvSpPr>
          <p:spPr bwMode="auto">
            <a:xfrm>
              <a:off x="3936" y="2112"/>
              <a:ext cx="192" cy="0"/>
            </a:xfrm>
            <a:prstGeom prst="line">
              <a:avLst/>
            </a:prstGeom>
            <a:noFill/>
            <a:ln w="25400">
              <a:solidFill>
                <a:schemeClr val="tx1"/>
              </a:solidFill>
              <a:round/>
              <a:headEnd type="none" w="sm" len="sm"/>
              <a:tailEnd type="triangl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grpSp>
        <p:nvGrpSpPr>
          <p:cNvPr id="6" name="Group 19"/>
          <p:cNvGrpSpPr>
            <a:grpSpLocks/>
          </p:cNvGrpSpPr>
          <p:nvPr/>
        </p:nvGrpSpPr>
        <p:grpSpPr bwMode="auto">
          <a:xfrm>
            <a:off x="2328866" y="2283617"/>
            <a:ext cx="1255713" cy="1053704"/>
            <a:chOff x="507" y="1382"/>
            <a:chExt cx="791" cy="885"/>
          </a:xfrm>
        </p:grpSpPr>
        <p:sp>
          <p:nvSpPr>
            <p:cNvPr id="1082" name="Text Box 20"/>
            <p:cNvSpPr txBox="1">
              <a:spLocks noChangeArrowheads="1"/>
            </p:cNvSpPr>
            <p:nvPr/>
          </p:nvSpPr>
          <p:spPr bwMode="auto">
            <a:xfrm>
              <a:off x="507" y="1382"/>
              <a:ext cx="791" cy="885"/>
            </a:xfrm>
            <a:prstGeom prst="rect">
              <a:avLst/>
            </a:prstGeom>
            <a:noFill/>
            <a:ln w="12700">
              <a:noFill/>
              <a:miter lim="800000"/>
              <a:headEnd type="none" w="sm" len="sm"/>
              <a:tailEnd type="none" w="sm" len="sm"/>
            </a:ln>
          </p:spPr>
          <p:txBody>
            <a:bodyPr>
              <a:spAutoFit/>
            </a:bodyP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Organization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submits</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via</a:t>
              </a:r>
            </a:p>
            <a:p>
              <a:pPr marL="0" marR="0" lvl="0" indent="0" algn="ctr" defTabSz="816388" rtl="0" eaLnBrk="1" fontAlgn="base" latinLnBrk="0" hangingPunct="1">
                <a:lnSpc>
                  <a:spcPct val="100000"/>
                </a:lnSpc>
                <a:spcBef>
                  <a:spcPct val="0"/>
                </a:spcBef>
                <a:spcAft>
                  <a:spcPct val="0"/>
                </a:spcAft>
                <a:buClr>
                  <a:srgbClr val="FF0000"/>
                </a:buClr>
                <a:buSzPct val="60000"/>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FastLane</a:t>
              </a:r>
            </a:p>
            <a:p>
              <a:pPr marL="0" marR="0" lvl="0" indent="0" algn="ctr" defTabSz="816388" rtl="0" eaLnBrk="1" fontAlgn="base" latinLnBrk="0" hangingPunct="1">
                <a:lnSpc>
                  <a:spcPct val="100000"/>
                </a:lnSpc>
                <a:spcBef>
                  <a:spcPct val="0"/>
                </a:spcBef>
                <a:spcAft>
                  <a:spcPct val="0"/>
                </a:spcAft>
                <a:buClr>
                  <a:srgbClr val="FF0000"/>
                </a:buClr>
                <a:buSzPct val="60000"/>
                <a:buFontTx/>
                <a:buNone/>
                <a:tabLst/>
                <a:defRPr/>
              </a:pPr>
              <a:endParaRPr kumimoji="0" lang="en-US" sz="1250" b="1" i="0" u="none" strike="noStrike" kern="1200" cap="none" spc="0" normalizeH="0" baseline="0" noProof="0" dirty="0">
                <a:ln>
                  <a:noFill/>
                </a:ln>
                <a:solidFill>
                  <a:srgbClr val="C00000"/>
                </a:solidFill>
                <a:effectLst/>
                <a:uLnTx/>
                <a:uFillTx/>
                <a:latin typeface="Times New Roman" pitchFamily="18" charset="0"/>
                <a:ea typeface="+mn-ea"/>
                <a:cs typeface="+mn-cs"/>
              </a:endParaRPr>
            </a:p>
          </p:txBody>
        </p:sp>
        <p:sp>
          <p:nvSpPr>
            <p:cNvPr id="1083" name="Line 21"/>
            <p:cNvSpPr>
              <a:spLocks noChangeShapeType="1"/>
            </p:cNvSpPr>
            <p:nvPr/>
          </p:nvSpPr>
          <p:spPr bwMode="auto">
            <a:xfrm>
              <a:off x="528" y="2112"/>
              <a:ext cx="624" cy="0"/>
            </a:xfrm>
            <a:prstGeom prst="line">
              <a:avLst/>
            </a:prstGeom>
            <a:noFill/>
            <a:ln w="25400">
              <a:solidFill>
                <a:schemeClr val="tx1"/>
              </a:solidFill>
              <a:round/>
              <a:headEnd type="none" w="sm" len="sm"/>
              <a:tailEnd type="triangl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grpSp>
        <p:nvGrpSpPr>
          <p:cNvPr id="7" name="Group 22"/>
          <p:cNvGrpSpPr>
            <a:grpSpLocks/>
          </p:cNvGrpSpPr>
          <p:nvPr/>
        </p:nvGrpSpPr>
        <p:grpSpPr bwMode="auto">
          <a:xfrm>
            <a:off x="5638798" y="2583058"/>
            <a:ext cx="913668" cy="1376686"/>
            <a:chOff x="2592" y="1058"/>
            <a:chExt cx="522" cy="1543"/>
          </a:xfrm>
          <a:solidFill>
            <a:schemeClr val="accent2">
              <a:lumMod val="60000"/>
              <a:lumOff val="40000"/>
            </a:schemeClr>
          </a:solidFill>
        </p:grpSpPr>
        <p:sp>
          <p:nvSpPr>
            <p:cNvPr id="1076" name="Line 23"/>
            <p:cNvSpPr>
              <a:spLocks noChangeShapeType="1"/>
            </p:cNvSpPr>
            <p:nvPr/>
          </p:nvSpPr>
          <p:spPr bwMode="auto">
            <a:xfrm>
              <a:off x="2592" y="1728"/>
              <a:ext cx="0" cy="768"/>
            </a:xfrm>
            <a:prstGeom prst="line">
              <a:avLst/>
            </a:prstGeom>
            <a:grpFill/>
            <a:ln w="25400">
              <a:solidFill>
                <a:schemeClr val="bg2"/>
              </a:solidFill>
              <a:round/>
              <a:headEnd type="none" w="sm" len="sm"/>
              <a:tailEnd type="none" w="sm" len="sm"/>
            </a:ln>
          </p:spPr>
          <p:txBody>
            <a:bodyPr wrap="none"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grpSp>
          <p:nvGrpSpPr>
            <p:cNvPr id="8" name="Group 24"/>
            <p:cNvGrpSpPr>
              <a:grpSpLocks/>
            </p:cNvGrpSpPr>
            <p:nvPr/>
          </p:nvGrpSpPr>
          <p:grpSpPr bwMode="auto">
            <a:xfrm>
              <a:off x="2592" y="1058"/>
              <a:ext cx="522" cy="1543"/>
              <a:chOff x="2592" y="1058"/>
              <a:chExt cx="522" cy="1543"/>
            </a:xfrm>
            <a:grpFill/>
          </p:grpSpPr>
          <p:sp>
            <p:nvSpPr>
              <p:cNvPr id="1078" name="Text Box 25"/>
              <p:cNvSpPr txBox="1">
                <a:spLocks noChangeArrowheads="1"/>
              </p:cNvSpPr>
              <p:nvPr/>
            </p:nvSpPr>
            <p:spPr bwMode="auto">
              <a:xfrm>
                <a:off x="2598" y="1058"/>
                <a:ext cx="516" cy="966"/>
              </a:xfrm>
              <a:prstGeom prst="rect">
                <a:avLst/>
              </a:prstGeom>
              <a:solidFill>
                <a:schemeClr val="accent2">
                  <a:lumMod val="40000"/>
                  <a:lumOff val="60000"/>
                </a:schemeClr>
              </a:solidFill>
              <a:ln w="12700">
                <a:solidFill>
                  <a:schemeClr val="bg2"/>
                </a:solidFill>
                <a:miter lim="800000"/>
                <a:headEnd type="none" w="sm" len="sm"/>
                <a:tailEnd type="none" w="sm" len="sm"/>
              </a:ln>
            </p:spPr>
            <p:txBody>
              <a:bodyPr wrap="square">
                <a:spAutoFit/>
              </a:bodyP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Minimum</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 of 3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Reviews</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Times New Roman" pitchFamily="18" charset="0"/>
                    <a:ea typeface="+mn-ea"/>
                    <a:cs typeface="+mn-cs"/>
                  </a:rPr>
                  <a:t>Required</a:t>
                </a:r>
              </a:p>
            </p:txBody>
          </p:sp>
          <p:sp>
            <p:nvSpPr>
              <p:cNvPr id="1079" name="Rectangle 26"/>
              <p:cNvSpPr>
                <a:spLocks noChangeArrowheads="1"/>
              </p:cNvSpPr>
              <p:nvPr/>
            </p:nvSpPr>
            <p:spPr bwMode="auto">
              <a:xfrm>
                <a:off x="2592" y="2095"/>
                <a:ext cx="522" cy="205"/>
              </a:xfrm>
              <a:prstGeom prst="rect">
                <a:avLst/>
              </a:prstGeom>
              <a:solidFill>
                <a:schemeClr val="accent2">
                  <a:lumMod val="40000"/>
                  <a:lumOff val="60000"/>
                </a:schemeClr>
              </a:solidFill>
              <a:ln w="12700">
                <a:solidFill>
                  <a:schemeClr val="bg2"/>
                </a:solidFill>
                <a:miter lim="800000"/>
                <a:headEnd type="none" w="sm" len="sm"/>
                <a:tailEnd type="none" w="sm" len="sm"/>
              </a:ln>
            </p:spPr>
            <p:txBody>
              <a:bodyPr wrap="none" anchor="ct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Ad hoc</a:t>
                </a:r>
              </a:p>
            </p:txBody>
          </p:sp>
          <p:sp>
            <p:nvSpPr>
              <p:cNvPr id="1080" name="Rectangle 27"/>
              <p:cNvSpPr>
                <a:spLocks noChangeArrowheads="1"/>
              </p:cNvSpPr>
              <p:nvPr/>
            </p:nvSpPr>
            <p:spPr bwMode="auto">
              <a:xfrm>
                <a:off x="2592" y="2371"/>
                <a:ext cx="522" cy="230"/>
              </a:xfrm>
              <a:prstGeom prst="rect">
                <a:avLst/>
              </a:prstGeom>
              <a:solidFill>
                <a:schemeClr val="accent2">
                  <a:lumMod val="40000"/>
                  <a:lumOff val="60000"/>
                </a:schemeClr>
              </a:solidFill>
              <a:ln w="12700">
                <a:solidFill>
                  <a:schemeClr val="bg2"/>
                </a:solidFill>
                <a:miter lim="800000"/>
                <a:headEnd type="none" w="sm" len="sm"/>
                <a:tailEnd type="none" w="sm" len="sm"/>
              </a:ln>
            </p:spPr>
            <p:txBody>
              <a:bodyPr wrap="none" anchor="ct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*Panel</a:t>
                </a:r>
              </a:p>
            </p:txBody>
          </p:sp>
        </p:grpSp>
      </p:grpSp>
      <p:sp>
        <p:nvSpPr>
          <p:cNvPr id="1036" name="Text Box 29"/>
          <p:cNvSpPr txBox="1">
            <a:spLocks noChangeArrowheads="1"/>
          </p:cNvSpPr>
          <p:nvPr/>
        </p:nvSpPr>
        <p:spPr bwMode="auto">
          <a:xfrm>
            <a:off x="3352800" y="2752724"/>
            <a:ext cx="1143000" cy="659514"/>
          </a:xfrm>
          <a:prstGeom prst="rect">
            <a:avLst/>
          </a:prstGeom>
          <a:solidFill>
            <a:schemeClr val="accent2">
              <a:lumMod val="40000"/>
              <a:lumOff val="60000"/>
            </a:schemeClr>
          </a:solidFill>
          <a:ln w="9525">
            <a:solidFill>
              <a:schemeClr val="tx1"/>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Times New Roman" pitchFamily="18" charset="0"/>
                <a:ea typeface="+mn-ea"/>
                <a:cs typeface="+mn-cs"/>
              </a:rPr>
              <a:t>Proposal </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Times New Roman" pitchFamily="18" charset="0"/>
                <a:ea typeface="+mn-ea"/>
                <a:cs typeface="+mn-cs"/>
              </a:rPr>
              <a:t>Processing</a:t>
            </a:r>
          </a:p>
          <a:p>
            <a:pPr marL="0" marR="0" lvl="0" indent="0" algn="ctr"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Times New Roman" pitchFamily="18" charset="0"/>
                <a:ea typeface="+mn-ea"/>
                <a:cs typeface="+mn-cs"/>
              </a:rPr>
              <a:t>Unit </a:t>
            </a:r>
          </a:p>
        </p:txBody>
      </p:sp>
      <p:sp>
        <p:nvSpPr>
          <p:cNvPr id="1038" name="Line 31"/>
          <p:cNvSpPr>
            <a:spLocks noChangeShapeType="1"/>
          </p:cNvSpPr>
          <p:nvPr/>
        </p:nvSpPr>
        <p:spPr bwMode="auto">
          <a:xfrm flipH="1">
            <a:off x="8610600" y="3438523"/>
            <a:ext cx="0" cy="40005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39" name="Line 32"/>
          <p:cNvSpPr>
            <a:spLocks noChangeShapeType="1"/>
          </p:cNvSpPr>
          <p:nvPr/>
        </p:nvSpPr>
        <p:spPr bwMode="auto">
          <a:xfrm>
            <a:off x="8610600" y="4295773"/>
            <a:ext cx="609600" cy="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0" name="Line 33"/>
          <p:cNvSpPr>
            <a:spLocks noChangeShapeType="1"/>
          </p:cNvSpPr>
          <p:nvPr/>
        </p:nvSpPr>
        <p:spPr bwMode="auto">
          <a:xfrm>
            <a:off x="9372600" y="2181223"/>
            <a:ext cx="609600" cy="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1" name="Line 34"/>
          <p:cNvSpPr>
            <a:spLocks noChangeShapeType="1"/>
          </p:cNvSpPr>
          <p:nvPr/>
        </p:nvSpPr>
        <p:spPr bwMode="auto">
          <a:xfrm>
            <a:off x="9982200" y="2181223"/>
            <a:ext cx="0" cy="194310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2" name="Text Box 35"/>
          <p:cNvSpPr txBox="1">
            <a:spLocks noChangeArrowheads="1"/>
          </p:cNvSpPr>
          <p:nvPr/>
        </p:nvSpPr>
        <p:spPr bwMode="auto">
          <a:xfrm>
            <a:off x="3200400" y="3724274"/>
            <a:ext cx="1447800" cy="524990"/>
          </a:xfrm>
          <a:prstGeom prst="rect">
            <a:avLst/>
          </a:prstGeom>
          <a:solidFill>
            <a:schemeClr val="accent2">
              <a:lumMod val="40000"/>
              <a:lumOff val="60000"/>
            </a:schemeClr>
          </a:solidFill>
          <a:ln w="9525">
            <a:solidFill>
              <a:schemeClr val="bg2"/>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NSF Program Officer</a:t>
            </a:r>
          </a:p>
        </p:txBody>
      </p:sp>
      <p:sp>
        <p:nvSpPr>
          <p:cNvPr id="1043" name="Line 36"/>
          <p:cNvSpPr>
            <a:spLocks noChangeShapeType="1"/>
          </p:cNvSpPr>
          <p:nvPr/>
        </p:nvSpPr>
        <p:spPr bwMode="auto">
          <a:xfrm>
            <a:off x="3962400" y="3324223"/>
            <a:ext cx="0" cy="40005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4" name="Line 37"/>
          <p:cNvSpPr>
            <a:spLocks noChangeShapeType="1"/>
          </p:cNvSpPr>
          <p:nvPr/>
        </p:nvSpPr>
        <p:spPr bwMode="auto">
          <a:xfrm>
            <a:off x="4648200" y="4067173"/>
            <a:ext cx="381000" cy="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5" name="Line 38"/>
          <p:cNvSpPr>
            <a:spLocks noChangeShapeType="1"/>
          </p:cNvSpPr>
          <p:nvPr/>
        </p:nvSpPr>
        <p:spPr bwMode="auto">
          <a:xfrm flipV="1">
            <a:off x="5029200" y="3895723"/>
            <a:ext cx="0" cy="17145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6" name="Line 39"/>
          <p:cNvSpPr>
            <a:spLocks noChangeShapeType="1"/>
          </p:cNvSpPr>
          <p:nvPr/>
        </p:nvSpPr>
        <p:spPr bwMode="auto">
          <a:xfrm>
            <a:off x="5029200" y="3895723"/>
            <a:ext cx="533400" cy="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7" name="Line 40"/>
          <p:cNvSpPr>
            <a:spLocks noChangeShapeType="1"/>
          </p:cNvSpPr>
          <p:nvPr/>
        </p:nvSpPr>
        <p:spPr bwMode="auto">
          <a:xfrm flipV="1">
            <a:off x="5029200" y="3438523"/>
            <a:ext cx="0" cy="45720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8" name="Line 41"/>
          <p:cNvSpPr>
            <a:spLocks noChangeShapeType="1"/>
          </p:cNvSpPr>
          <p:nvPr/>
        </p:nvSpPr>
        <p:spPr bwMode="auto">
          <a:xfrm>
            <a:off x="5029200" y="3438523"/>
            <a:ext cx="381000" cy="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49" name="Text Box 42"/>
          <p:cNvSpPr txBox="1">
            <a:spLocks noChangeArrowheads="1"/>
          </p:cNvSpPr>
          <p:nvPr/>
        </p:nvSpPr>
        <p:spPr bwMode="auto">
          <a:xfrm>
            <a:off x="5715000" y="1552574"/>
            <a:ext cx="4114800" cy="303712"/>
          </a:xfrm>
          <a:prstGeom prst="rect">
            <a:avLst/>
          </a:prstGeom>
          <a:solidFill>
            <a:schemeClr val="accent2">
              <a:lumMod val="40000"/>
              <a:lumOff val="60000"/>
            </a:schemeClr>
          </a:solidFill>
          <a:ln w="9525">
            <a:solidFill>
              <a:schemeClr val="bg2"/>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Returned as Inappropriate/Withdrawn</a:t>
            </a:r>
          </a:p>
        </p:txBody>
      </p:sp>
      <p:sp>
        <p:nvSpPr>
          <p:cNvPr id="1050" name="Text Box 43"/>
          <p:cNvSpPr txBox="1">
            <a:spLocks noChangeArrowheads="1"/>
          </p:cNvSpPr>
          <p:nvPr/>
        </p:nvSpPr>
        <p:spPr bwMode="auto">
          <a:xfrm>
            <a:off x="5470527" y="1370409"/>
            <a:ext cx="3444875" cy="303712"/>
          </a:xfrm>
          <a:prstGeom prst="rect">
            <a:avLst/>
          </a:prstGeom>
          <a:noFill/>
          <a:ln w="9525">
            <a:no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1" name="Text Box 44"/>
          <p:cNvSpPr txBox="1">
            <a:spLocks noChangeArrowheads="1"/>
          </p:cNvSpPr>
          <p:nvPr/>
        </p:nvSpPr>
        <p:spPr bwMode="auto">
          <a:xfrm>
            <a:off x="9220200" y="4181474"/>
            <a:ext cx="1447800" cy="303712"/>
          </a:xfrm>
          <a:prstGeom prst="rect">
            <a:avLst/>
          </a:prstGeom>
          <a:solidFill>
            <a:schemeClr val="accent2">
              <a:lumMod val="40000"/>
              <a:lumOff val="60000"/>
            </a:schemeClr>
          </a:solidFill>
          <a:ln w="9525">
            <a:solidFill>
              <a:schemeClr val="bg2"/>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Organization</a:t>
            </a:r>
          </a:p>
        </p:txBody>
      </p:sp>
      <p:sp>
        <p:nvSpPr>
          <p:cNvPr id="1052" name="Text Box 45"/>
          <p:cNvSpPr txBox="1">
            <a:spLocks noChangeArrowheads="1"/>
          </p:cNvSpPr>
          <p:nvPr/>
        </p:nvSpPr>
        <p:spPr bwMode="auto">
          <a:xfrm>
            <a:off x="8305800" y="1952624"/>
            <a:ext cx="1066800" cy="524990"/>
          </a:xfrm>
          <a:prstGeom prst="rect">
            <a:avLst/>
          </a:prstGeom>
          <a:solidFill>
            <a:schemeClr val="accent2">
              <a:lumMod val="40000"/>
              <a:lumOff val="60000"/>
            </a:schemeClr>
          </a:solidFill>
          <a:ln w="9525">
            <a:solidFill>
              <a:schemeClr val="bg2"/>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Award via DGA</a:t>
            </a:r>
          </a:p>
        </p:txBody>
      </p:sp>
      <p:sp>
        <p:nvSpPr>
          <p:cNvPr id="1053" name="Line 46"/>
          <p:cNvSpPr>
            <a:spLocks noChangeShapeType="1"/>
          </p:cNvSpPr>
          <p:nvPr/>
        </p:nvSpPr>
        <p:spPr bwMode="auto">
          <a:xfrm flipV="1">
            <a:off x="8610600" y="2409823"/>
            <a:ext cx="0" cy="40005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4" name="Line 47"/>
          <p:cNvSpPr>
            <a:spLocks noChangeShapeType="1"/>
          </p:cNvSpPr>
          <p:nvPr/>
        </p:nvSpPr>
        <p:spPr bwMode="auto">
          <a:xfrm flipV="1">
            <a:off x="5410200" y="1666873"/>
            <a:ext cx="0" cy="177165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5" name="Line 48"/>
          <p:cNvSpPr>
            <a:spLocks noChangeShapeType="1"/>
          </p:cNvSpPr>
          <p:nvPr/>
        </p:nvSpPr>
        <p:spPr bwMode="auto">
          <a:xfrm>
            <a:off x="5410200" y="1666873"/>
            <a:ext cx="304800" cy="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6" name="Line 49"/>
          <p:cNvSpPr>
            <a:spLocks noChangeShapeType="1"/>
          </p:cNvSpPr>
          <p:nvPr/>
        </p:nvSpPr>
        <p:spPr bwMode="auto">
          <a:xfrm>
            <a:off x="9829800" y="1666873"/>
            <a:ext cx="457200" cy="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7" name="Line 50"/>
          <p:cNvSpPr>
            <a:spLocks noChangeShapeType="1"/>
          </p:cNvSpPr>
          <p:nvPr/>
        </p:nvSpPr>
        <p:spPr bwMode="auto">
          <a:xfrm>
            <a:off x="10287000" y="1666873"/>
            <a:ext cx="0" cy="2457450"/>
          </a:xfrm>
          <a:prstGeom prst="line">
            <a:avLst/>
          </a:prstGeom>
          <a:noFill/>
          <a:ln w="28575">
            <a:solidFill>
              <a:schemeClr val="tx1"/>
            </a:solidFill>
            <a:round/>
            <a:headEnd/>
            <a:tailEnd type="triangle" w="med" len="me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58" name="Text Box 51"/>
          <p:cNvSpPr txBox="1">
            <a:spLocks noChangeArrowheads="1"/>
          </p:cNvSpPr>
          <p:nvPr/>
        </p:nvSpPr>
        <p:spPr bwMode="auto">
          <a:xfrm>
            <a:off x="8001000" y="3838574"/>
            <a:ext cx="1066800" cy="303712"/>
          </a:xfrm>
          <a:prstGeom prst="rect">
            <a:avLst/>
          </a:prstGeom>
          <a:solidFill>
            <a:schemeClr val="accent2">
              <a:lumMod val="40000"/>
              <a:lumOff val="60000"/>
            </a:schemeClr>
          </a:solidFill>
          <a:ln w="9525">
            <a:solidFill>
              <a:schemeClr val="bg2"/>
            </a:solid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srgbClr val="000000"/>
                </a:solidFill>
                <a:effectLst/>
                <a:uLnTx/>
                <a:uFillTx/>
                <a:latin typeface="Times New Roman" pitchFamily="18" charset="0"/>
                <a:ea typeface="+mn-ea"/>
                <a:cs typeface="+mn-cs"/>
              </a:rPr>
              <a:t>Decline</a:t>
            </a:r>
          </a:p>
        </p:txBody>
      </p:sp>
      <p:sp>
        <p:nvSpPr>
          <p:cNvPr id="1059" name="Line 52"/>
          <p:cNvSpPr>
            <a:spLocks noChangeShapeType="1"/>
          </p:cNvSpPr>
          <p:nvPr/>
        </p:nvSpPr>
        <p:spPr bwMode="auto">
          <a:xfrm>
            <a:off x="8610600" y="4124323"/>
            <a:ext cx="0" cy="171450"/>
          </a:xfrm>
          <a:prstGeom prst="line">
            <a:avLst/>
          </a:prstGeom>
          <a:noFill/>
          <a:ln w="28575">
            <a:solidFill>
              <a:schemeClr val="tx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0" name="Line 53"/>
          <p:cNvSpPr>
            <a:spLocks noChangeShapeType="1"/>
          </p:cNvSpPr>
          <p:nvPr/>
        </p:nvSpPr>
        <p:spPr bwMode="auto">
          <a:xfrm>
            <a:off x="1676400" y="5381623"/>
            <a:ext cx="8534400" cy="0"/>
          </a:xfrm>
          <a:prstGeom prst="line">
            <a:avLst/>
          </a:prstGeom>
          <a:noFill/>
          <a:ln w="57150">
            <a:solidFill>
              <a:schemeClr val="bg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1" name="Line 54"/>
          <p:cNvSpPr>
            <a:spLocks noChangeShapeType="1"/>
          </p:cNvSpPr>
          <p:nvPr/>
        </p:nvSpPr>
        <p:spPr bwMode="auto">
          <a:xfrm>
            <a:off x="1676400" y="5210173"/>
            <a:ext cx="0" cy="171450"/>
          </a:xfrm>
          <a:prstGeom prst="line">
            <a:avLst/>
          </a:prstGeom>
          <a:noFill/>
          <a:ln w="38100">
            <a:solidFill>
              <a:schemeClr val="bg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2" name="Line 55"/>
          <p:cNvSpPr>
            <a:spLocks noChangeShapeType="1"/>
          </p:cNvSpPr>
          <p:nvPr/>
        </p:nvSpPr>
        <p:spPr bwMode="auto">
          <a:xfrm>
            <a:off x="10210800" y="5210173"/>
            <a:ext cx="0" cy="171450"/>
          </a:xfrm>
          <a:prstGeom prst="line">
            <a:avLst/>
          </a:prstGeom>
          <a:noFill/>
          <a:ln w="38100">
            <a:solidFill>
              <a:schemeClr val="bg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3" name="Line 56"/>
          <p:cNvSpPr>
            <a:spLocks noChangeShapeType="1"/>
          </p:cNvSpPr>
          <p:nvPr/>
        </p:nvSpPr>
        <p:spPr bwMode="auto">
          <a:xfrm>
            <a:off x="3810000" y="5210173"/>
            <a:ext cx="0" cy="171450"/>
          </a:xfrm>
          <a:prstGeom prst="line">
            <a:avLst/>
          </a:prstGeom>
          <a:noFill/>
          <a:ln w="38100">
            <a:solidFill>
              <a:schemeClr val="bg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4" name="Line 57"/>
          <p:cNvSpPr>
            <a:spLocks noChangeShapeType="1"/>
          </p:cNvSpPr>
          <p:nvPr/>
        </p:nvSpPr>
        <p:spPr bwMode="auto">
          <a:xfrm>
            <a:off x="8763000" y="5210173"/>
            <a:ext cx="0" cy="171450"/>
          </a:xfrm>
          <a:prstGeom prst="line">
            <a:avLst/>
          </a:prstGeom>
          <a:noFill/>
          <a:ln w="38100">
            <a:solidFill>
              <a:schemeClr val="bg1"/>
            </a:solidFill>
            <a:round/>
            <a:headEnd/>
            <a:tailEnd/>
          </a:ln>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5" name="Text Box 59"/>
          <p:cNvSpPr txBox="1">
            <a:spLocks noChangeArrowheads="1"/>
          </p:cNvSpPr>
          <p:nvPr/>
        </p:nvSpPr>
        <p:spPr bwMode="auto">
          <a:xfrm>
            <a:off x="5095875" y="5105398"/>
            <a:ext cx="2514600" cy="303712"/>
          </a:xfrm>
          <a:prstGeom prst="rect">
            <a:avLst/>
          </a:prstGeom>
          <a:noFill/>
          <a:ln w="9525">
            <a:no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4-5 months</a:t>
            </a:r>
          </a:p>
        </p:txBody>
      </p:sp>
      <p:sp>
        <p:nvSpPr>
          <p:cNvPr id="1066" name="Text Box 60"/>
          <p:cNvSpPr txBox="1">
            <a:spLocks noChangeArrowheads="1"/>
          </p:cNvSpPr>
          <p:nvPr/>
        </p:nvSpPr>
        <p:spPr bwMode="auto">
          <a:xfrm>
            <a:off x="9011793" y="5077911"/>
            <a:ext cx="1095375" cy="303712"/>
          </a:xfrm>
          <a:prstGeom prst="rect">
            <a:avLst/>
          </a:prstGeom>
          <a:noFill/>
          <a:ln w="9525">
            <a:noFill/>
            <a:miter lim="800000"/>
            <a:headEnd/>
            <a:tailEnd/>
          </a:ln>
        </p:spPr>
        <p:txBody>
          <a:bodyPr wrap="square"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30 days</a:t>
            </a:r>
          </a:p>
        </p:txBody>
      </p:sp>
      <p:sp>
        <p:nvSpPr>
          <p:cNvPr id="1067" name="Text Box 61"/>
          <p:cNvSpPr txBox="1">
            <a:spLocks noChangeArrowheads="1"/>
          </p:cNvSpPr>
          <p:nvPr/>
        </p:nvSpPr>
        <p:spPr bwMode="auto">
          <a:xfrm>
            <a:off x="1524000" y="5472111"/>
            <a:ext cx="2819400" cy="303712"/>
          </a:xfrm>
          <a:prstGeom prst="rect">
            <a:avLst/>
          </a:prstGeom>
          <a:noFill/>
          <a:ln w="9525">
            <a:noFill/>
            <a:miter lim="800000"/>
            <a:headEnd/>
            <a:tailEnd/>
          </a:ln>
        </p:spPr>
        <p:txBody>
          <a:bodyPr lIns="81634" tIns="40818" rIns="81634" bIns="40818">
            <a:spAutoFit/>
          </a:bodyPr>
          <a:lstStyle/>
          <a:p>
            <a:pPr marL="0" marR="0" lvl="0" indent="0" algn="l"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Proposal Preparation Time</a:t>
            </a:r>
          </a:p>
        </p:txBody>
      </p:sp>
      <p:sp>
        <p:nvSpPr>
          <p:cNvPr id="320574" name="AutoShape 62"/>
          <p:cNvSpPr>
            <a:spLocks noChangeArrowheads="1"/>
          </p:cNvSpPr>
          <p:nvPr/>
        </p:nvSpPr>
        <p:spPr bwMode="auto">
          <a:xfrm>
            <a:off x="3733800" y="5095873"/>
            <a:ext cx="152400" cy="114300"/>
          </a:xfrm>
          <a:prstGeom prst="star5">
            <a:avLst/>
          </a:prstGeom>
          <a:solidFill>
            <a:schemeClr val="bg1"/>
          </a:solidFill>
          <a:ln w="9525">
            <a:solidFill>
              <a:schemeClr val="tx1"/>
            </a:solidFill>
            <a:miter lim="800000"/>
            <a:headEnd/>
            <a:tailEnd/>
          </a:ln>
          <a:effectLst/>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1069" name="Text Box 63"/>
          <p:cNvSpPr txBox="1">
            <a:spLocks noChangeArrowheads="1"/>
          </p:cNvSpPr>
          <p:nvPr/>
        </p:nvSpPr>
        <p:spPr bwMode="auto">
          <a:xfrm>
            <a:off x="2667000" y="4867273"/>
            <a:ext cx="2438400" cy="303712"/>
          </a:xfrm>
          <a:prstGeom prst="rect">
            <a:avLst/>
          </a:prstGeom>
          <a:noFill/>
          <a:ln w="9525">
            <a:no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Proposal received by NSF</a:t>
            </a:r>
          </a:p>
        </p:txBody>
      </p:sp>
      <p:sp>
        <p:nvSpPr>
          <p:cNvPr id="320576" name="AutoShape 64"/>
          <p:cNvSpPr>
            <a:spLocks noChangeArrowheads="1"/>
          </p:cNvSpPr>
          <p:nvPr/>
        </p:nvSpPr>
        <p:spPr bwMode="auto">
          <a:xfrm>
            <a:off x="8686800" y="5095873"/>
            <a:ext cx="152400" cy="114300"/>
          </a:xfrm>
          <a:prstGeom prst="star5">
            <a:avLst/>
          </a:prstGeom>
          <a:solidFill>
            <a:schemeClr val="bg1"/>
          </a:solidFill>
          <a:ln w="9525">
            <a:solidFill>
              <a:schemeClr val="bg1"/>
            </a:solidFill>
            <a:miter lim="800000"/>
            <a:headEnd/>
            <a:tailEnd/>
          </a:ln>
          <a:effectLst/>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320577" name="AutoShape 65"/>
          <p:cNvSpPr>
            <a:spLocks noChangeArrowheads="1"/>
          </p:cNvSpPr>
          <p:nvPr/>
        </p:nvSpPr>
        <p:spPr bwMode="auto">
          <a:xfrm>
            <a:off x="10134600" y="5095873"/>
            <a:ext cx="152400" cy="114300"/>
          </a:xfrm>
          <a:prstGeom prst="star5">
            <a:avLst/>
          </a:prstGeom>
          <a:solidFill>
            <a:schemeClr val="bg1"/>
          </a:solidFill>
          <a:ln w="9525">
            <a:solidFill>
              <a:schemeClr val="tx1"/>
            </a:solidFill>
            <a:miter lim="800000"/>
            <a:headEnd/>
            <a:tailEnd/>
          </a:ln>
          <a:effectLst/>
        </p:spPr>
        <p:txBody>
          <a:bodyPr wrap="none" lIns="81634" tIns="40818" rIns="81634" bIns="40818" anchor="ctr"/>
          <a:lstStyle/>
          <a:p>
            <a:pPr marL="0" marR="0" lvl="0" indent="0" algn="l" defTabSz="816388" rtl="0" eaLnBrk="1" fontAlgn="base" latinLnBrk="0" hangingPunct="1">
              <a:lnSpc>
                <a:spcPct val="100000"/>
              </a:lnSpc>
              <a:spcBef>
                <a:spcPct val="0"/>
              </a:spcBef>
              <a:spcAft>
                <a:spcPct val="0"/>
              </a:spcAft>
              <a:buClrTx/>
              <a:buSzTx/>
              <a:buFontTx/>
              <a:buNone/>
              <a:tabLst/>
              <a:defRPr/>
            </a:pPr>
            <a:endPar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1072" name="Text Box 66"/>
          <p:cNvSpPr txBox="1">
            <a:spLocks noChangeArrowheads="1"/>
          </p:cNvSpPr>
          <p:nvPr/>
        </p:nvSpPr>
        <p:spPr bwMode="auto">
          <a:xfrm>
            <a:off x="7924800" y="4867273"/>
            <a:ext cx="1676400" cy="303712"/>
          </a:xfrm>
          <a:prstGeom prst="rect">
            <a:avLst/>
          </a:prstGeom>
          <a:noFill/>
          <a:ln w="9525">
            <a:no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Div. Dir. Concur</a:t>
            </a:r>
          </a:p>
        </p:txBody>
      </p:sp>
      <p:sp>
        <p:nvSpPr>
          <p:cNvPr id="1073" name="Text Box 67"/>
          <p:cNvSpPr txBox="1">
            <a:spLocks noChangeArrowheads="1"/>
          </p:cNvSpPr>
          <p:nvPr/>
        </p:nvSpPr>
        <p:spPr bwMode="auto">
          <a:xfrm>
            <a:off x="9753600" y="4867273"/>
            <a:ext cx="914400" cy="303712"/>
          </a:xfrm>
          <a:prstGeom prst="rect">
            <a:avLst/>
          </a:prstGeom>
          <a:noFill/>
          <a:ln w="9525">
            <a:noFill/>
            <a:miter lim="800000"/>
            <a:headEnd/>
            <a:tailEnd/>
          </a:ln>
        </p:spPr>
        <p:txBody>
          <a:bodyPr lIns="81634" tIns="40818" rIns="81634" bIns="40818">
            <a:spAutoFit/>
          </a:bodyPr>
          <a:lstStyle/>
          <a:p>
            <a:pPr marL="0" marR="0" lvl="0" indent="0" algn="ctr"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Award</a:t>
            </a:r>
          </a:p>
        </p:txBody>
      </p:sp>
      <p:sp>
        <p:nvSpPr>
          <p:cNvPr id="1074" name="Text Box 68"/>
          <p:cNvSpPr txBox="1">
            <a:spLocks noChangeArrowheads="1"/>
          </p:cNvSpPr>
          <p:nvPr/>
        </p:nvSpPr>
        <p:spPr bwMode="auto">
          <a:xfrm>
            <a:off x="4191000" y="5472111"/>
            <a:ext cx="4343400" cy="303712"/>
          </a:xfrm>
          <a:prstGeom prst="rect">
            <a:avLst/>
          </a:prstGeom>
          <a:noFill/>
          <a:ln w="9525">
            <a:noFill/>
            <a:miter lim="800000"/>
            <a:headEnd/>
            <a:tailEnd/>
          </a:ln>
        </p:spPr>
        <p:txBody>
          <a:bodyPr lIns="81634" tIns="40818" rIns="81634" bIns="40818">
            <a:spAutoFit/>
          </a:bodyPr>
          <a:lstStyle/>
          <a:p>
            <a:pPr marL="0" marR="0" lvl="0" indent="0" algn="l" defTabSz="816388" rtl="0" eaLnBrk="1" fontAlgn="base" latinLnBrk="0" hangingPunct="1">
              <a:lnSpc>
                <a:spcPct val="100000"/>
              </a:lnSpc>
              <a:spcBef>
                <a:spcPct val="50000"/>
              </a:spcBef>
              <a:spcAft>
                <a:spcPct val="0"/>
              </a:spcAft>
              <a:buClrTx/>
              <a:buSzTx/>
              <a:buFontTx/>
              <a:buNone/>
              <a:tabLst/>
              <a:defRPr/>
            </a:pPr>
            <a:r>
              <a:rPr kumimoji="0" lang="en-US" sz="1438" b="1" i="0" u="none" strike="noStrike" kern="1200" cap="none" spc="0" normalizeH="0" baseline="0" noProof="0" dirty="0">
                <a:ln>
                  <a:noFill/>
                </a:ln>
                <a:solidFill>
                  <a:prstClr val="white"/>
                </a:solidFill>
                <a:effectLst/>
                <a:uLnTx/>
                <a:uFillTx/>
                <a:latin typeface="Times New Roman" pitchFamily="18" charset="0"/>
                <a:ea typeface="+mn-ea"/>
                <a:cs typeface="+mn-cs"/>
              </a:rPr>
              <a:t>Review of Proposal           P.O. Recommend                </a:t>
            </a:r>
          </a:p>
        </p:txBody>
      </p:sp>
      <p:sp>
        <p:nvSpPr>
          <p:cNvPr id="1075" name="Text Box 69"/>
          <p:cNvSpPr txBox="1">
            <a:spLocks noChangeArrowheads="1"/>
          </p:cNvSpPr>
          <p:nvPr/>
        </p:nvSpPr>
        <p:spPr bwMode="auto">
          <a:xfrm>
            <a:off x="8610600" y="5445197"/>
            <a:ext cx="2286000" cy="467154"/>
          </a:xfrm>
          <a:prstGeom prst="rect">
            <a:avLst/>
          </a:prstGeom>
          <a:noFill/>
          <a:ln w="9525">
            <a:noFill/>
            <a:miter lim="800000"/>
            <a:headEnd/>
            <a:tailEnd/>
          </a:ln>
        </p:spPr>
        <p:txBody>
          <a:bodyPr lIns="81634" tIns="40818" rIns="81634" bIns="40818">
            <a:spAutoFit/>
          </a:bodyPr>
          <a:lstStyle/>
          <a:p>
            <a:pPr marL="0" marR="0" lvl="0" indent="0" algn="l"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DGA Review &amp; </a:t>
            </a:r>
          </a:p>
          <a:p>
            <a:pPr marL="0" marR="0" lvl="0" indent="0" algn="l" defTabSz="816388"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prstClr val="white"/>
                </a:solidFill>
                <a:effectLst/>
                <a:uLnTx/>
                <a:uFillTx/>
                <a:latin typeface="Times New Roman" pitchFamily="18" charset="0"/>
                <a:ea typeface="+mn-ea"/>
                <a:cs typeface="+mn-cs"/>
              </a:rPr>
              <a:t>Processing of Award</a:t>
            </a:r>
          </a:p>
        </p:txBody>
      </p:sp>
      <p:sp>
        <p:nvSpPr>
          <p:cNvPr id="10" name="TextBox 9"/>
          <p:cNvSpPr txBox="1"/>
          <p:nvPr/>
        </p:nvSpPr>
        <p:spPr>
          <a:xfrm>
            <a:off x="5194301" y="4048807"/>
            <a:ext cx="12826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*Co-reviews with other panels</a:t>
            </a:r>
          </a:p>
        </p:txBody>
      </p:sp>
      <p:pic>
        <p:nvPicPr>
          <p:cNvPr id="68" name="Picture 4" descr="logo">
            <a:extLst>
              <a:ext uri="{FF2B5EF4-FFF2-40B4-BE49-F238E27FC236}">
                <a16:creationId xmlns:a16="http://schemas.microsoft.com/office/drawing/2014/main" id="{724F7A55-73C2-4649-A054-9FD6D0E2C1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19910" y="177238"/>
            <a:ext cx="1048058" cy="1048058"/>
          </a:xfrm>
          <a:prstGeom prst="rect">
            <a:avLst/>
          </a:prstGeom>
          <a:noFill/>
        </p:spPr>
      </p:pic>
    </p:spTree>
    <p:extLst>
      <p:ext uri="{BB962C8B-B14F-4D97-AF65-F5344CB8AC3E}">
        <p14:creationId xmlns:p14="http://schemas.microsoft.com/office/powerpoint/2010/main" val="973089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front of a brick wall posing for the camera&#10;&#10;Description automatically generated">
            <a:extLst>
              <a:ext uri="{FF2B5EF4-FFF2-40B4-BE49-F238E27FC236}">
                <a16:creationId xmlns:a16="http://schemas.microsoft.com/office/drawing/2014/main" id="{59E8AB9E-A134-424F-A473-245D66CF63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144" b="11144"/>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Aline Kalbian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a:xfrm>
            <a:off x="66663" y="3983882"/>
            <a:ext cx="3210553" cy="2234417"/>
          </a:xfrm>
        </p:spPr>
        <p:txBody>
          <a:bodyPr/>
          <a:lstStyle/>
          <a:p>
            <a:r>
              <a:rPr lang="en-US" dirty="0"/>
              <a:t>Museum Informatics</a:t>
            </a:r>
          </a:p>
          <a:p>
            <a:r>
              <a:rPr lang="en-US" dirty="0"/>
              <a:t>Technology and Culture</a:t>
            </a:r>
          </a:p>
          <a:p>
            <a:r>
              <a:rPr lang="en-US" dirty="0"/>
              <a:t>Innovation and Design</a:t>
            </a:r>
          </a:p>
          <a:p>
            <a:r>
              <a:rPr lang="en-US" dirty="0"/>
              <a:t>Information and Society</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448662" y="3923507"/>
            <a:ext cx="2544013" cy="2239861"/>
          </a:xfrm>
        </p:spPr>
        <p:txBody>
          <a:bodyPr/>
          <a:lstStyle/>
          <a:p>
            <a:pPr marL="0" indent="0" algn="ctr">
              <a:lnSpc>
                <a:spcPct val="100000"/>
              </a:lnSpc>
              <a:buNone/>
            </a:pPr>
            <a:r>
              <a:rPr lang="en-US" dirty="0"/>
              <a:t>The Innovation Hub Steering Committee is designing an Innovative Scholars program to recognize the University's innovative, creative, and engaged student learners — let’s talk about that!</a:t>
            </a:r>
            <a:br>
              <a:rPr lang="en-US" dirty="0"/>
            </a:br>
            <a:br>
              <a:rPr lang="en-US" dirty="0"/>
            </a:br>
            <a:br>
              <a:rPr lang="en-US" dirty="0"/>
            </a:br>
            <a:r>
              <a:rPr lang="en-US" dirty="0" err="1"/>
              <a:t>marty@fsu.edu</a:t>
            </a:r>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a:xfrm>
            <a:off x="6269584" y="3895634"/>
            <a:ext cx="2397482" cy="2234429"/>
          </a:xfrm>
        </p:spPr>
        <p:txBody>
          <a:bodyPr/>
          <a:lstStyle/>
          <a:p>
            <a:pPr marL="0" indent="0" algn="ctr">
              <a:lnSpc>
                <a:spcPct val="100000"/>
              </a:lnSpc>
              <a:buNone/>
            </a:pPr>
            <a:r>
              <a:rPr lang="en-US" dirty="0"/>
              <a:t>We’re developing an interdisciplinary minor in Technology and Society to encourage undergraduate students to explore the social, ethical, and/or cultural implications of technology — let’s talk about that!</a:t>
            </a:r>
            <a:br>
              <a:rPr lang="en-US" dirty="0"/>
            </a:br>
            <a:br>
              <a:rPr lang="en-US" dirty="0"/>
            </a:br>
            <a:r>
              <a:rPr lang="en-US" dirty="0" err="1"/>
              <a:t>marty@fsu.edu</a:t>
            </a:r>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Studying the Sociotechnical Interactions that take place between People, Information, and Technology in Museums and other Cultural Institutions</a:t>
            </a:r>
          </a:p>
          <a:p>
            <a:r>
              <a:rPr lang="en-US" dirty="0"/>
              <a:t>Building a Culture of Innovation and Digital Literacy in Undergraduate Education</a:t>
            </a:r>
          </a:p>
          <a:p>
            <a:r>
              <a:rPr lang="en-US" dirty="0"/>
              <a:t>Career Driven Innovation and Leadership through Information Technology</a:t>
            </a:r>
          </a:p>
          <a:p>
            <a:r>
              <a:rPr lang="en-US" dirty="0"/>
              <a:t>Let's talk about the future of Information Literacy, Data Literacy, and Digital Citizenship on campus!</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Paul Marty</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41213" y="2754070"/>
            <a:ext cx="3426306" cy="625235"/>
          </a:xfrm>
        </p:spPr>
        <p:txBody>
          <a:bodyPr/>
          <a:lstStyle/>
          <a:p>
            <a:r>
              <a:rPr lang="en-US" dirty="0"/>
              <a:t>School of Information</a:t>
            </a:r>
          </a:p>
          <a:p>
            <a:r>
              <a:rPr lang="en-US" dirty="0" err="1"/>
              <a:t>marty@fsu.edu</a:t>
            </a:r>
            <a:endParaRPr lang="en-US" dirty="0"/>
          </a:p>
          <a:p>
            <a:r>
              <a:rPr lang="en-US" dirty="0" err="1"/>
              <a:t>orcid.org</a:t>
            </a:r>
            <a:r>
              <a:rPr lang="en-US" dirty="0"/>
              <a:t>/0000-0002-5948-5730</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1400" b="1" dirty="0"/>
              <a:t>Recent Publications</a:t>
            </a:r>
          </a:p>
          <a:p>
            <a:r>
              <a:rPr lang="en-US" sz="1400" dirty="0"/>
              <a:t>Marty, P.F. &amp; Kim, U. (2020). Trending MCN: Fifty Years of Museum Computing Conferences and Community. </a:t>
            </a:r>
            <a:r>
              <a:rPr lang="en-US" sz="1400" i="1" dirty="0"/>
              <a:t>Curator: The Museum Journal </a:t>
            </a:r>
            <a:r>
              <a:rPr lang="en-US" sz="1400" dirty="0"/>
              <a:t>63(2), 193-215.</a:t>
            </a:r>
          </a:p>
          <a:p>
            <a:r>
              <a:rPr lang="en-US" sz="1400" dirty="0"/>
              <a:t>Marty, P.F., Saludo, R., &amp; Kim, U. (2020). Innovation Centers and the Information Schools: The Influence of LIS Faculty. </a:t>
            </a:r>
            <a:r>
              <a:rPr lang="en-US" sz="1400" i="1" dirty="0"/>
              <a:t>Journal of Education for Library and Information Science</a:t>
            </a:r>
            <a:r>
              <a:rPr lang="en-US" sz="1400" dirty="0"/>
              <a:t>. 61(4).</a:t>
            </a:r>
            <a:br>
              <a:rPr lang="en-US" sz="1400" dirty="0"/>
            </a:br>
            <a:endParaRPr lang="en-US" sz="1400" dirty="0"/>
          </a:p>
          <a:p>
            <a:pPr marL="0" indent="0">
              <a:buNone/>
            </a:pPr>
            <a:r>
              <a:rPr lang="en-US" sz="1400" b="1" dirty="0"/>
              <a:t>Current Projects</a:t>
            </a:r>
          </a:p>
          <a:p>
            <a:r>
              <a:rPr lang="en-US" sz="1400" dirty="0"/>
              <a:t>Assessing the Contributions of the Museum Technology Sector during Times of Crisis such as COVID-19</a:t>
            </a:r>
          </a:p>
          <a:p>
            <a:r>
              <a:rPr lang="en-US" sz="1400" dirty="0"/>
              <a:t>Invisible Work in Museums: An Oral History of Museum Computing</a:t>
            </a:r>
          </a:p>
          <a:p>
            <a:r>
              <a:rPr lang="en-US" sz="1400" dirty="0"/>
              <a:t>Gen Z vs. Google: The Unintended Consequences of Information Technology in the Information Society</a:t>
            </a:r>
          </a:p>
        </p:txBody>
      </p:sp>
    </p:spTree>
    <p:extLst>
      <p:ext uri="{BB962C8B-B14F-4D97-AF65-F5344CB8AC3E}">
        <p14:creationId xmlns:p14="http://schemas.microsoft.com/office/powerpoint/2010/main" val="4007341804"/>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4E706-7E29-4A6B-A2A6-EC51C572EEBC}"/>
              </a:ext>
            </a:extLst>
          </p:cNvPr>
          <p:cNvSpPr>
            <a:spLocks noGrp="1"/>
          </p:cNvSpPr>
          <p:nvPr>
            <p:ph type="body" sz="quarter" idx="10"/>
          </p:nvPr>
        </p:nvSpPr>
        <p:spPr/>
        <p:txBody>
          <a:bodyPr/>
          <a:lstStyle/>
          <a:p>
            <a:r>
              <a:rPr lang="en-US" dirty="0"/>
              <a:t>Aline Kalbian</a:t>
            </a:r>
          </a:p>
          <a:p>
            <a:endParaRPr lang="en-US" dirty="0"/>
          </a:p>
        </p:txBody>
      </p:sp>
    </p:spTree>
    <p:extLst>
      <p:ext uri="{BB962C8B-B14F-4D97-AF65-F5344CB8AC3E}">
        <p14:creationId xmlns:p14="http://schemas.microsoft.com/office/powerpoint/2010/main" val="39465340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C0F57D3-AFD6-FE4F-BD98-ADB538F770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75" b="5975"/>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Kerry Fang</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pPr>
              <a:lnSpc>
                <a:spcPct val="100000"/>
              </a:lnSpc>
            </a:pPr>
            <a:r>
              <a:rPr lang="en-US" sz="1200" dirty="0"/>
              <a:t>I am a scholar of religious ethics.</a:t>
            </a:r>
          </a:p>
          <a:p>
            <a:pPr>
              <a:lnSpc>
                <a:spcPct val="100000"/>
              </a:lnSpc>
            </a:pPr>
            <a:r>
              <a:rPr lang="en-US" sz="1200" dirty="0"/>
              <a:t>I study religious communities and their ethical views about medicine, health, sexuality, and gender.</a:t>
            </a:r>
          </a:p>
          <a:p>
            <a:pPr>
              <a:lnSpc>
                <a:spcPct val="100000"/>
              </a:lnSpc>
            </a:pPr>
            <a:r>
              <a:rPr lang="en-US" sz="1200" dirty="0"/>
              <a:t>I am interested in reproductive and genetic technologies.</a:t>
            </a:r>
          </a:p>
          <a:p>
            <a:pPr>
              <a:lnSpc>
                <a:spcPct val="100000"/>
              </a:lnSpc>
            </a:pPr>
            <a:r>
              <a:rPr lang="en-US" sz="1200" dirty="0"/>
              <a:t>My research focuses on Catholicism in the US.</a:t>
            </a:r>
          </a:p>
          <a:p>
            <a:pPr>
              <a:lnSpc>
                <a:spcPct val="100000"/>
              </a:lnSpc>
            </a:pPr>
            <a:r>
              <a:rPr lang="en-US" sz="1200" dirty="0"/>
              <a:t>My approach is broadly feminist.</a:t>
            </a:r>
          </a:p>
          <a:p>
            <a:endParaRPr lang="en-US"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Expertise in ethics.</a:t>
            </a:r>
          </a:p>
          <a:p>
            <a:r>
              <a:rPr lang="en-US" dirty="0"/>
              <a:t>Knowledge of religious traditions and communities.</a:t>
            </a:r>
          </a:p>
          <a:p>
            <a:r>
              <a:rPr lang="en-US" dirty="0"/>
              <a:t>Previous interdisciplinary work.</a:t>
            </a:r>
          </a:p>
          <a:p>
            <a:r>
              <a:rPr lang="en-US" dirty="0"/>
              <a:t>Long-time editor of journal in my field.</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To expand my research and thinking about technology.</a:t>
            </a:r>
          </a:p>
          <a:p>
            <a:r>
              <a:rPr lang="en-US" dirty="0"/>
              <a:t>To think about how to integrate science and humanities through the study of ethics.</a:t>
            </a:r>
          </a:p>
          <a:p>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To develop collaborations across units at FSU.</a:t>
            </a:r>
          </a:p>
          <a:p>
            <a:r>
              <a:rPr lang="en-US" dirty="0"/>
              <a:t>To integrate new material into my teaching and research.</a:t>
            </a:r>
          </a:p>
          <a:p>
            <a:r>
              <a:rPr lang="en-US" dirty="0"/>
              <a:t>To learn more about technology’s impact on society through the lens of other disciplines. </a:t>
            </a:r>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Aline Kalbian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Professor and Chair</a:t>
            </a:r>
          </a:p>
          <a:p>
            <a:r>
              <a:rPr lang="en-US" dirty="0"/>
              <a:t>Department of Religion</a:t>
            </a:r>
          </a:p>
          <a:p>
            <a:r>
              <a:rPr lang="en-US" dirty="0"/>
              <a:t>Florida State University</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200" i="1" dirty="0"/>
              <a:t>Sex, Violence, Justice: Contraception and the Catholic Church, </a:t>
            </a:r>
            <a:r>
              <a:rPr lang="en-US" sz="1200" dirty="0"/>
              <a:t>Georgetown</a:t>
            </a:r>
            <a:r>
              <a:rPr lang="en-US" sz="1200" i="1" dirty="0"/>
              <a:t> </a:t>
            </a:r>
            <a:r>
              <a:rPr lang="en-US" sz="1200" dirty="0"/>
              <a:t>University Press, 2014.</a:t>
            </a:r>
          </a:p>
          <a:p>
            <a:r>
              <a:rPr lang="en-US" sz="1200" dirty="0"/>
              <a:t> </a:t>
            </a:r>
            <a:r>
              <a:rPr lang="en-US" sz="1200" i="1" dirty="0"/>
              <a:t>Sexing the Church: Gender, Power, and Ethics in Contemporary Catholicism</a:t>
            </a:r>
            <a:r>
              <a:rPr lang="en-US" sz="1200" dirty="0"/>
              <a:t>, Indiana University Press, 2005.</a:t>
            </a:r>
          </a:p>
          <a:p>
            <a:r>
              <a:rPr lang="en-US" sz="1200" dirty="0"/>
              <a:t>”Community, Complicity, and Critique: Christian Concepts in Secular Bioethics,” (with Courtney S. Campbell &amp; James F. Childress), </a:t>
            </a:r>
            <a:r>
              <a:rPr lang="en-US" sz="1200" i="1" dirty="0"/>
              <a:t>The American Journal of Bioethics</a:t>
            </a:r>
            <a:r>
              <a:rPr lang="en-US" sz="1200" dirty="0"/>
              <a:t>, 20:12 (2020): 37-39. </a:t>
            </a:r>
          </a:p>
          <a:p>
            <a:r>
              <a:rPr lang="en-US" sz="1200" dirty="0"/>
              <a:t>“Both Familiar and New: Reimagining Catholic Sexual Ethics,” </a:t>
            </a:r>
            <a:r>
              <a:rPr lang="en-US" sz="1200" i="1" dirty="0"/>
              <a:t>Journal of Religious Ethics</a:t>
            </a:r>
            <a:r>
              <a:rPr lang="en-US" sz="1200" dirty="0"/>
              <a:t>, 46.4 (2018): 603-610.</a:t>
            </a:r>
          </a:p>
          <a:p>
            <a:r>
              <a:rPr lang="en-US" sz="1200" dirty="0"/>
              <a:t>“Moral Traces and Relational Autonomy,” </a:t>
            </a:r>
            <a:r>
              <a:rPr lang="en-US" sz="1200" i="1" dirty="0"/>
              <a:t>Soundings, </a:t>
            </a:r>
            <a:r>
              <a:rPr lang="en-US" sz="1200" dirty="0"/>
              <a:t>96.3 (2013); 280-296.</a:t>
            </a:r>
          </a:p>
          <a:p>
            <a:r>
              <a:rPr lang="en-US" sz="1200" dirty="0"/>
              <a:t> “Sexuality in Religions,” in Hugh LaFollette, ed., </a:t>
            </a:r>
            <a:r>
              <a:rPr lang="en-US" sz="1200" i="1" dirty="0"/>
              <a:t>International Encyclopedia of</a:t>
            </a:r>
            <a:r>
              <a:rPr lang="en-US" sz="1200" dirty="0"/>
              <a:t> </a:t>
            </a:r>
            <a:r>
              <a:rPr lang="en-US" sz="1200" i="1" dirty="0"/>
              <a:t>Ethics</a:t>
            </a:r>
            <a:r>
              <a:rPr lang="en-US" sz="1200" dirty="0"/>
              <a:t>, Wiley-Blackwell, 2012.</a:t>
            </a:r>
          </a:p>
          <a:p>
            <a:r>
              <a:rPr lang="en-US" sz="1200" dirty="0"/>
              <a:t> “Catholic and Contraception since 1968: Has Anything Really Changed?” </a:t>
            </a:r>
            <a:r>
              <a:rPr lang="en-US" sz="1200" i="1" dirty="0"/>
              <a:t>Louvain</a:t>
            </a:r>
            <a:r>
              <a:rPr lang="en-US" sz="1200" dirty="0"/>
              <a:t> </a:t>
            </a:r>
            <a:r>
              <a:rPr lang="en-US" sz="1200" i="1" dirty="0"/>
              <a:t>Studies </a:t>
            </a:r>
            <a:r>
              <a:rPr lang="en-US" sz="1200" dirty="0"/>
              <a:t>36.1 (2012): 22–45.</a:t>
            </a:r>
          </a:p>
          <a:p>
            <a:r>
              <a:rPr lang="en-US" sz="1200" dirty="0"/>
              <a:t> “Considering the Risks to Economically Disadvantaged Egg Donors,” </a:t>
            </a:r>
            <a:r>
              <a:rPr lang="en-US" sz="1200" i="1" dirty="0"/>
              <a:t>American</a:t>
            </a:r>
            <a:r>
              <a:rPr lang="en-US" sz="1200" dirty="0"/>
              <a:t> </a:t>
            </a:r>
            <a:r>
              <a:rPr lang="en-US" sz="1200" i="1" dirty="0"/>
              <a:t>Journal of Bioethics </a:t>
            </a:r>
            <a:r>
              <a:rPr lang="en-US" sz="1200" dirty="0"/>
              <a:t>11.7 (September 2011): 22–30.</a:t>
            </a:r>
          </a:p>
          <a:p>
            <a:endParaRPr lang="en-US" dirty="0"/>
          </a:p>
        </p:txBody>
      </p:sp>
    </p:spTree>
    <p:extLst>
      <p:ext uri="{BB962C8B-B14F-4D97-AF65-F5344CB8AC3E}">
        <p14:creationId xmlns:p14="http://schemas.microsoft.com/office/powerpoint/2010/main" val="121819489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52F6B-1FB9-4AD4-8292-30C1B25CA366}"/>
              </a:ext>
            </a:extLst>
          </p:cNvPr>
          <p:cNvSpPr>
            <a:spLocks noGrp="1"/>
          </p:cNvSpPr>
          <p:nvPr>
            <p:ph type="body" sz="quarter" idx="10"/>
          </p:nvPr>
        </p:nvSpPr>
        <p:spPr/>
        <p:txBody>
          <a:bodyPr/>
          <a:lstStyle/>
          <a:p>
            <a:r>
              <a:rPr lang="en-US" dirty="0"/>
              <a:t>Kerry Fang</a:t>
            </a:r>
          </a:p>
          <a:p>
            <a:endParaRPr lang="en-US" dirty="0"/>
          </a:p>
        </p:txBody>
      </p:sp>
    </p:spTree>
    <p:extLst>
      <p:ext uri="{BB962C8B-B14F-4D97-AF65-F5344CB8AC3E}">
        <p14:creationId xmlns:p14="http://schemas.microsoft.com/office/powerpoint/2010/main" val="14868264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C17C458-D0DD-4309-9B53-9EDCF417AAA2}"/>
              </a:ext>
            </a:extLst>
          </p:cNvPr>
          <p:cNvSpPr>
            <a:spLocks noGrp="1"/>
          </p:cNvSpPr>
          <p:nvPr>
            <p:ph type="pic" sz="quarter" idx="10"/>
          </p:nvPr>
        </p:nvSpPr>
        <p:spPr/>
      </p:sp>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Jeff Whalen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Technology &amp; Innovation policy</a:t>
            </a:r>
          </a:p>
          <a:p>
            <a:r>
              <a:rPr lang="en-US" dirty="0"/>
              <a:t>Economic development</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a:xfrm>
            <a:off x="3412375" y="3798971"/>
            <a:ext cx="2821887" cy="2239861"/>
          </a:xfrm>
        </p:spPr>
        <p:txBody>
          <a:bodyPr/>
          <a:lstStyle/>
          <a:p>
            <a:pPr>
              <a:lnSpc>
                <a:spcPct val="100000"/>
              </a:lnSpc>
              <a:spcBef>
                <a:spcPts val="0"/>
              </a:spcBef>
            </a:pPr>
            <a:r>
              <a:rPr lang="en-US" dirty="0"/>
              <a:t>Deep understanding in urban policies, planning and political process</a:t>
            </a:r>
          </a:p>
          <a:p>
            <a:pPr>
              <a:lnSpc>
                <a:spcPct val="100000"/>
              </a:lnSpc>
              <a:spcBef>
                <a:spcPts val="0"/>
              </a:spcBef>
            </a:pPr>
            <a:r>
              <a:rPr lang="en-US" dirty="0"/>
              <a:t>Mixed-method research design</a:t>
            </a:r>
          </a:p>
          <a:p>
            <a:pPr>
              <a:lnSpc>
                <a:spcPct val="100000"/>
              </a:lnSpc>
              <a:spcBef>
                <a:spcPts val="0"/>
              </a:spcBef>
            </a:pPr>
            <a:r>
              <a:rPr lang="en-US" dirty="0"/>
              <a:t>Extensive relationships with collaborators in and outside of academia</a:t>
            </a:r>
          </a:p>
          <a:p>
            <a:pPr>
              <a:lnSpc>
                <a:spcPct val="100000"/>
              </a:lnSpc>
              <a:spcBef>
                <a:spcPts val="0"/>
              </a:spcBef>
            </a:pPr>
            <a:r>
              <a:rPr lang="en-US" dirty="0"/>
              <a:t>Advanced statistical, spatial and data science analysis</a:t>
            </a:r>
          </a:p>
          <a:p>
            <a:pPr>
              <a:lnSpc>
                <a:spcPct val="100000"/>
              </a:lnSpc>
              <a:spcBef>
                <a:spcPts val="0"/>
              </a:spcBef>
            </a:pPr>
            <a:r>
              <a:rPr lang="en-US" dirty="0"/>
              <a:t>Rich experience in cross-country comparative studies </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a:xfrm>
            <a:off x="6189666" y="3798971"/>
            <a:ext cx="2668588" cy="2234429"/>
          </a:xfrm>
        </p:spPr>
        <p:txBody>
          <a:bodyPr/>
          <a:lstStyle/>
          <a:p>
            <a:pPr>
              <a:spcBef>
                <a:spcPts val="0"/>
              </a:spcBef>
            </a:pPr>
            <a:r>
              <a:rPr lang="en-US" dirty="0"/>
              <a:t>Access to new dataset</a:t>
            </a:r>
          </a:p>
          <a:p>
            <a:pPr>
              <a:spcBef>
                <a:spcPts val="0"/>
              </a:spcBef>
            </a:pPr>
            <a:r>
              <a:rPr lang="en-US" dirty="0"/>
              <a:t>Interdisciplinary approach</a:t>
            </a:r>
          </a:p>
          <a:p>
            <a:pPr>
              <a:spcBef>
                <a:spcPts val="0"/>
              </a:spcBef>
            </a:pPr>
            <a:r>
              <a:rPr lang="en-US" dirty="0"/>
              <a:t>A research team of students and postdocs that can efficiently move projects forward</a:t>
            </a:r>
          </a:p>
          <a:p>
            <a:pPr>
              <a:spcBef>
                <a:spcPts val="0"/>
              </a:spcBef>
            </a:pPr>
            <a:r>
              <a:rPr lang="en-US" dirty="0"/>
              <a:t>Familiarity with the development of new technology (such as AI and AV)</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sz="1800" dirty="0">
                <a:latin typeface="Cambria" panose="02040503050406030204" pitchFamily="18" charset="0"/>
                <a:ea typeface="Cambria" panose="02040503050406030204" pitchFamily="18" charset="0"/>
              </a:rPr>
              <a:t>I’m looking for collaborators on the project studying AI’s implications on the future of work. Given my own expertise in labor market analysis and policy analysis, I’m looking for collaborators either (1) have expertise in AI, or (2) have access to unique dataset for analyzing skill requirements in different occupations. </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Kerry Fang</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latin typeface="Cambria" panose="02040503050406030204" pitchFamily="18" charset="0"/>
                <a:ea typeface="Cambria" panose="02040503050406030204" pitchFamily="18" charset="0"/>
              </a:rPr>
              <a:t>Urban and Regional Planning</a:t>
            </a:r>
          </a:p>
          <a:p>
            <a:r>
              <a:rPr lang="en-US" dirty="0">
                <a:latin typeface="Cambria" panose="02040503050406030204" pitchFamily="18" charset="0"/>
                <a:ea typeface="Cambria" panose="02040503050406030204" pitchFamily="18" charset="0"/>
              </a:rPr>
              <a:t>lfang3@fsu.edu</a:t>
            </a:r>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800" dirty="0">
                <a:latin typeface="Cambria" panose="02040503050406030204" pitchFamily="18" charset="0"/>
                <a:ea typeface="Cambria" panose="02040503050406030204" pitchFamily="18" charset="0"/>
              </a:rPr>
              <a:t>My research has focused on examining the effectiveness of policy tools to advance technology and innovation, as well as using policies to address the potential problems coming out of the adoption of new technology. </a:t>
            </a:r>
          </a:p>
          <a:p>
            <a:endParaRPr lang="en-US" sz="1800" dirty="0">
              <a:latin typeface="Cambria" panose="02040503050406030204" pitchFamily="18" charset="0"/>
              <a:ea typeface="Cambria" panose="02040503050406030204" pitchFamily="18" charset="0"/>
            </a:endParaRPr>
          </a:p>
          <a:p>
            <a:r>
              <a:rPr lang="en-US" sz="1800" dirty="0">
                <a:latin typeface="Cambria" panose="02040503050406030204" pitchFamily="18" charset="0"/>
                <a:ea typeface="Cambria" panose="02040503050406030204" pitchFamily="18" charset="0"/>
              </a:rPr>
              <a:t>I typically use a combination of statistical, computational and scenario development methods to study these issues. One of my current projects studies the labor market impact and policy preparation for autonomous vehicles across the US. </a:t>
            </a:r>
          </a:p>
        </p:txBody>
      </p:sp>
      <p:pic>
        <p:nvPicPr>
          <p:cNvPr id="19" name="Picture 18">
            <a:extLst>
              <a:ext uri="{FF2B5EF4-FFF2-40B4-BE49-F238E27FC236}">
                <a16:creationId xmlns:a16="http://schemas.microsoft.com/office/drawing/2014/main" id="{667DE1B2-A981-4348-8EB6-AB09ADEBFF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06" t="20606" r="9006" b="29378"/>
          <a:stretch/>
        </p:blipFill>
        <p:spPr>
          <a:xfrm>
            <a:off x="389931" y="83494"/>
            <a:ext cx="2564017" cy="2257418"/>
          </a:xfrm>
          <a:prstGeom prst="rect">
            <a:avLst/>
          </a:prstGeom>
        </p:spPr>
      </p:pic>
    </p:spTree>
    <p:extLst>
      <p:ext uri="{BB962C8B-B14F-4D97-AF65-F5344CB8AC3E}">
        <p14:creationId xmlns:p14="http://schemas.microsoft.com/office/powerpoint/2010/main" val="397485801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72088C-6516-41BC-84AA-268EAF22752C}"/>
              </a:ext>
            </a:extLst>
          </p:cNvPr>
          <p:cNvSpPr>
            <a:spLocks noGrp="1"/>
          </p:cNvSpPr>
          <p:nvPr>
            <p:ph type="body" sz="quarter" idx="10"/>
          </p:nvPr>
        </p:nvSpPr>
        <p:spPr/>
        <p:txBody>
          <a:bodyPr/>
          <a:lstStyle/>
          <a:p>
            <a:r>
              <a:rPr lang="en-US" dirty="0"/>
              <a:t>Jeff Whalen</a:t>
            </a:r>
          </a:p>
          <a:p>
            <a:endParaRPr lang="en-US" dirty="0"/>
          </a:p>
        </p:txBody>
      </p:sp>
    </p:spTree>
    <p:extLst>
      <p:ext uri="{BB962C8B-B14F-4D97-AF65-F5344CB8AC3E}">
        <p14:creationId xmlns:p14="http://schemas.microsoft.com/office/powerpoint/2010/main" val="374089127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Daniel L. Fay</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-Science commercialization startups, fundraising &amp; business modeling</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-Intellectual property, core innovation &amp; technology transfer</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-Entrepreneurship education curriculums and program development</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-Crystalline materials growth and processing</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-X-ray diffraction systems</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-Novel process control systems</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-Solid state physicochemical properties characterization</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-Applied magnetism and new magnetic device development</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-Cross-disciplinary collaborative research spanning chemistry, materials science, physics, engineering, education, business &amp; entrepreneurship</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cs typeface="Times New Roman" panose="02020603050405020304" pitchFamily="18" charset="0"/>
              </a:rPr>
              <a:t>-Federal, state and locally funded laboratory-based grant seeking, project execution &amp; reporting</a:t>
            </a:r>
          </a:p>
          <a:p>
            <a:pPr marL="0" marR="0" indent="0">
              <a:spcBef>
                <a:spcPts val="0"/>
              </a:spcBef>
              <a:spcAft>
                <a:spcPts val="0"/>
              </a:spcAft>
              <a:buNone/>
            </a:pPr>
            <a:r>
              <a:rPr lang="en-US" sz="900" dirty="0">
                <a:effectLst/>
                <a:latin typeface="Times New Roman" panose="02020603050405020304" pitchFamily="18" charset="0"/>
                <a:ea typeface="Times New Roman" panose="02020603050405020304" pitchFamily="18" charset="0"/>
              </a:rPr>
              <a:t>-Setup and management of new and/or customized laboratories</a:t>
            </a:r>
            <a:endParaRPr lang="en-US" sz="900" dirty="0"/>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Fundraising</a:t>
            </a:r>
          </a:p>
          <a:p>
            <a:r>
              <a:rPr lang="en-US" dirty="0"/>
              <a:t>Product development pathways</a:t>
            </a:r>
          </a:p>
          <a:p>
            <a:r>
              <a:rPr lang="en-US" dirty="0"/>
              <a:t>Resource and asset sharing</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Increasing awareness of STEM entrepreneurship programs and culture at FSU</a:t>
            </a:r>
          </a:p>
          <a:p>
            <a:r>
              <a:rPr lang="en-US" dirty="0"/>
              <a:t>Collaborations on relevant research projects and grant seeking</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The intersections of STEM and entrepreneurship in both education and practice</a:t>
            </a:r>
          </a:p>
          <a:p>
            <a:r>
              <a:rPr lang="en-US" dirty="0"/>
              <a:t>Growth and expansion of STEM acceptance, influence and appreciation in society</a:t>
            </a:r>
          </a:p>
          <a:p>
            <a:r>
              <a:rPr lang="en-US" dirty="0"/>
              <a:t>Collaborative grant seeking for STEM-enabled research and venture creation</a:t>
            </a:r>
          </a:p>
          <a:p>
            <a:r>
              <a:rPr lang="en-US" dirty="0"/>
              <a:t>Curriculum and course development in STEM entrepreneurship</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89933" y="2098990"/>
            <a:ext cx="2564018" cy="369325"/>
          </a:xfrm>
        </p:spPr>
        <p:txBody>
          <a:bodyPr/>
          <a:lstStyle/>
          <a:p>
            <a:r>
              <a:rPr lang="en-US" dirty="0"/>
              <a:t>Jeff Whalen</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529407"/>
            <a:ext cx="3210553" cy="625235"/>
          </a:xfrm>
        </p:spPr>
        <p:txBody>
          <a:bodyPr/>
          <a:lstStyle/>
          <a:p>
            <a:pPr marL="0" marR="0">
              <a:spcBef>
                <a:spcPts val="0"/>
              </a:spcBef>
              <a:spcAft>
                <a:spcPts val="0"/>
              </a:spcAft>
            </a:pPr>
            <a:r>
              <a:rPr lang="en-US" sz="1000" b="1" i="1" dirty="0">
                <a:solidFill>
                  <a:srgbClr val="000000"/>
                </a:solidFill>
                <a:effectLst/>
                <a:latin typeface="Arial" panose="020B0604020202020204" pitchFamily="34" charset="0"/>
                <a:ea typeface="Calibri" panose="020F0502020204030204" pitchFamily="34" charset="0"/>
              </a:rPr>
              <a:t>STEM Entrepreneur in Residence</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The Jim Moran College of Entrepreneurship</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Florida State University </a:t>
            </a:r>
            <a:endParaRPr lang="en-US" sz="1000" dirty="0">
              <a:effectLst/>
              <a:latin typeface="Calibri" panose="020F0502020204030204" pitchFamily="34" charset="0"/>
              <a:ea typeface="Calibri" panose="020F0502020204030204" pitchFamily="34" charset="0"/>
            </a:endParaRPr>
          </a:p>
          <a:p>
            <a:br>
              <a:rPr lang="en-US" sz="1000" dirty="0">
                <a:solidFill>
                  <a:srgbClr val="000000"/>
                </a:solidFill>
                <a:effectLst/>
                <a:latin typeface="Arial" panose="020B0604020202020204" pitchFamily="34" charset="0"/>
                <a:ea typeface="Calibri" panose="020F0502020204030204" pitchFamily="34" charset="0"/>
              </a:rPr>
            </a:br>
            <a:r>
              <a:rPr lang="en-US" sz="1000" dirty="0">
                <a:solidFill>
                  <a:srgbClr val="000000"/>
                </a:solidFill>
                <a:effectLst/>
                <a:latin typeface="Arial" panose="020B0604020202020204" pitchFamily="34" charset="0"/>
                <a:ea typeface="Calibri" panose="020F0502020204030204" pitchFamily="34" charset="0"/>
              </a:rPr>
              <a:t>Phone: 850-644-7142</a:t>
            </a:r>
            <a:br>
              <a:rPr lang="en-US" sz="1000" dirty="0">
                <a:solidFill>
                  <a:srgbClr val="000000"/>
                </a:solidFill>
                <a:effectLst/>
                <a:latin typeface="Arial" panose="020B0604020202020204" pitchFamily="34" charset="0"/>
                <a:ea typeface="Calibri" panose="020F0502020204030204" pitchFamily="34" charset="0"/>
              </a:rPr>
            </a:br>
            <a:r>
              <a:rPr lang="en-US" sz="1000" u="sng" dirty="0">
                <a:solidFill>
                  <a:srgbClr val="000000"/>
                </a:solidFill>
                <a:effectLst/>
                <a:latin typeface="Arial" panose="020B0604020202020204" pitchFamily="34" charset="0"/>
                <a:ea typeface="Calibri" panose="020F0502020204030204" pitchFamily="34" charset="0"/>
                <a:hlinkClick r:id="rId2"/>
              </a:rPr>
              <a:t>jwhalen@fsu.edu</a:t>
            </a:r>
            <a:endParaRPr lang="en-US" sz="1000"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2400" dirty="0"/>
              <a:t>Past work at </a:t>
            </a:r>
            <a:r>
              <a:rPr lang="en-US" sz="2400" dirty="0" err="1"/>
              <a:t>MagLab</a:t>
            </a:r>
            <a:r>
              <a:rPr lang="en-US" sz="2400" dirty="0"/>
              <a:t>:</a:t>
            </a:r>
          </a:p>
          <a:p>
            <a:r>
              <a:rPr lang="en-US" sz="2400" dirty="0"/>
              <a:t>DOE, Crystal growth and characterization</a:t>
            </a:r>
          </a:p>
          <a:p>
            <a:r>
              <a:rPr lang="en-US" sz="2400" dirty="0"/>
              <a:t>DOD, Development of a system for removal of magnets from metal plates</a:t>
            </a:r>
          </a:p>
          <a:p>
            <a:pPr marL="0" indent="0">
              <a:buNone/>
            </a:pPr>
            <a:r>
              <a:rPr lang="en-US" sz="2400" dirty="0"/>
              <a:t>Current work at JMC:</a:t>
            </a:r>
          </a:p>
          <a:p>
            <a:r>
              <a:rPr lang="en-US" sz="2400" dirty="0"/>
              <a:t>FSU, undergraduate and graduate programs in STEM Entrepreneurship</a:t>
            </a:r>
          </a:p>
          <a:p>
            <a:r>
              <a:rPr lang="en-US" sz="2400" dirty="0"/>
              <a:t>NSF, Florida I-Corps</a:t>
            </a:r>
          </a:p>
        </p:txBody>
      </p:sp>
      <p:pic>
        <p:nvPicPr>
          <p:cNvPr id="19" name="Picture 18">
            <a:extLst>
              <a:ext uri="{FF2B5EF4-FFF2-40B4-BE49-F238E27FC236}">
                <a16:creationId xmlns:a16="http://schemas.microsoft.com/office/drawing/2014/main" id="{21E27D65-4E65-4179-931A-F2B1512CE23F}"/>
              </a:ext>
            </a:extLst>
          </p:cNvPr>
          <p:cNvPicPr/>
          <p:nvPr/>
        </p:nvPicPr>
        <p:blipFill rotWithShape="1">
          <a:blip r:embed="rId3" cstate="print">
            <a:extLst>
              <a:ext uri="{28A0092B-C50C-407E-A947-70E740481C1C}">
                <a14:useLocalDpi xmlns:a14="http://schemas.microsoft.com/office/drawing/2010/main" val="0"/>
              </a:ext>
            </a:extLst>
          </a:blip>
          <a:srcRect l="17754" b="14053"/>
          <a:stretch/>
        </p:blipFill>
        <p:spPr bwMode="auto">
          <a:xfrm>
            <a:off x="1034623" y="179888"/>
            <a:ext cx="1395095" cy="1858010"/>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3075673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17AD89-C434-4466-9139-24C826F97797}"/>
              </a:ext>
            </a:extLst>
          </p:cNvPr>
          <p:cNvSpPr>
            <a:spLocks noGrp="1"/>
          </p:cNvSpPr>
          <p:nvPr>
            <p:ph type="body" sz="quarter" idx="10"/>
          </p:nvPr>
        </p:nvSpPr>
        <p:spPr/>
        <p:txBody>
          <a:bodyPr/>
          <a:lstStyle/>
          <a:p>
            <a:r>
              <a:rPr lang="en-US" dirty="0"/>
              <a:t>Daniel L. Fay</a:t>
            </a:r>
          </a:p>
          <a:p>
            <a:endParaRPr lang="en-US" dirty="0"/>
          </a:p>
        </p:txBody>
      </p:sp>
    </p:spTree>
    <p:extLst>
      <p:ext uri="{BB962C8B-B14F-4D97-AF65-F5344CB8AC3E}">
        <p14:creationId xmlns:p14="http://schemas.microsoft.com/office/powerpoint/2010/main" val="260999892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suit and tie smiling at the camera&#10;&#10;Description automatically generated">
            <a:extLst>
              <a:ext uri="{FF2B5EF4-FFF2-40B4-BE49-F238E27FC236}">
                <a16:creationId xmlns:a16="http://schemas.microsoft.com/office/drawing/2014/main" id="{66FCBAC0-FA66-CB4D-9C23-E25FD67E45E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9073" b="19073"/>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Zina Ward</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normAutofit fontScale="92500" lnSpcReduction="20000"/>
          </a:bodyPr>
          <a:lstStyle/>
          <a:p>
            <a:pPr marL="285750" indent="-285750">
              <a:spcAft>
                <a:spcPts val="600"/>
              </a:spcAft>
            </a:pPr>
            <a:r>
              <a:rPr lang="en-US" dirty="0"/>
              <a:t>Academic research Collaboration</a:t>
            </a:r>
          </a:p>
          <a:p>
            <a:pPr marL="285750" indent="-285750">
              <a:spcAft>
                <a:spcPts val="600"/>
              </a:spcAft>
            </a:pPr>
            <a:r>
              <a:rPr lang="en-US" dirty="0"/>
              <a:t>Public Management</a:t>
            </a:r>
          </a:p>
          <a:p>
            <a:pPr marL="285750" indent="-285750">
              <a:spcAft>
                <a:spcPts val="600"/>
              </a:spcAft>
            </a:pPr>
            <a:r>
              <a:rPr lang="en-US" dirty="0"/>
              <a:t>Public Policy</a:t>
            </a:r>
          </a:p>
          <a:p>
            <a:pPr marL="285750" indent="-285750">
              <a:spcAft>
                <a:spcPts val="600"/>
              </a:spcAft>
            </a:pPr>
            <a:r>
              <a:rPr lang="en-US" dirty="0"/>
              <a:t>Higher Education</a:t>
            </a:r>
          </a:p>
          <a:p>
            <a:pPr marL="285750" indent="-285750">
              <a:spcAft>
                <a:spcPts val="600"/>
              </a:spcAft>
            </a:pPr>
            <a:r>
              <a:rPr lang="en-US" dirty="0"/>
              <a:t>Gender equity </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normAutofit fontScale="92500" lnSpcReduction="10000"/>
          </a:bodyPr>
          <a:lstStyle/>
          <a:p>
            <a:pPr marL="285750" indent="-285750">
              <a:lnSpc>
                <a:spcPct val="120000"/>
              </a:lnSpc>
              <a:spcBef>
                <a:spcPts val="0"/>
              </a:spcBef>
              <a:spcAft>
                <a:spcPts val="600"/>
              </a:spcAft>
            </a:pPr>
            <a:r>
              <a:rPr lang="en-US" dirty="0"/>
              <a:t>Quantitative empirical analysis</a:t>
            </a:r>
          </a:p>
          <a:p>
            <a:pPr marL="285750" indent="-285750">
              <a:lnSpc>
                <a:spcPct val="120000"/>
              </a:lnSpc>
              <a:spcBef>
                <a:spcPts val="0"/>
              </a:spcBef>
              <a:spcAft>
                <a:spcPts val="600"/>
              </a:spcAft>
            </a:pPr>
            <a:r>
              <a:rPr lang="en-US" dirty="0"/>
              <a:t>Social network analysis</a:t>
            </a:r>
          </a:p>
          <a:p>
            <a:pPr marL="285750" indent="-285750">
              <a:lnSpc>
                <a:spcPct val="120000"/>
              </a:lnSpc>
              <a:spcBef>
                <a:spcPts val="0"/>
              </a:spcBef>
              <a:spcAft>
                <a:spcPts val="600"/>
              </a:spcAft>
            </a:pPr>
            <a:r>
              <a:rPr lang="en-US" dirty="0"/>
              <a:t>Data management</a:t>
            </a:r>
          </a:p>
          <a:p>
            <a:pPr marL="285750" indent="-285750">
              <a:lnSpc>
                <a:spcPct val="120000"/>
              </a:lnSpc>
              <a:spcBef>
                <a:spcPts val="0"/>
              </a:spcBef>
              <a:spcAft>
                <a:spcPts val="600"/>
              </a:spcAft>
            </a:pPr>
            <a:r>
              <a:rPr lang="en-US" dirty="0"/>
              <a:t>Grant proposal development</a:t>
            </a:r>
          </a:p>
          <a:p>
            <a:pPr marL="285750" indent="-285750">
              <a:lnSpc>
                <a:spcPct val="120000"/>
              </a:lnSpc>
              <a:spcBef>
                <a:spcPts val="0"/>
              </a:spcBef>
              <a:spcAft>
                <a:spcPts val="600"/>
              </a:spcAft>
            </a:pPr>
            <a:r>
              <a:rPr lang="en-US" dirty="0"/>
              <a:t>Survey-design</a:t>
            </a:r>
          </a:p>
          <a:p>
            <a:pPr marL="285750" indent="-285750">
              <a:lnSpc>
                <a:spcPct val="120000"/>
              </a:lnSpc>
              <a:spcBef>
                <a:spcPts val="0"/>
              </a:spcBef>
              <a:spcAft>
                <a:spcPts val="600"/>
              </a:spcAft>
            </a:pPr>
            <a:r>
              <a:rPr lang="en-US" dirty="0"/>
              <a:t>Background in public policy, management, and higher education</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pPr marL="285750" indent="-285750">
              <a:spcAft>
                <a:spcPts val="600"/>
              </a:spcAft>
            </a:pPr>
            <a:r>
              <a:rPr lang="en-US" dirty="0"/>
              <a:t>Qualitative methodology </a:t>
            </a:r>
          </a:p>
          <a:p>
            <a:pPr marL="285750" indent="-285750">
              <a:spcAft>
                <a:spcPts val="600"/>
              </a:spcAft>
            </a:pPr>
            <a:r>
              <a:rPr lang="en-US" dirty="0"/>
              <a:t>Disciplinary background in communication, technology, and physical sciences. </a:t>
            </a:r>
          </a:p>
          <a:p>
            <a:pPr marL="0" indent="0">
              <a:buNone/>
            </a:pPr>
            <a:endParaRPr lang="en-US" dirty="0"/>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normAutofit lnSpcReduction="10000"/>
          </a:bodyPr>
          <a:lstStyle/>
          <a:p>
            <a:r>
              <a:rPr lang="en-US" sz="2000" dirty="0"/>
              <a:t>Diffusion and innovation of technology policy across governments</a:t>
            </a:r>
          </a:p>
          <a:p>
            <a:r>
              <a:rPr lang="en-US" sz="2000" dirty="0"/>
              <a:t>Public/Private partnerships in technology policy</a:t>
            </a:r>
          </a:p>
          <a:p>
            <a:r>
              <a:rPr lang="en-US" sz="2000" dirty="0"/>
              <a:t>Research collaboration among academic scientists, universities, government, and private industry</a:t>
            </a:r>
          </a:p>
          <a:p>
            <a:r>
              <a:rPr lang="en-US" sz="2000" dirty="0"/>
              <a:t>Organizational structures that foster technological developments and innovations</a:t>
            </a:r>
          </a:p>
          <a:p>
            <a:r>
              <a:rPr lang="en-US" sz="2000" dirty="0"/>
              <a:t>E-governance</a:t>
            </a:r>
          </a:p>
          <a:p>
            <a:endParaRPr lang="en-US" sz="2000" dirty="0"/>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Daniel L. Fay</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607277"/>
            <a:ext cx="3210553" cy="802912"/>
          </a:xfrm>
        </p:spPr>
        <p:txBody>
          <a:bodyPr>
            <a:normAutofit fontScale="92500" lnSpcReduction="10000"/>
          </a:bodyPr>
          <a:lstStyle/>
          <a:p>
            <a:r>
              <a:rPr lang="en-US" sz="1500" dirty="0" err="1"/>
              <a:t>dfay@fsu.edu</a:t>
            </a:r>
            <a:endParaRPr lang="en-US" sz="1500" dirty="0"/>
          </a:p>
          <a:p>
            <a:r>
              <a:rPr lang="en-US" sz="1500" dirty="0"/>
              <a:t>Askew School of </a:t>
            </a:r>
          </a:p>
          <a:p>
            <a:r>
              <a:rPr lang="en-US" sz="1500" dirty="0"/>
              <a:t>Public Administration &amp; Policy</a:t>
            </a:r>
          </a:p>
          <a:p>
            <a:r>
              <a:rPr lang="en-US" sz="1500" dirty="0"/>
              <a:t>https://</a:t>
            </a:r>
            <a:r>
              <a:rPr lang="en-US" sz="1500" dirty="0" err="1"/>
              <a:t>orcid.org</a:t>
            </a:r>
            <a:r>
              <a:rPr lang="en-US" sz="1500" dirty="0"/>
              <a:t>/0000-0002-2812-6110</a:t>
            </a:r>
          </a:p>
          <a:p>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normAutofit fontScale="85000" lnSpcReduction="10000"/>
          </a:bodyPr>
          <a:lstStyle/>
          <a:p>
            <a:pPr>
              <a:lnSpc>
                <a:spcPct val="120000"/>
              </a:lnSpc>
              <a:spcBef>
                <a:spcPts val="0"/>
              </a:spcBef>
              <a:spcAft>
                <a:spcPts val="600"/>
              </a:spcAft>
            </a:pPr>
            <a:r>
              <a:rPr lang="en-US" sz="1400" dirty="0"/>
              <a:t>Research collaboration in universities and academic entrepreneurship: the-state-of-the-art. </a:t>
            </a:r>
            <a:r>
              <a:rPr lang="en-US" sz="1400" i="1" dirty="0"/>
              <a:t>The Journal of Technology Transfer</a:t>
            </a:r>
            <a:r>
              <a:rPr lang="en-US" sz="1400" dirty="0"/>
              <a:t> </a:t>
            </a:r>
          </a:p>
          <a:p>
            <a:pPr>
              <a:lnSpc>
                <a:spcPct val="120000"/>
              </a:lnSpc>
              <a:spcBef>
                <a:spcPts val="0"/>
              </a:spcBef>
              <a:spcAft>
                <a:spcPts val="600"/>
              </a:spcAft>
            </a:pPr>
            <a:r>
              <a:rPr lang="en-US" sz="1400" dirty="0"/>
              <a:t>Power to do...What? Department heads' decision and strategic priorities. </a:t>
            </a:r>
            <a:r>
              <a:rPr lang="en-US" sz="1400" i="1" dirty="0"/>
              <a:t>Research in Higher Education</a:t>
            </a:r>
            <a:r>
              <a:rPr lang="en-US" sz="1400" dirty="0"/>
              <a:t> </a:t>
            </a:r>
          </a:p>
          <a:p>
            <a:pPr>
              <a:lnSpc>
                <a:spcPct val="120000"/>
              </a:lnSpc>
              <a:spcBef>
                <a:spcPts val="0"/>
              </a:spcBef>
              <a:spcAft>
                <a:spcPts val="600"/>
              </a:spcAft>
            </a:pPr>
            <a:r>
              <a:rPr lang="en-US" sz="1400" dirty="0"/>
              <a:t>Revisit the drivers and barriers to e-governance in the mobile age: A case study on the adoption of city management mobile apps for smart urban governance. </a:t>
            </a:r>
            <a:r>
              <a:rPr lang="en-US" sz="1400" i="1" dirty="0"/>
              <a:t>Journal of Urban Affairs</a:t>
            </a:r>
            <a:r>
              <a:rPr lang="en-US" sz="1400" dirty="0"/>
              <a:t> </a:t>
            </a:r>
          </a:p>
          <a:p>
            <a:pPr>
              <a:lnSpc>
                <a:spcPct val="120000"/>
              </a:lnSpc>
              <a:spcBef>
                <a:spcPts val="0"/>
              </a:spcBef>
              <a:spcAft>
                <a:spcPts val="600"/>
              </a:spcAft>
            </a:pPr>
            <a:r>
              <a:rPr lang="en-US" sz="1400" dirty="0"/>
              <a:t>The Political Structure of Policy Diffusion. </a:t>
            </a:r>
            <a:r>
              <a:rPr lang="en-US" sz="1400" i="1" dirty="0"/>
              <a:t>Policy Studies Journal</a:t>
            </a:r>
            <a:r>
              <a:rPr lang="en-US" sz="1400" dirty="0"/>
              <a:t> </a:t>
            </a:r>
          </a:p>
          <a:p>
            <a:pPr>
              <a:lnSpc>
                <a:spcPct val="120000"/>
              </a:lnSpc>
              <a:spcBef>
                <a:spcPts val="0"/>
              </a:spcBef>
              <a:spcAft>
                <a:spcPts val="600"/>
              </a:spcAft>
            </a:pPr>
            <a:r>
              <a:rPr lang="en-US" sz="1400" dirty="0"/>
              <a:t>Move and Countermoves: Countermovement Diffusion of State Constitutional Amendments. </a:t>
            </a:r>
            <a:r>
              <a:rPr lang="en-US" sz="1400" i="1" dirty="0"/>
              <a:t>Policy Studies Journal</a:t>
            </a:r>
            <a:r>
              <a:rPr lang="en-US" sz="1400" dirty="0"/>
              <a:t> </a:t>
            </a:r>
          </a:p>
          <a:p>
            <a:pPr>
              <a:lnSpc>
                <a:spcPct val="120000"/>
              </a:lnSpc>
              <a:spcBef>
                <a:spcPts val="0"/>
              </a:spcBef>
              <a:spcAft>
                <a:spcPts val="600"/>
              </a:spcAft>
            </a:pPr>
            <a:r>
              <a:rPr lang="en-US" sz="1400" dirty="0"/>
              <a:t>Contracting, Ethics, and Policy Adoption: The Case of Florida Municipalities. </a:t>
            </a:r>
            <a:r>
              <a:rPr lang="en-US" sz="1400" i="1" dirty="0"/>
              <a:t>Public Integrity</a:t>
            </a:r>
            <a:r>
              <a:rPr lang="en-US" sz="1400" dirty="0"/>
              <a:t> </a:t>
            </a:r>
          </a:p>
          <a:p>
            <a:pPr>
              <a:lnSpc>
                <a:spcPct val="120000"/>
              </a:lnSpc>
              <a:spcBef>
                <a:spcPts val="0"/>
              </a:spcBef>
              <a:spcAft>
                <a:spcPts val="600"/>
              </a:spcAft>
            </a:pPr>
            <a:r>
              <a:rPr lang="en-US" sz="1400" dirty="0"/>
              <a:t>Planning for a Payout: Effectiveness of Special Purpose Entities as State Lottery Administrations. </a:t>
            </a:r>
            <a:r>
              <a:rPr lang="en-US" sz="1400" i="1" dirty="0"/>
              <a:t>The American Review of Public Administration</a:t>
            </a:r>
            <a:r>
              <a:rPr lang="en-US" sz="1400" dirty="0"/>
              <a:t> </a:t>
            </a:r>
          </a:p>
        </p:txBody>
      </p:sp>
    </p:spTree>
    <p:extLst>
      <p:ext uri="{BB962C8B-B14F-4D97-AF65-F5344CB8AC3E}">
        <p14:creationId xmlns:p14="http://schemas.microsoft.com/office/powerpoint/2010/main" val="254707659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0E0E75-173B-4068-BB2A-521429432EC3}"/>
              </a:ext>
            </a:extLst>
          </p:cNvPr>
          <p:cNvSpPr>
            <a:spLocks noGrp="1"/>
          </p:cNvSpPr>
          <p:nvPr>
            <p:ph type="body" sz="quarter" idx="10"/>
          </p:nvPr>
        </p:nvSpPr>
        <p:spPr/>
        <p:txBody>
          <a:bodyPr/>
          <a:lstStyle/>
          <a:p>
            <a:r>
              <a:rPr lang="en-US" dirty="0"/>
              <a:t>Zina Ward</a:t>
            </a:r>
          </a:p>
          <a:p>
            <a:endParaRPr lang="en-US" dirty="0"/>
          </a:p>
        </p:txBody>
      </p:sp>
    </p:spTree>
    <p:extLst>
      <p:ext uri="{BB962C8B-B14F-4D97-AF65-F5344CB8AC3E}">
        <p14:creationId xmlns:p14="http://schemas.microsoft.com/office/powerpoint/2010/main" val="39972884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09DD-F7AF-B344-8F19-9BAF31E21D1E}"/>
              </a:ext>
            </a:extLst>
          </p:cNvPr>
          <p:cNvSpPr>
            <a:spLocks noGrp="1"/>
          </p:cNvSpPr>
          <p:nvPr>
            <p:ph type="title"/>
          </p:nvPr>
        </p:nvSpPr>
        <p:spPr>
          <a:xfrm>
            <a:off x="1077291" y="581197"/>
            <a:ext cx="8097397" cy="1325563"/>
          </a:xfrm>
        </p:spPr>
        <p:txBody>
          <a:bodyPr/>
          <a:lstStyle/>
          <a:p>
            <a:r>
              <a:rPr lang="en-US" dirty="0">
                <a:solidFill>
                  <a:schemeClr val="bg1"/>
                </a:solidFill>
                <a:latin typeface="Avenir Roman" panose="02000503020000020003" pitchFamily="2" charset="0"/>
              </a:rPr>
              <a:t>Merit Review Criteria</a:t>
            </a:r>
          </a:p>
        </p:txBody>
      </p:sp>
      <p:sp>
        <p:nvSpPr>
          <p:cNvPr id="3" name="Content Placeholder 2">
            <a:extLst>
              <a:ext uri="{FF2B5EF4-FFF2-40B4-BE49-F238E27FC236}">
                <a16:creationId xmlns:a16="http://schemas.microsoft.com/office/drawing/2014/main" id="{557CBB1E-197A-B34F-B8BD-AD8B68D16E6D}"/>
              </a:ext>
            </a:extLst>
          </p:cNvPr>
          <p:cNvSpPr>
            <a:spLocks noGrp="1"/>
          </p:cNvSpPr>
          <p:nvPr>
            <p:ph idx="1"/>
          </p:nvPr>
        </p:nvSpPr>
        <p:spPr>
          <a:xfrm>
            <a:off x="746235" y="2141537"/>
            <a:ext cx="7068436" cy="4351338"/>
          </a:xfrm>
        </p:spPr>
        <p:txBody>
          <a:bodyPr/>
          <a:lstStyle/>
          <a:p>
            <a:r>
              <a:rPr lang="en-US" sz="3200" b="1" dirty="0">
                <a:solidFill>
                  <a:schemeClr val="bg1"/>
                </a:solidFill>
                <a:latin typeface="Avenir Roman" panose="02000503020000020003" pitchFamily="2" charset="0"/>
                <a:cs typeface="Calibri" panose="020F0502020204030204" pitchFamily="34" charset="0"/>
              </a:rPr>
              <a:t>Intellectual Merit (IM)</a:t>
            </a:r>
            <a:r>
              <a:rPr lang="en-US" b="1" dirty="0">
                <a:solidFill>
                  <a:schemeClr val="bg1"/>
                </a:solidFill>
                <a:latin typeface="Avenir Roman" panose="02000503020000020003" pitchFamily="2" charset="0"/>
                <a:cs typeface="Calibri" panose="020F0502020204030204" pitchFamily="34" charset="0"/>
              </a:rPr>
              <a:t>:</a:t>
            </a:r>
            <a:br>
              <a:rPr lang="en-US" dirty="0">
                <a:solidFill>
                  <a:schemeClr val="bg1"/>
                </a:solidFill>
                <a:latin typeface="Avenir Roman" panose="02000503020000020003" pitchFamily="2" charset="0"/>
                <a:cs typeface="Calibri" panose="020F0502020204030204" pitchFamily="34" charset="0"/>
              </a:rPr>
            </a:br>
            <a:r>
              <a:rPr lang="en-US" dirty="0">
                <a:solidFill>
                  <a:schemeClr val="bg1"/>
                </a:solidFill>
                <a:latin typeface="Avenir Roman" panose="02000503020000020003" pitchFamily="2" charset="0"/>
                <a:cs typeface="Calibri" panose="020F0502020204030204" pitchFamily="34" charset="0"/>
              </a:rPr>
              <a:t>	the potential to advance knowledge</a:t>
            </a:r>
          </a:p>
          <a:p>
            <a:endParaRPr lang="en-US" dirty="0">
              <a:latin typeface="Avenir Roman" panose="02000503020000020003" pitchFamily="2" charset="0"/>
              <a:cs typeface="Calibri" panose="020F0502020204030204" pitchFamily="34" charset="0"/>
            </a:endParaRPr>
          </a:p>
          <a:p>
            <a:r>
              <a:rPr lang="en-US" sz="3200" b="1" dirty="0">
                <a:solidFill>
                  <a:schemeClr val="bg1"/>
                </a:solidFill>
                <a:latin typeface="Avenir Roman" panose="02000503020000020003" pitchFamily="2" charset="0"/>
                <a:cs typeface="Calibri" panose="020F0502020204030204" pitchFamily="34" charset="0"/>
              </a:rPr>
              <a:t>Broader Impacts (BI)</a:t>
            </a:r>
            <a:r>
              <a:rPr lang="en-US" b="1" dirty="0">
                <a:solidFill>
                  <a:schemeClr val="bg1"/>
                </a:solidFill>
                <a:latin typeface="Avenir Roman" panose="02000503020000020003" pitchFamily="2" charset="0"/>
                <a:cs typeface="Calibri" panose="020F0502020204030204" pitchFamily="34" charset="0"/>
              </a:rPr>
              <a:t>:</a:t>
            </a:r>
            <a:br>
              <a:rPr lang="en-US" dirty="0">
                <a:solidFill>
                  <a:schemeClr val="bg1"/>
                </a:solidFill>
                <a:latin typeface="Avenir Roman" panose="02000503020000020003" pitchFamily="2" charset="0"/>
                <a:cs typeface="Calibri" panose="020F0502020204030204" pitchFamily="34" charset="0"/>
              </a:rPr>
            </a:br>
            <a:r>
              <a:rPr lang="en-US" dirty="0">
                <a:solidFill>
                  <a:schemeClr val="bg1"/>
                </a:solidFill>
                <a:latin typeface="Avenir Roman" panose="02000503020000020003" pitchFamily="2" charset="0"/>
                <a:cs typeface="Calibri" panose="020F0502020204030204" pitchFamily="34" charset="0"/>
              </a:rPr>
              <a:t>	the potential to benefit society and </a:t>
            </a:r>
            <a:br>
              <a:rPr lang="en-US" dirty="0">
                <a:solidFill>
                  <a:schemeClr val="bg1"/>
                </a:solidFill>
                <a:latin typeface="Avenir Roman" panose="02000503020000020003" pitchFamily="2" charset="0"/>
                <a:cs typeface="Calibri" panose="020F0502020204030204" pitchFamily="34" charset="0"/>
              </a:rPr>
            </a:br>
            <a:r>
              <a:rPr lang="en-US" dirty="0">
                <a:solidFill>
                  <a:schemeClr val="bg1"/>
                </a:solidFill>
                <a:latin typeface="Avenir Roman" panose="02000503020000020003" pitchFamily="2" charset="0"/>
                <a:cs typeface="Calibri" panose="020F0502020204030204" pitchFamily="34" charset="0"/>
              </a:rPr>
              <a:t>	contribute to the achievement of </a:t>
            </a:r>
            <a:br>
              <a:rPr lang="en-US" dirty="0">
                <a:solidFill>
                  <a:schemeClr val="bg1"/>
                </a:solidFill>
                <a:latin typeface="Avenir Roman" panose="02000503020000020003" pitchFamily="2" charset="0"/>
                <a:cs typeface="Calibri" panose="020F0502020204030204" pitchFamily="34" charset="0"/>
              </a:rPr>
            </a:br>
            <a:r>
              <a:rPr lang="en-US" dirty="0">
                <a:solidFill>
                  <a:schemeClr val="bg1"/>
                </a:solidFill>
                <a:latin typeface="Avenir Roman" panose="02000503020000020003" pitchFamily="2" charset="0"/>
                <a:cs typeface="Calibri" panose="020F0502020204030204" pitchFamily="34" charset="0"/>
              </a:rPr>
              <a:t>	specific, desired societal outcomes</a:t>
            </a:r>
          </a:p>
        </p:txBody>
      </p:sp>
      <p:pic>
        <p:nvPicPr>
          <p:cNvPr id="5" name="Picture 4" descr="logo">
            <a:extLst>
              <a:ext uri="{FF2B5EF4-FFF2-40B4-BE49-F238E27FC236}">
                <a16:creationId xmlns:a16="http://schemas.microsoft.com/office/drawing/2014/main" id="{8EF5307C-B4F3-40F3-84B6-5B79074AB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3873" y="134488"/>
            <a:ext cx="893418" cy="893418"/>
          </a:xfrm>
          <a:prstGeom prst="rect">
            <a:avLst/>
          </a:prstGeom>
          <a:noFill/>
        </p:spPr>
      </p:pic>
      <p:pic>
        <p:nvPicPr>
          <p:cNvPr id="2050" name="Picture 2" descr="Image result for peer review">
            <a:extLst>
              <a:ext uri="{FF2B5EF4-FFF2-40B4-BE49-F238E27FC236}">
                <a16:creationId xmlns:a16="http://schemas.microsoft.com/office/drawing/2014/main" id="{EDDAA39F-A3E8-4040-B08E-1CB76CD7D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759" y="958922"/>
            <a:ext cx="4377329" cy="518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07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the grass&#10;&#10;Description automatically generated">
            <a:extLst>
              <a:ext uri="{FF2B5EF4-FFF2-40B4-BE49-F238E27FC236}">
                <a16:creationId xmlns:a16="http://schemas.microsoft.com/office/drawing/2014/main" id="{8913F7C6-7385-EE40-917D-99A556B1D90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867" r="22323" b="20009"/>
          <a:stretch/>
        </p:blipFill>
        <p:spPr>
          <a:xfrm>
            <a:off x="725884" y="371977"/>
            <a:ext cx="1756612" cy="1805739"/>
          </a:xfr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Laurelin Haas</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philosophy of science</a:t>
            </a:r>
          </a:p>
          <a:p>
            <a:r>
              <a:rPr lang="en-US" dirty="0"/>
              <a:t>history and philosophy of cognitive science</a:t>
            </a:r>
          </a:p>
          <a:p>
            <a:r>
              <a:rPr lang="en-US" dirty="0"/>
              <a:t>the role of (social, political) values in science</a:t>
            </a:r>
          </a:p>
          <a:p>
            <a:r>
              <a:rPr lang="en-US" dirty="0"/>
              <a:t>nascent: data ethics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background in philosophy, history, &amp; sociology of science</a:t>
            </a:r>
          </a:p>
          <a:p>
            <a:r>
              <a:rPr lang="en-US" dirty="0"/>
              <a:t>expertise in the history of neuroscience (1870-present)</a:t>
            </a:r>
          </a:p>
          <a:p>
            <a:r>
              <a:rPr lang="en-US" dirty="0"/>
              <a:t>familiarity with data ethics, research ethics</a:t>
            </a:r>
          </a:p>
          <a:p>
            <a:r>
              <a:rPr lang="en-US" dirty="0"/>
              <a:t>help develop interdisciplinary grant proposals</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statistical expertise, experience with clustering methods (see right panel)</a:t>
            </a:r>
          </a:p>
          <a:p>
            <a:r>
              <a:rPr lang="en-US" dirty="0"/>
              <a:t>interesting ethical question/issue that has arisen in your research</a:t>
            </a:r>
          </a:p>
          <a:p>
            <a:r>
              <a:rPr lang="en-US" dirty="0"/>
              <a:t>I’ve just joined FSU this semester; open to ideas!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pPr marL="0" indent="0">
              <a:buNone/>
            </a:pPr>
            <a:r>
              <a:rPr lang="en-US" dirty="0"/>
              <a:t>As a philosopher of science, I’m broadly interested in how social currents shape scientific research and vice versa. </a:t>
            </a:r>
          </a:p>
          <a:p>
            <a:r>
              <a:rPr lang="en-US" b="1" dirty="0"/>
              <a:t>values: </a:t>
            </a:r>
            <a:r>
              <a:rPr lang="en-US" dirty="0"/>
              <a:t>what role do non-epistemic values play in science? how do distinguish between legitimate and illegitimate value influence? </a:t>
            </a:r>
          </a:p>
          <a:p>
            <a:r>
              <a:rPr lang="en-US" b="1" dirty="0"/>
              <a:t>data ethics</a:t>
            </a:r>
            <a:r>
              <a:rPr lang="en-US" dirty="0"/>
              <a:t>: what ethical principles should guide the use of machine learning and other big data methods in science, medicine, and industry? (I’ll be teaching the Data Ethics course in FSU’s new Master’s in Data Science next spring.)</a:t>
            </a:r>
          </a:p>
          <a:p>
            <a:r>
              <a:rPr lang="en-US" b="1" dirty="0"/>
              <a:t>science and policy: </a:t>
            </a:r>
            <a:r>
              <a:rPr lang="en-US" dirty="0"/>
              <a:t>how to best structure the interface between science and public policy?</a:t>
            </a:r>
            <a:endParaRPr lang="en-US" b="1"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a:xfrm>
            <a:off x="389932" y="2280752"/>
            <a:ext cx="2564018" cy="369325"/>
          </a:xfrm>
        </p:spPr>
        <p:txBody>
          <a:bodyPr/>
          <a:lstStyle/>
          <a:p>
            <a:r>
              <a:rPr lang="en-US" dirty="0"/>
              <a:t>Zina Ward</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a:xfrm>
            <a:off x="66666" y="2710237"/>
            <a:ext cx="3210553" cy="699951"/>
          </a:xfrm>
        </p:spPr>
        <p:txBody>
          <a:bodyPr/>
          <a:lstStyle/>
          <a:p>
            <a:r>
              <a:rPr lang="en-US" dirty="0"/>
              <a:t>Department of Philosophy</a:t>
            </a:r>
          </a:p>
          <a:p>
            <a:r>
              <a:rPr lang="en-US" dirty="0">
                <a:hlinkClick r:id="rId3"/>
              </a:rPr>
              <a:t>zward@fsu.edu</a:t>
            </a:r>
            <a:endParaRPr lang="en-US" dirty="0"/>
          </a:p>
          <a:p>
            <a:r>
              <a:rPr lang="en-US" dirty="0" err="1"/>
              <a:t>www.zinabward.com</a:t>
            </a:r>
            <a:endParaRPr lang="en-US" dirty="0"/>
          </a:p>
          <a:p>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400" b="1" dirty="0"/>
              <a:t>values in science</a:t>
            </a:r>
            <a:r>
              <a:rPr lang="en-US" sz="1400" dirty="0"/>
              <a:t>: The philosophical  literature on values in science focuses on the choices of individual scientists; in future work I intend to consider how values come into play in groups (e.g., collaborative teams) and institutions (e.g., funding bodies).</a:t>
            </a:r>
          </a:p>
          <a:p>
            <a:r>
              <a:rPr lang="en-US" sz="1400" b="1" dirty="0"/>
              <a:t>history of neuroscience:</a:t>
            </a:r>
            <a:r>
              <a:rPr lang="en-US" sz="1400" dirty="0"/>
              <a:t> I’m currently working on a project on the mid-20</a:t>
            </a:r>
            <a:r>
              <a:rPr lang="en-US" sz="1400" baseline="30000" dirty="0"/>
              <a:t>th</a:t>
            </a:r>
            <a:r>
              <a:rPr lang="en-US" sz="1400" dirty="0"/>
              <a:t> century debate about whether muscles or movements are represented in motor cortex. </a:t>
            </a:r>
          </a:p>
          <a:p>
            <a:r>
              <a:rPr lang="en-US" sz="1400" b="1" dirty="0"/>
              <a:t>clustering and natural kinds: </a:t>
            </a:r>
            <a:r>
              <a:rPr lang="en-US" sz="1400" dirty="0"/>
              <a:t>I’m starting a new project exploring how and why we use clustering (i.e., low within-category variability and high between-category variability) as a marker of genuine scientific and social kinds.</a:t>
            </a:r>
            <a:endParaRPr lang="en-US" sz="1200" b="1" dirty="0"/>
          </a:p>
          <a:p>
            <a:pPr marL="0" indent="0">
              <a:spcBef>
                <a:spcPts val="400"/>
              </a:spcBef>
              <a:buNone/>
            </a:pPr>
            <a:endParaRPr lang="en-US" sz="1200" b="1" dirty="0"/>
          </a:p>
          <a:p>
            <a:pPr marL="0" indent="0">
              <a:spcBef>
                <a:spcPts val="400"/>
              </a:spcBef>
              <a:buNone/>
            </a:pPr>
            <a:r>
              <a:rPr lang="en-US" sz="1200" b="1" dirty="0"/>
              <a:t>Recent publications:</a:t>
            </a:r>
          </a:p>
          <a:p>
            <a:pPr marL="0" indent="0">
              <a:spcBef>
                <a:spcPts val="400"/>
              </a:spcBef>
              <a:buNone/>
            </a:pPr>
            <a:r>
              <a:rPr lang="en-US" sz="1200" dirty="0"/>
              <a:t>Ward (forthcoming), “On value-laden science,” </a:t>
            </a:r>
            <a:r>
              <a:rPr lang="en-US" sz="1200" i="1" dirty="0"/>
              <a:t>Studies in History and Philosophy of Science</a:t>
            </a:r>
          </a:p>
          <a:p>
            <a:pPr marL="0" indent="0">
              <a:spcBef>
                <a:spcPts val="400"/>
              </a:spcBef>
              <a:buNone/>
            </a:pPr>
            <a:r>
              <a:rPr lang="en-US" sz="1200" dirty="0"/>
              <a:t>Ward (forthcoming), “Registration pluralism the cartographic approach to data aggregation across brains,” </a:t>
            </a:r>
            <a:r>
              <a:rPr lang="en-US" sz="1200" i="1" dirty="0"/>
              <a:t>British Journal for the Philosophy of Science</a:t>
            </a:r>
            <a:endParaRPr lang="en-US" sz="1200" dirty="0"/>
          </a:p>
        </p:txBody>
      </p:sp>
    </p:spTree>
    <p:extLst>
      <p:ext uri="{BB962C8B-B14F-4D97-AF65-F5344CB8AC3E}">
        <p14:creationId xmlns:p14="http://schemas.microsoft.com/office/powerpoint/2010/main" val="348687964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3633C4-C64A-41BF-A1BE-7C676EA785F5}"/>
              </a:ext>
            </a:extLst>
          </p:cNvPr>
          <p:cNvSpPr>
            <a:spLocks noGrp="1"/>
          </p:cNvSpPr>
          <p:nvPr>
            <p:ph type="body" sz="quarter" idx="10"/>
          </p:nvPr>
        </p:nvSpPr>
        <p:spPr/>
        <p:txBody>
          <a:bodyPr/>
          <a:lstStyle/>
          <a:p>
            <a:r>
              <a:rPr lang="en-US" dirty="0"/>
              <a:t>Laurelin Haas</a:t>
            </a:r>
          </a:p>
          <a:p>
            <a:endParaRPr lang="en-US" dirty="0"/>
          </a:p>
        </p:txBody>
      </p:sp>
    </p:spTree>
    <p:extLst>
      <p:ext uri="{BB962C8B-B14F-4D97-AF65-F5344CB8AC3E}">
        <p14:creationId xmlns:p14="http://schemas.microsoft.com/office/powerpoint/2010/main" val="41649108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3" name="Text Placeholder 2">
            <a:extLst>
              <a:ext uri="{FF2B5EF4-FFF2-40B4-BE49-F238E27FC236}">
                <a16:creationId xmlns:a16="http://schemas.microsoft.com/office/drawing/2014/main" id="{41835792-CAE8-4C17-BE4F-D43508EDED69}"/>
              </a:ext>
            </a:extLst>
          </p:cNvPr>
          <p:cNvSpPr>
            <a:spLocks noGrp="1"/>
          </p:cNvSpPr>
          <p:nvPr>
            <p:ph type="body" sz="quarter" idx="11"/>
          </p:nvPr>
        </p:nvSpPr>
        <p:spPr/>
        <p:txBody>
          <a:bodyPr/>
          <a:lstStyle/>
          <a:p>
            <a:r>
              <a:rPr lang="en-US" dirty="0"/>
              <a:t>Cynthia Yang</a:t>
            </a:r>
          </a:p>
        </p:txBody>
      </p:sp>
      <p:sp>
        <p:nvSpPr>
          <p:cNvPr id="5" name="Text Placeholder 4">
            <a:extLst>
              <a:ext uri="{FF2B5EF4-FFF2-40B4-BE49-F238E27FC236}">
                <a16:creationId xmlns:a16="http://schemas.microsoft.com/office/drawing/2014/main" id="{2A55ABE5-2671-40F8-AA12-B8ECB8051A0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8769219D-54ED-43D1-B507-49DB2B97B2F0}"/>
              </a:ext>
            </a:extLst>
          </p:cNvPr>
          <p:cNvSpPr>
            <a:spLocks noGrp="1"/>
          </p:cNvSpPr>
          <p:nvPr>
            <p:ph type="body" sz="quarter" idx="14"/>
          </p:nvPr>
        </p:nvSpPr>
        <p:spPr/>
        <p:txBody>
          <a:bodyPr/>
          <a:lstStyle/>
          <a:p>
            <a:endParaRPr lang="en-US"/>
          </a:p>
        </p:txBody>
      </p:sp>
      <p:sp>
        <p:nvSpPr>
          <p:cNvPr id="10" name="Content Placeholder 9">
            <a:extLst>
              <a:ext uri="{FF2B5EF4-FFF2-40B4-BE49-F238E27FC236}">
                <a16:creationId xmlns:a16="http://schemas.microsoft.com/office/drawing/2014/main" id="{EA407249-F543-467F-852D-576A23CB98F4}"/>
              </a:ext>
            </a:extLst>
          </p:cNvPr>
          <p:cNvSpPr>
            <a:spLocks noGrp="1"/>
          </p:cNvSpPr>
          <p:nvPr>
            <p:ph sz="quarter" idx="18"/>
          </p:nvPr>
        </p:nvSpPr>
        <p:spPr/>
        <p:txBody>
          <a:bodyPr/>
          <a:lstStyle/>
          <a:p>
            <a:endParaRPr lang="en-US"/>
          </a:p>
        </p:txBody>
      </p:sp>
      <p:sp>
        <p:nvSpPr>
          <p:cNvPr id="53" name="Google Shape;53;p5"/>
          <p:cNvSpPr/>
          <p:nvPr/>
        </p:nvSpPr>
        <p:spPr>
          <a:xfrm>
            <a:off x="37785" y="2143025"/>
            <a:ext cx="3352800"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782F40"/>
                </a:solidFill>
                <a:latin typeface="Calibri"/>
                <a:ea typeface="Calibri"/>
                <a:cs typeface="Calibri"/>
                <a:sym typeface="Calibri"/>
              </a:rPr>
              <a:t>Laurelin Haas</a:t>
            </a:r>
            <a:endParaRPr dirty="0"/>
          </a:p>
          <a:p>
            <a:pPr marL="0" marR="0" lvl="0" indent="0" algn="ctr" rtl="0">
              <a:spcBef>
                <a:spcPts val="0"/>
              </a:spcBef>
              <a:spcAft>
                <a:spcPts val="0"/>
              </a:spcAft>
              <a:buNone/>
            </a:pPr>
            <a:r>
              <a:rPr lang="en-US" sz="1400" dirty="0">
                <a:solidFill>
                  <a:srgbClr val="000000"/>
                </a:solidFill>
                <a:latin typeface="Calibri"/>
                <a:ea typeface="Calibri"/>
                <a:cs typeface="Calibri"/>
                <a:sym typeface="Calibri"/>
              </a:rPr>
              <a:t>Academics &amp; Partnerships Coordinator</a:t>
            </a:r>
            <a:endParaRPr sz="1400" dirty="0"/>
          </a:p>
          <a:p>
            <a:pPr marL="0" marR="0" lvl="0" indent="0" algn="ctr" rtl="0">
              <a:spcBef>
                <a:spcPts val="0"/>
              </a:spcBef>
              <a:spcAft>
                <a:spcPts val="0"/>
              </a:spcAft>
              <a:buNone/>
            </a:pPr>
            <a:r>
              <a:rPr lang="en-US" dirty="0">
                <a:solidFill>
                  <a:srgbClr val="000000"/>
                </a:solidFill>
                <a:latin typeface="Calibri"/>
                <a:ea typeface="Calibri"/>
                <a:cs typeface="Calibri"/>
                <a:sym typeface="Calibri"/>
              </a:rPr>
              <a:t>Sustainable Campus</a:t>
            </a:r>
            <a:endParaRPr dirty="0"/>
          </a:p>
          <a:p>
            <a:pPr marL="0" marR="0" lvl="0" indent="0" algn="ctr" rtl="0">
              <a:spcBef>
                <a:spcPts val="0"/>
              </a:spcBef>
              <a:spcAft>
                <a:spcPts val="0"/>
              </a:spcAft>
              <a:buNone/>
            </a:pPr>
            <a:r>
              <a:rPr lang="en-US" dirty="0">
                <a:latin typeface="Calibri"/>
                <a:ea typeface="Calibri"/>
                <a:cs typeface="Calibri"/>
                <a:sym typeface="Calibri"/>
              </a:rPr>
              <a:t>lhaas@fsu.edu</a:t>
            </a:r>
            <a:r>
              <a:rPr lang="en-US" dirty="0">
                <a:solidFill>
                  <a:srgbClr val="000000"/>
                </a:solidFill>
                <a:latin typeface="Calibri"/>
                <a:ea typeface="Calibri"/>
                <a:cs typeface="Calibri"/>
                <a:sym typeface="Calibri"/>
              </a:rPr>
              <a:t> | 850-645-7818</a:t>
            </a:r>
            <a:endParaRPr sz="1400" dirty="0">
              <a:solidFill>
                <a:srgbClr val="000000"/>
              </a:solidFill>
              <a:latin typeface="Calibri"/>
              <a:ea typeface="Calibri"/>
              <a:cs typeface="Calibri"/>
              <a:sym typeface="Calibri"/>
            </a:endParaRPr>
          </a:p>
        </p:txBody>
      </p:sp>
      <p:pic>
        <p:nvPicPr>
          <p:cNvPr id="54" name="Google Shape;54;p5"/>
          <p:cNvPicPr preferRelativeResize="0"/>
          <p:nvPr/>
        </p:nvPicPr>
        <p:blipFill rotWithShape="1">
          <a:blip r:embed="rId3">
            <a:alphaModFix/>
          </a:blip>
          <a:srcRect l="26105" t="3332" r="34774" b="44507"/>
          <a:stretch/>
        </p:blipFill>
        <p:spPr>
          <a:xfrm>
            <a:off x="684492" y="123275"/>
            <a:ext cx="1974900" cy="1974900"/>
          </a:xfrm>
          <a:prstGeom prst="rect">
            <a:avLst/>
          </a:prstGeom>
          <a:noFill/>
          <a:ln>
            <a:noFill/>
          </a:ln>
          <a:effectLst>
            <a:outerShdw blurRad="271463" dist="171450" dir="2760000" algn="bl" rotWithShape="0">
              <a:srgbClr val="000000">
                <a:alpha val="66000"/>
              </a:srgbClr>
            </a:outerShdw>
          </a:effectLst>
        </p:spPr>
      </p:pic>
      <p:sp>
        <p:nvSpPr>
          <p:cNvPr id="55" name="Google Shape;55;p5"/>
          <p:cNvSpPr txBox="1"/>
          <p:nvPr/>
        </p:nvSpPr>
        <p:spPr>
          <a:xfrm>
            <a:off x="3352789" y="561975"/>
            <a:ext cx="5486400" cy="2862300"/>
          </a:xfrm>
          <a:prstGeom prst="rect">
            <a:avLst/>
          </a:prstGeom>
          <a:noFill/>
          <a:ln>
            <a:noFill/>
          </a:ln>
        </p:spPr>
        <p:txBody>
          <a:bodyPr spcFirstLastPara="1" wrap="square" lIns="91425" tIns="45700" rIns="91425" bIns="45700" anchor="t" anchorCtr="0">
            <a:noAutofit/>
          </a:bodyPr>
          <a:lstStyle/>
          <a:p>
            <a:pPr marL="457200" marR="0" lvl="0" indent="-336550" algn="l" rtl="0">
              <a:spcBef>
                <a:spcPts val="600"/>
              </a:spcBef>
              <a:spcAft>
                <a:spcPts val="0"/>
              </a:spcAft>
              <a:buSzPts val="1700"/>
              <a:buFont typeface="Calibri"/>
              <a:buChar char="●"/>
            </a:pPr>
            <a:r>
              <a:rPr lang="en-US" sz="1700">
                <a:latin typeface="Calibri"/>
                <a:ea typeface="Calibri"/>
                <a:cs typeface="Calibri"/>
                <a:sym typeface="Calibri"/>
              </a:rPr>
              <a:t>Exploring connections between campus and community related to sustainable technology implementation </a:t>
            </a:r>
            <a:endParaRPr sz="1700">
              <a:latin typeface="Calibri"/>
              <a:ea typeface="Calibri"/>
              <a:cs typeface="Calibri"/>
              <a:sym typeface="Calibri"/>
            </a:endParaRPr>
          </a:p>
          <a:p>
            <a:pPr marL="457200" marR="0" lvl="0" indent="-336550" algn="l" rtl="0">
              <a:spcBef>
                <a:spcPts val="1000"/>
              </a:spcBef>
              <a:spcAft>
                <a:spcPts val="0"/>
              </a:spcAft>
              <a:buSzPts val="1700"/>
              <a:buFont typeface="Calibri"/>
              <a:buChar char="●"/>
            </a:pPr>
            <a:r>
              <a:rPr lang="en-US" sz="1700">
                <a:latin typeface="Calibri"/>
                <a:ea typeface="Calibri"/>
                <a:cs typeface="Calibri"/>
                <a:sym typeface="Calibri"/>
              </a:rPr>
              <a:t>Facilitating partnerships related to green business initiatives and/or data ethics </a:t>
            </a:r>
            <a:endParaRPr sz="1700">
              <a:latin typeface="Calibri"/>
              <a:ea typeface="Calibri"/>
              <a:cs typeface="Calibri"/>
              <a:sym typeface="Calibri"/>
            </a:endParaRPr>
          </a:p>
          <a:p>
            <a:pPr marL="457200" marR="0" lvl="0" indent="-336550" algn="l" rtl="0">
              <a:spcBef>
                <a:spcPts val="1000"/>
              </a:spcBef>
              <a:spcAft>
                <a:spcPts val="1000"/>
              </a:spcAft>
              <a:buSzPts val="1700"/>
              <a:buFont typeface="Calibri"/>
              <a:buChar char="●"/>
            </a:pPr>
            <a:r>
              <a:rPr lang="en-US" sz="1700">
                <a:latin typeface="Calibri"/>
                <a:ea typeface="Calibri"/>
                <a:cs typeface="Calibri"/>
                <a:sym typeface="Calibri"/>
              </a:rPr>
              <a:t>Supporting research, outreach, and applied projects related to the social impact of sustainability innovations (renewable energy, EVs, plant-based meats)</a:t>
            </a:r>
            <a:endParaRPr sz="1700">
              <a:latin typeface="Calibri"/>
              <a:ea typeface="Calibri"/>
              <a:cs typeface="Calibri"/>
              <a:sym typeface="Calibri"/>
            </a:endParaRPr>
          </a:p>
        </p:txBody>
      </p:sp>
      <p:sp>
        <p:nvSpPr>
          <p:cNvPr id="56" name="Google Shape;56;p5"/>
          <p:cNvSpPr/>
          <p:nvPr/>
        </p:nvSpPr>
        <p:spPr>
          <a:xfrm>
            <a:off x="185722" y="4032464"/>
            <a:ext cx="2981400" cy="18621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600"/>
              </a:spcBef>
              <a:spcAft>
                <a:spcPts val="0"/>
              </a:spcAft>
              <a:buSzPts val="2000"/>
              <a:buFont typeface="Calibri"/>
              <a:buChar char="●"/>
            </a:pPr>
            <a:r>
              <a:rPr lang="en-US" sz="2000">
                <a:latin typeface="Calibri"/>
                <a:ea typeface="Calibri"/>
                <a:cs typeface="Calibri"/>
                <a:sym typeface="Calibri"/>
              </a:rPr>
              <a:t>Community Outreach </a:t>
            </a:r>
            <a:endParaRPr sz="2000">
              <a:latin typeface="Calibri"/>
              <a:ea typeface="Calibri"/>
              <a:cs typeface="Calibri"/>
              <a:sym typeface="Calibri"/>
            </a:endParaRPr>
          </a:p>
          <a:p>
            <a:pPr marL="457200" marR="0" lvl="0" indent="-355600" algn="l" rtl="0">
              <a:lnSpc>
                <a:spcPct val="100000"/>
              </a:lnSpc>
              <a:spcBef>
                <a:spcPts val="1000"/>
              </a:spcBef>
              <a:spcAft>
                <a:spcPts val="0"/>
              </a:spcAft>
              <a:buSzPts val="2000"/>
              <a:buFont typeface="Calibri"/>
              <a:buChar char="●"/>
            </a:pPr>
            <a:r>
              <a:rPr lang="en-US" sz="2000">
                <a:latin typeface="Calibri"/>
                <a:ea typeface="Calibri"/>
                <a:cs typeface="Calibri"/>
                <a:sym typeface="Calibri"/>
              </a:rPr>
              <a:t>Broader Impacts </a:t>
            </a:r>
            <a:endParaRPr sz="2000">
              <a:latin typeface="Calibri"/>
              <a:ea typeface="Calibri"/>
              <a:cs typeface="Calibri"/>
              <a:sym typeface="Calibri"/>
            </a:endParaRPr>
          </a:p>
          <a:p>
            <a:pPr marL="457200" marR="0" lvl="0" indent="-355600" algn="l" rtl="0">
              <a:lnSpc>
                <a:spcPct val="100000"/>
              </a:lnSpc>
              <a:spcBef>
                <a:spcPts val="1000"/>
              </a:spcBef>
              <a:spcAft>
                <a:spcPts val="1000"/>
              </a:spcAft>
              <a:buSzPts val="2000"/>
              <a:buFont typeface="Calibri"/>
              <a:buChar char="●"/>
            </a:pPr>
            <a:r>
              <a:rPr lang="en-US" sz="2000">
                <a:latin typeface="Calibri"/>
                <a:ea typeface="Calibri"/>
                <a:cs typeface="Calibri"/>
                <a:sym typeface="Calibri"/>
              </a:rPr>
              <a:t>Connecting to Sustainability Challenges</a:t>
            </a:r>
            <a:endParaRPr sz="2000">
              <a:latin typeface="Calibri"/>
              <a:ea typeface="Calibri"/>
              <a:cs typeface="Calibri"/>
              <a:sym typeface="Calibri"/>
            </a:endParaRPr>
          </a:p>
        </p:txBody>
      </p:sp>
      <p:sp>
        <p:nvSpPr>
          <p:cNvPr id="57" name="Google Shape;57;p5"/>
          <p:cNvSpPr txBox="1"/>
          <p:nvPr/>
        </p:nvSpPr>
        <p:spPr>
          <a:xfrm>
            <a:off x="3352800" y="3918075"/>
            <a:ext cx="2743200" cy="2249700"/>
          </a:xfrm>
          <a:prstGeom prst="rect">
            <a:avLst/>
          </a:prstGeom>
          <a:noFill/>
          <a:ln>
            <a:noFill/>
          </a:ln>
        </p:spPr>
        <p:txBody>
          <a:bodyPr spcFirstLastPara="1" wrap="square" lIns="91425" tIns="45700" rIns="91425" bIns="45700" anchor="t" anchorCtr="0">
            <a:noAutofit/>
          </a:bodyPr>
          <a:lstStyle/>
          <a:p>
            <a:pPr marL="457200" marR="0" lvl="0" indent="-320675" algn="l" rtl="0">
              <a:spcBef>
                <a:spcPts val="600"/>
              </a:spcBef>
              <a:spcAft>
                <a:spcPts val="0"/>
              </a:spcAft>
              <a:buClr>
                <a:srgbClr val="000000"/>
              </a:buClr>
              <a:buSzPts val="1450"/>
              <a:buFont typeface="Calibri"/>
              <a:buChar char="●"/>
            </a:pPr>
            <a:r>
              <a:rPr lang="en-US" sz="1450">
                <a:solidFill>
                  <a:srgbClr val="000000"/>
                </a:solidFill>
                <a:latin typeface="Calibri"/>
                <a:ea typeface="Calibri"/>
                <a:cs typeface="Calibri"/>
                <a:sym typeface="Calibri"/>
              </a:rPr>
              <a:t>Grant funding for sustainability-related projects</a:t>
            </a:r>
            <a:endParaRPr sz="1450">
              <a:solidFill>
                <a:srgbClr val="000000"/>
              </a:solidFill>
              <a:latin typeface="Calibri"/>
              <a:ea typeface="Calibri"/>
              <a:cs typeface="Calibri"/>
              <a:sym typeface="Calibri"/>
            </a:endParaRPr>
          </a:p>
          <a:p>
            <a:pPr marL="457200" marR="0" lvl="0" indent="-320675" algn="l" rtl="0">
              <a:spcBef>
                <a:spcPts val="0"/>
              </a:spcBef>
              <a:spcAft>
                <a:spcPts val="0"/>
              </a:spcAft>
              <a:buClr>
                <a:srgbClr val="000000"/>
              </a:buClr>
              <a:buSzPts val="1450"/>
              <a:buFont typeface="Calibri"/>
              <a:buChar char="●"/>
            </a:pPr>
            <a:r>
              <a:rPr lang="en-US" sz="1450" dirty="0">
                <a:solidFill>
                  <a:srgbClr val="000000"/>
                </a:solidFill>
                <a:latin typeface="Calibri"/>
                <a:ea typeface="Calibri"/>
                <a:cs typeface="Calibri"/>
                <a:sym typeface="Calibri"/>
              </a:rPr>
              <a:t>Connection to local sustainability-related nonprofit and government organizations</a:t>
            </a:r>
            <a:endParaRPr sz="1450" dirty="0"/>
          </a:p>
          <a:p>
            <a:pPr marL="457200" marR="0" lvl="0" indent="-320675" algn="l" rtl="0">
              <a:spcBef>
                <a:spcPts val="0"/>
              </a:spcBef>
              <a:spcAft>
                <a:spcPts val="0"/>
              </a:spcAft>
              <a:buClr>
                <a:srgbClr val="000000"/>
              </a:buClr>
              <a:buSzPts val="1450"/>
              <a:buFont typeface="Calibri"/>
              <a:buChar char="●"/>
            </a:pPr>
            <a:r>
              <a:rPr lang="en-US" sz="1450" dirty="0">
                <a:solidFill>
                  <a:srgbClr val="000000"/>
                </a:solidFill>
                <a:latin typeface="Calibri"/>
                <a:ea typeface="Calibri"/>
                <a:cs typeface="Calibri"/>
                <a:sym typeface="Calibri"/>
              </a:rPr>
              <a:t>Connection to FSU Facilities department</a:t>
            </a:r>
            <a:endParaRPr sz="1450" dirty="0"/>
          </a:p>
        </p:txBody>
      </p:sp>
      <p:sp>
        <p:nvSpPr>
          <p:cNvPr id="58" name="Google Shape;58;p5"/>
          <p:cNvSpPr txBox="1"/>
          <p:nvPr/>
        </p:nvSpPr>
        <p:spPr>
          <a:xfrm>
            <a:off x="6091550" y="3918075"/>
            <a:ext cx="2743200" cy="2249700"/>
          </a:xfrm>
          <a:prstGeom prst="rect">
            <a:avLst/>
          </a:prstGeom>
          <a:noFill/>
          <a:ln>
            <a:noFill/>
          </a:ln>
        </p:spPr>
        <p:txBody>
          <a:bodyPr spcFirstLastPara="1" wrap="square" lIns="91425" tIns="45700" rIns="91425" bIns="45700" anchor="t" anchorCtr="0">
            <a:noAutofit/>
          </a:bodyPr>
          <a:lstStyle/>
          <a:p>
            <a:pPr marL="457200" marR="0" lvl="0" indent="-336550" algn="l" rtl="0">
              <a:spcBef>
                <a:spcPts val="0"/>
              </a:spcBef>
              <a:spcAft>
                <a:spcPts val="0"/>
              </a:spcAft>
              <a:buClr>
                <a:srgbClr val="000000"/>
              </a:buClr>
              <a:buSzPts val="1700"/>
              <a:buFont typeface="Calibri"/>
              <a:buChar char="●"/>
            </a:pPr>
            <a:r>
              <a:rPr lang="en-US" sz="1700">
                <a:solidFill>
                  <a:srgbClr val="000000"/>
                </a:solidFill>
                <a:latin typeface="Calibri"/>
                <a:ea typeface="Calibri"/>
                <a:cs typeface="Calibri"/>
                <a:sym typeface="Calibri"/>
              </a:rPr>
              <a:t>Share details of your work for STARS reporting </a:t>
            </a:r>
            <a:endParaRPr sz="1700"/>
          </a:p>
          <a:p>
            <a:pPr marL="457200" marR="0" lvl="0" indent="-336550" algn="l" rtl="0">
              <a:spcBef>
                <a:spcPts val="0"/>
              </a:spcBef>
              <a:spcAft>
                <a:spcPts val="0"/>
              </a:spcAft>
              <a:buClr>
                <a:srgbClr val="000000"/>
              </a:buClr>
              <a:buSzPts val="1700"/>
              <a:buFont typeface="Calibri"/>
              <a:buChar char="●"/>
            </a:pPr>
            <a:r>
              <a:rPr lang="en-US" sz="1700">
                <a:solidFill>
                  <a:srgbClr val="000000"/>
                </a:solidFill>
                <a:latin typeface="Calibri"/>
                <a:ea typeface="Calibri"/>
                <a:cs typeface="Calibri"/>
                <a:sym typeface="Calibri"/>
              </a:rPr>
              <a:t>Join our network of sustainability faculty &amp; researchers </a:t>
            </a:r>
            <a:endParaRPr sz="1700">
              <a:solidFill>
                <a:srgbClr val="000000"/>
              </a:solidFill>
              <a:latin typeface="Calibri"/>
              <a:ea typeface="Calibri"/>
              <a:cs typeface="Calibri"/>
              <a:sym typeface="Calibri"/>
            </a:endParaRPr>
          </a:p>
          <a:p>
            <a:pPr marL="457200" marR="0" lvl="0" indent="-336550" algn="l" rtl="0">
              <a:spcBef>
                <a:spcPts val="0"/>
              </a:spcBef>
              <a:spcAft>
                <a:spcPts val="0"/>
              </a:spcAft>
              <a:buClr>
                <a:srgbClr val="000000"/>
              </a:buClr>
              <a:buSzPts val="1700"/>
              <a:buFont typeface="Calibri"/>
              <a:buChar char="●"/>
            </a:pPr>
            <a:r>
              <a:rPr lang="en-US" sz="1700">
                <a:solidFill>
                  <a:srgbClr val="000000"/>
                </a:solidFill>
                <a:latin typeface="Calibri"/>
                <a:ea typeface="Calibri"/>
                <a:cs typeface="Calibri"/>
                <a:sym typeface="Calibri"/>
              </a:rPr>
              <a:t>Allow me to help you!</a:t>
            </a:r>
            <a:endParaRPr sz="1700">
              <a:solidFill>
                <a:srgbClr val="000000"/>
              </a:solidFill>
              <a:latin typeface="Calibri"/>
              <a:ea typeface="Calibri"/>
              <a:cs typeface="Calibri"/>
              <a:sym typeface="Calibri"/>
            </a:endParaRPr>
          </a:p>
        </p:txBody>
      </p:sp>
      <p:sp>
        <p:nvSpPr>
          <p:cNvPr id="59" name="Google Shape;59;p5"/>
          <p:cNvSpPr txBox="1"/>
          <p:nvPr/>
        </p:nvSpPr>
        <p:spPr>
          <a:xfrm>
            <a:off x="8909825" y="1777725"/>
            <a:ext cx="3254700" cy="84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I manage the </a:t>
            </a:r>
            <a:r>
              <a:rPr lang="en-US" sz="1200" b="1">
                <a:solidFill>
                  <a:srgbClr val="000000"/>
                </a:solidFill>
                <a:latin typeface="Calibri"/>
                <a:ea typeface="Calibri"/>
                <a:cs typeface="Calibri"/>
                <a:sym typeface="Calibri"/>
              </a:rPr>
              <a:t>Green Fund</a:t>
            </a:r>
            <a:r>
              <a:rPr lang="en-US" sz="1200">
                <a:solidFill>
                  <a:srgbClr val="000000"/>
                </a:solidFill>
                <a:latin typeface="Calibri"/>
                <a:ea typeface="Calibri"/>
                <a:cs typeface="Calibri"/>
                <a:sym typeface="Calibri"/>
              </a:rPr>
              <a:t> program at FSU, which provides small grants to FSU students, staff, and faculty pursuing sustainability projects that benefit the FSU community. </a:t>
            </a:r>
            <a:endParaRPr/>
          </a:p>
        </p:txBody>
      </p:sp>
      <p:sp>
        <p:nvSpPr>
          <p:cNvPr id="60" name="Google Shape;60;p5"/>
          <p:cNvSpPr txBox="1"/>
          <p:nvPr/>
        </p:nvSpPr>
        <p:spPr>
          <a:xfrm>
            <a:off x="8909825" y="4037975"/>
            <a:ext cx="32547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I connect faculty with campus and community partners through </a:t>
            </a:r>
            <a:r>
              <a:rPr lang="en-US" sz="1200" b="1">
                <a:solidFill>
                  <a:srgbClr val="000000"/>
                </a:solidFill>
                <a:latin typeface="Calibri"/>
                <a:ea typeface="Calibri"/>
                <a:cs typeface="Calibri"/>
                <a:sym typeface="Calibri"/>
              </a:rPr>
              <a:t>Campus as a Living Lab </a:t>
            </a:r>
            <a:r>
              <a:rPr lang="en-US" sz="1200">
                <a:solidFill>
                  <a:srgbClr val="000000"/>
                </a:solidFill>
                <a:latin typeface="Calibri"/>
                <a:ea typeface="Calibri"/>
                <a:cs typeface="Calibri"/>
                <a:sym typeface="Calibri"/>
              </a:rPr>
              <a:t>for applied sustainability research projects.</a:t>
            </a:r>
            <a:endParaRPr/>
          </a:p>
        </p:txBody>
      </p:sp>
      <p:sp>
        <p:nvSpPr>
          <p:cNvPr id="61" name="Google Shape;61;p5"/>
          <p:cNvSpPr txBox="1"/>
          <p:nvPr/>
        </p:nvSpPr>
        <p:spPr>
          <a:xfrm>
            <a:off x="8940725" y="4684175"/>
            <a:ext cx="3179400" cy="148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Recent Collaborations:</a:t>
            </a:r>
            <a:endParaRPr/>
          </a:p>
          <a:p>
            <a:pPr marL="457200" marR="0" lvl="0" indent="-30480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Dr. Jaejin Lee and FSU Food for Thought Food Pantry</a:t>
            </a:r>
            <a:endParaRPr/>
          </a:p>
          <a:p>
            <a:pPr marL="457200" marR="0" lvl="0" indent="-30480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Dr. Tisha Holmes and St. Marks Wildlife Refuge</a:t>
            </a:r>
            <a:endParaRPr/>
          </a:p>
          <a:p>
            <a:pPr marL="457200" marR="0" lvl="0" indent="-30480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Dr. Will Butler and Second Harvest of the Big Bend</a:t>
            </a:r>
            <a:endParaRPr/>
          </a:p>
          <a:p>
            <a:pPr marL="171450" marR="0" lvl="0" indent="-95250" algn="l" rtl="0">
              <a:spcBef>
                <a:spcPts val="0"/>
              </a:spcBef>
              <a:spcAft>
                <a:spcPts val="0"/>
              </a:spcAft>
              <a:buClr>
                <a:srgbClr val="000000"/>
              </a:buClr>
              <a:buSzPts val="1200"/>
              <a:buFont typeface="Arial"/>
              <a:buNone/>
            </a:pPr>
            <a:endParaRPr sz="1200">
              <a:solidFill>
                <a:srgbClr val="000000"/>
              </a:solidFill>
              <a:latin typeface="Calibri"/>
              <a:ea typeface="Calibri"/>
              <a:cs typeface="Calibri"/>
              <a:sym typeface="Calibri"/>
            </a:endParaRPr>
          </a:p>
        </p:txBody>
      </p:sp>
      <p:pic>
        <p:nvPicPr>
          <p:cNvPr id="62" name="Google Shape;62;p5"/>
          <p:cNvPicPr preferRelativeResize="0"/>
          <p:nvPr/>
        </p:nvPicPr>
        <p:blipFill rotWithShape="1">
          <a:blip r:embed="rId4">
            <a:alphaModFix/>
          </a:blip>
          <a:srcRect b="39445"/>
          <a:stretch/>
        </p:blipFill>
        <p:spPr>
          <a:xfrm>
            <a:off x="8947463" y="510575"/>
            <a:ext cx="3179424" cy="1200300"/>
          </a:xfrm>
          <a:prstGeom prst="rect">
            <a:avLst/>
          </a:prstGeom>
          <a:noFill/>
          <a:ln>
            <a:noFill/>
          </a:ln>
        </p:spPr>
      </p:pic>
      <p:pic>
        <p:nvPicPr>
          <p:cNvPr id="63" name="Google Shape;63;p5"/>
          <p:cNvPicPr preferRelativeResize="0"/>
          <p:nvPr/>
        </p:nvPicPr>
        <p:blipFill rotWithShape="1">
          <a:blip r:embed="rId5">
            <a:alphaModFix/>
          </a:blip>
          <a:srcRect b="28698"/>
          <a:stretch/>
        </p:blipFill>
        <p:spPr>
          <a:xfrm>
            <a:off x="8944100" y="2696975"/>
            <a:ext cx="3172650" cy="1267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074388-D3DE-40BB-923C-4AA88DD54782}"/>
              </a:ext>
            </a:extLst>
          </p:cNvPr>
          <p:cNvSpPr>
            <a:spLocks noGrp="1"/>
          </p:cNvSpPr>
          <p:nvPr>
            <p:ph type="body" sz="quarter" idx="10"/>
          </p:nvPr>
        </p:nvSpPr>
        <p:spPr/>
        <p:txBody>
          <a:bodyPr/>
          <a:lstStyle/>
          <a:p>
            <a:r>
              <a:rPr lang="en-US" dirty="0"/>
              <a:t>Cynthia Yang</a:t>
            </a:r>
          </a:p>
          <a:p>
            <a:endParaRPr lang="en-US" dirty="0"/>
          </a:p>
        </p:txBody>
      </p:sp>
    </p:spTree>
    <p:extLst>
      <p:ext uri="{BB962C8B-B14F-4D97-AF65-F5344CB8AC3E}">
        <p14:creationId xmlns:p14="http://schemas.microsoft.com/office/powerpoint/2010/main" val="5592398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suit and tie&#10;&#10;Description automatically generated">
            <a:extLst>
              <a:ext uri="{FF2B5EF4-FFF2-40B4-BE49-F238E27FC236}">
                <a16:creationId xmlns:a16="http://schemas.microsoft.com/office/drawing/2014/main" id="{B322C17B-99CE-437B-9A60-D5084C4FDF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2089" b="22089"/>
          <a:stretch/>
        </p:blipFill>
        <p:spPr>
          <a:xfrm>
            <a:off x="389933" y="83494"/>
            <a:ext cx="2564017" cy="2257418"/>
          </a:xfrm>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kern="0" dirty="0" err="1">
                <a:solidFill>
                  <a:srgbClr val="FFFFFF"/>
                </a:solidFill>
                <a:cs typeface="Calibri"/>
                <a:sym typeface="Calibri"/>
              </a:rPr>
              <a:t>Tra</a:t>
            </a:r>
            <a:r>
              <a:rPr lang="en-US" kern="0" dirty="0">
                <a:solidFill>
                  <a:srgbClr val="FFFFFF"/>
                </a:solidFill>
                <a:cs typeface="Calibri"/>
                <a:sym typeface="Calibri"/>
              </a:rPr>
              <a:t> Bouscaren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Applied and theoretical Econometrics</a:t>
            </a:r>
          </a:p>
          <a:p>
            <a:r>
              <a:rPr lang="en-US" dirty="0"/>
              <a:t>Cross-section dependence: spatial econometrics, factor models, networks</a:t>
            </a:r>
          </a:p>
          <a:p>
            <a:r>
              <a:rPr lang="en-US" dirty="0"/>
              <a:t>Urban and regional economics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Econometric and statistical methods</a:t>
            </a:r>
          </a:p>
          <a:p>
            <a:r>
              <a:rPr lang="en-US" dirty="0"/>
              <a:t>Large heterogeneous panel data models and spatial-temporal models</a:t>
            </a:r>
          </a:p>
          <a:p>
            <a:r>
              <a:rPr lang="en-US" dirty="0"/>
              <a:t>Time series analysis</a:t>
            </a:r>
          </a:p>
          <a:p>
            <a:r>
              <a:rPr lang="en-US" dirty="0"/>
              <a:t>Econometrics of program evaluation</a:t>
            </a:r>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Access to interesting datasets</a:t>
            </a:r>
          </a:p>
          <a:p>
            <a:r>
              <a:rPr lang="en-US" dirty="0"/>
              <a:t>Interdisciplinary approaches</a:t>
            </a:r>
          </a:p>
          <a:p>
            <a:r>
              <a:rPr lang="en-US" dirty="0"/>
              <a:t>Grant finding and writing tips</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Connecting with other colleagues at FSU who are interested in the economic and social impact of technology advancement.</a:t>
            </a:r>
          </a:p>
          <a:p>
            <a:r>
              <a:rPr lang="en-US" dirty="0"/>
              <a:t>Productivity gain/loss from remote work and collaboration.</a:t>
            </a:r>
          </a:p>
          <a:p>
            <a:r>
              <a:rPr lang="en-US" dirty="0"/>
              <a:t>Economic impact of new supply chain technology.</a:t>
            </a:r>
          </a:p>
          <a:p>
            <a:r>
              <a:rPr lang="en-US" dirty="0"/>
              <a:t>Adoption of digital technology and Covid-19.</a:t>
            </a:r>
          </a:p>
          <a:p>
            <a:r>
              <a:rPr lang="en-US" dirty="0"/>
              <a:t>Technology diffusion across time and space.</a:t>
            </a:r>
          </a:p>
          <a:p>
            <a:r>
              <a:rPr lang="en-US" dirty="0"/>
              <a:t>I am open to other ideas.</a:t>
            </a:r>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Cynthia Yang</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Department of Economics</a:t>
            </a:r>
          </a:p>
          <a:p>
            <a:r>
              <a:rPr lang="en-US" sz="1200" dirty="0">
                <a:hlinkClick r:id="rId3"/>
              </a:rPr>
              <a:t>cynthia.yang@fsu.edu</a:t>
            </a:r>
            <a:endParaRPr lang="en-US" sz="1200" dirty="0"/>
          </a:p>
          <a:p>
            <a:r>
              <a:rPr lang="en-US" sz="1100" dirty="0">
                <a:hlinkClick r:id="rId4"/>
              </a:rPr>
              <a:t>https://sites.google.com/site/cynthiafanyang/home</a:t>
            </a:r>
            <a:endParaRPr lang="en-US" sz="1100" dirty="0"/>
          </a:p>
          <a:p>
            <a:endParaRPr lang="en-US" sz="1100"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pPr marL="0" indent="0">
              <a:buNone/>
            </a:pPr>
            <a:r>
              <a:rPr lang="en-US" sz="1800" dirty="0"/>
              <a:t>Selected publications/projects</a:t>
            </a:r>
          </a:p>
          <a:p>
            <a:r>
              <a:rPr lang="en-US" sz="1800" dirty="0"/>
              <a:t>Econometric analysis of production networks with dominant units</a:t>
            </a:r>
          </a:p>
          <a:p>
            <a:r>
              <a:rPr lang="en-US" sz="1800" dirty="0"/>
              <a:t>Common factors and spatial dependence: An application to US house prices</a:t>
            </a:r>
          </a:p>
          <a:p>
            <a:r>
              <a:rPr lang="en-US" sz="1800" dirty="0"/>
              <a:t>Matching theory and evidence on Covid-19 using a stochastic network SIR model</a:t>
            </a:r>
          </a:p>
          <a:p>
            <a:r>
              <a:rPr lang="en-US" sz="1800" dirty="0"/>
              <a:t>The effects of single-family rentals on home values and neighborhood racial integration</a:t>
            </a:r>
          </a:p>
          <a:p>
            <a:r>
              <a:rPr lang="en-US" sz="1800" dirty="0"/>
              <a:t>Binary choice panel data models with endogeneity</a:t>
            </a:r>
          </a:p>
        </p:txBody>
      </p:sp>
    </p:spTree>
    <p:extLst>
      <p:ext uri="{BB962C8B-B14F-4D97-AF65-F5344CB8AC3E}">
        <p14:creationId xmlns:p14="http://schemas.microsoft.com/office/powerpoint/2010/main" val="91251967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3430B-99D4-4765-B096-5A90E983250E}"/>
              </a:ext>
            </a:extLst>
          </p:cNvPr>
          <p:cNvSpPr>
            <a:spLocks noGrp="1"/>
          </p:cNvSpPr>
          <p:nvPr>
            <p:ph type="body" sz="quarter" idx="10"/>
          </p:nvPr>
        </p:nvSpPr>
        <p:spPr/>
        <p:txBody>
          <a:bodyPr/>
          <a:lstStyle/>
          <a:p>
            <a:r>
              <a:rPr lang="en-US" dirty="0" err="1"/>
              <a:t>Tra</a:t>
            </a:r>
            <a:r>
              <a:rPr lang="en-US" dirty="0"/>
              <a:t> Bouscaren</a:t>
            </a:r>
          </a:p>
          <a:p>
            <a:endParaRPr lang="en-US" dirty="0"/>
          </a:p>
        </p:txBody>
      </p:sp>
    </p:spTree>
    <p:extLst>
      <p:ext uri="{BB962C8B-B14F-4D97-AF65-F5344CB8AC3E}">
        <p14:creationId xmlns:p14="http://schemas.microsoft.com/office/powerpoint/2010/main" val="3529271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LLTP_MF_3.jpg" descr="ALLTP_MF_3.jpg">
            <a:extLst>
              <a:ext uri="{FF2B5EF4-FFF2-40B4-BE49-F238E27FC236}">
                <a16:creationId xmlns:a16="http://schemas.microsoft.com/office/drawing/2014/main" id="{363F2A4E-C8C1-4E9D-AAE3-2DCDBA0E7C6B}"/>
              </a:ext>
            </a:extLst>
          </p:cNvPr>
          <p:cNvPicPr>
            <a:picLocks noChangeAspect="1"/>
          </p:cNvPicPr>
          <p:nvPr/>
        </p:nvPicPr>
        <p:blipFill rotWithShape="1">
          <a:blip r:embed="rId2">
            <a:alphaModFix amt="35099"/>
          </a:blip>
          <a:srcRect t="4374" r="36328"/>
          <a:stretch/>
        </p:blipFill>
        <p:spPr>
          <a:xfrm flipH="1">
            <a:off x="6348" y="0"/>
            <a:ext cx="3346451" cy="3445174"/>
          </a:xfrm>
          <a:prstGeom prst="rect">
            <a:avLst/>
          </a:prstGeom>
          <a:ln w="12700">
            <a:miter lim="400000"/>
          </a:ln>
        </p:spPr>
      </p:pic>
      <p:sp>
        <p:nvSpPr>
          <p:cNvPr id="24" name="Rectangle">
            <a:extLst>
              <a:ext uri="{FF2B5EF4-FFF2-40B4-BE49-F238E27FC236}">
                <a16:creationId xmlns:a16="http://schemas.microsoft.com/office/drawing/2014/main" id="{BB6E2669-B171-4E6C-BFE6-1F79518EC283}"/>
              </a:ext>
            </a:extLst>
          </p:cNvPr>
          <p:cNvSpPr/>
          <p:nvPr/>
        </p:nvSpPr>
        <p:spPr>
          <a:xfrm>
            <a:off x="-1" y="2421513"/>
            <a:ext cx="3346451" cy="1023661"/>
          </a:xfrm>
          <a:prstGeom prst="rect">
            <a:avLst/>
          </a:prstGeom>
          <a:gradFill>
            <a:gsLst>
              <a:gs pos="0">
                <a:srgbClr val="FF0820">
                  <a:alpha val="72202"/>
                </a:srgbClr>
              </a:gs>
              <a:gs pos="83774">
                <a:srgbClr val="D9CCA7"/>
              </a:gs>
              <a:gs pos="100000">
                <a:srgbClr val="D7CBB0"/>
              </a:gs>
            </a:gsLst>
            <a:lin ang="5400000"/>
          </a:gradFill>
          <a:ln w="12700">
            <a:solidFill>
              <a:srgbClr val="AD5B24"/>
            </a:solidFill>
            <a:miter/>
          </a:ln>
        </p:spPr>
        <p:txBody>
          <a:bodyPr lIns="45718" tIns="45718" rIns="45718" bIns="45718" anchor="ctr"/>
          <a:lstStyle/>
          <a:p>
            <a:pPr>
              <a:defRPr>
                <a:solidFill>
                  <a:srgbClr val="FFFFFF"/>
                </a:solidFill>
                <a:latin typeface="+mj-lt"/>
                <a:ea typeface="+mj-ea"/>
                <a:cs typeface="+mj-cs"/>
                <a:sym typeface="Calibri"/>
              </a:defRPr>
            </a:pPr>
            <a:endParaRPr/>
          </a:p>
        </p:txBody>
      </p:sp>
      <p:sp>
        <p:nvSpPr>
          <p:cNvPr id="4" name="Text Placeholder 3">
            <a:extLst>
              <a:ext uri="{FF2B5EF4-FFF2-40B4-BE49-F238E27FC236}">
                <a16:creationId xmlns:a16="http://schemas.microsoft.com/office/drawing/2014/main" id="{0C9846AD-8DF3-4262-8924-5436786F01F3}"/>
              </a:ext>
            </a:extLst>
          </p:cNvPr>
          <p:cNvSpPr>
            <a:spLocks noGrp="1"/>
          </p:cNvSpPr>
          <p:nvPr>
            <p:ph type="body" sz="quarter" idx="11"/>
          </p:nvPr>
        </p:nvSpPr>
        <p:spPr/>
        <p:txBody>
          <a:bodyPr/>
          <a:lstStyle/>
          <a:p>
            <a:r>
              <a:rPr lang="en-US" dirty="0"/>
              <a:t>Jonathan Stewart</a:t>
            </a:r>
          </a:p>
          <a:p>
            <a:endParaRPr lang="en-US" dirty="0"/>
          </a:p>
        </p:txBody>
      </p:sp>
      <p:sp>
        <p:nvSpPr>
          <p:cNvPr id="5" name="Text Placeholder 4">
            <a:extLst>
              <a:ext uri="{FF2B5EF4-FFF2-40B4-BE49-F238E27FC236}">
                <a16:creationId xmlns:a16="http://schemas.microsoft.com/office/drawing/2014/main" id="{BB4C63AF-6666-49C9-9065-ECEC5391AD30}"/>
              </a:ext>
            </a:extLst>
          </p:cNvPr>
          <p:cNvSpPr>
            <a:spLocks noGrp="1"/>
          </p:cNvSpPr>
          <p:nvPr>
            <p:ph type="body" sz="quarter" idx="12"/>
          </p:nvPr>
        </p:nvSpPr>
        <p:spPr/>
        <p:txBody>
          <a:bodyPr/>
          <a:lstStyle/>
          <a:p>
            <a:r>
              <a:rPr lang="en-US" dirty="0"/>
              <a:t>Practice-Based Art Research</a:t>
            </a:r>
          </a:p>
          <a:p>
            <a:r>
              <a:rPr lang="en-US" dirty="0"/>
              <a:t>Installation Art</a:t>
            </a:r>
          </a:p>
          <a:p>
            <a:r>
              <a:rPr lang="en-US" dirty="0"/>
              <a:t>Video Art</a:t>
            </a:r>
          </a:p>
          <a:p>
            <a:r>
              <a:rPr lang="en-US" dirty="0"/>
              <a:t>Media Ontology</a:t>
            </a:r>
          </a:p>
          <a:p>
            <a:r>
              <a:rPr lang="en-US" dirty="0"/>
              <a:t>Aesthetics</a:t>
            </a:r>
          </a:p>
          <a:p>
            <a:endParaRPr lang="en-US" dirty="0"/>
          </a:p>
        </p:txBody>
      </p:sp>
      <p:sp>
        <p:nvSpPr>
          <p:cNvPr id="6" name="Text Placeholder 5">
            <a:extLst>
              <a:ext uri="{FF2B5EF4-FFF2-40B4-BE49-F238E27FC236}">
                <a16:creationId xmlns:a16="http://schemas.microsoft.com/office/drawing/2014/main" id="{16CA5C0D-C821-4590-AC45-5DB5F9FCA0BD}"/>
              </a:ext>
            </a:extLst>
          </p:cNvPr>
          <p:cNvSpPr>
            <a:spLocks noGrp="1"/>
          </p:cNvSpPr>
          <p:nvPr>
            <p:ph type="body" sz="quarter" idx="13"/>
          </p:nvPr>
        </p:nvSpPr>
        <p:spPr/>
        <p:txBody>
          <a:bodyPr/>
          <a:lstStyle/>
          <a:p>
            <a:r>
              <a:rPr lang="en-US" dirty="0"/>
              <a:t>I am looking to connect with FSU Professors from other disciplines to explore collaborative possibilities. </a:t>
            </a:r>
          </a:p>
          <a:p>
            <a:endParaRPr lang="en-US" dirty="0"/>
          </a:p>
        </p:txBody>
      </p:sp>
      <p:sp>
        <p:nvSpPr>
          <p:cNvPr id="7" name="Text Placeholder 6">
            <a:extLst>
              <a:ext uri="{FF2B5EF4-FFF2-40B4-BE49-F238E27FC236}">
                <a16:creationId xmlns:a16="http://schemas.microsoft.com/office/drawing/2014/main" id="{45F3CE4F-3CFF-4572-A3BD-590EE8A2F151}"/>
              </a:ext>
            </a:extLst>
          </p:cNvPr>
          <p:cNvSpPr>
            <a:spLocks noGrp="1"/>
          </p:cNvSpPr>
          <p:nvPr>
            <p:ph type="body" sz="quarter" idx="14"/>
          </p:nvPr>
        </p:nvSpPr>
        <p:spPr/>
        <p:txBody>
          <a:bodyPr/>
          <a:lstStyle/>
          <a:p>
            <a:r>
              <a:rPr lang="en-US" dirty="0"/>
              <a:t>I don't know yet, because I don't know you. </a:t>
            </a:r>
          </a:p>
          <a:p>
            <a:endParaRPr lang="en-US" dirty="0"/>
          </a:p>
        </p:txBody>
      </p:sp>
      <p:sp>
        <p:nvSpPr>
          <p:cNvPr id="8" name="Text Placeholder 7">
            <a:extLst>
              <a:ext uri="{FF2B5EF4-FFF2-40B4-BE49-F238E27FC236}">
                <a16:creationId xmlns:a16="http://schemas.microsoft.com/office/drawing/2014/main" id="{C955D246-3D41-4801-ADF5-E952FD4C6EFE}"/>
              </a:ext>
            </a:extLst>
          </p:cNvPr>
          <p:cNvSpPr>
            <a:spLocks noGrp="1"/>
          </p:cNvSpPr>
          <p:nvPr>
            <p:ph type="body" sz="quarter" idx="15"/>
          </p:nvPr>
        </p:nvSpPr>
        <p:spPr/>
        <p:txBody>
          <a:bodyPr/>
          <a:lstStyle/>
          <a:p>
            <a:pPr marL="0" lvl="0" indent="0" defTabSz="457200">
              <a:lnSpc>
                <a:spcPct val="100000"/>
              </a:lnSpc>
              <a:spcBef>
                <a:spcPts val="0"/>
              </a:spcBef>
              <a:buNone/>
            </a:pPr>
            <a:r>
              <a:rPr lang="en-US" sz="1300" kern="0" dirty="0">
                <a:solidFill>
                  <a:srgbClr val="000000"/>
                </a:solidFill>
                <a:latin typeface="Avenir Next Regular"/>
                <a:sym typeface="Avenir Next Regular"/>
              </a:rPr>
              <a:t>I am a post-disciplinary installation artist focused on American spectacle. Site-responsively, my process begins with salvaging local materials that resonate indexically with waste culture and the surveillance state. Aggregating these waste materials into networks of sculpture, I weave surveillance equipment into the sculpture such that it looks out at people as they approach the work. The video feeds are combined algorithmically and re-deployed through in a multichannel projector array, submerging the installation in a distorted vision of surveillance of the people in the exhibition space. By projection-mapping live video mashups of exhibition viewers back onto the waste-based physical structure, the work serves to implicate spectators back into what they have arrived to judge.  </a:t>
            </a:r>
          </a:p>
          <a:p>
            <a:endParaRPr lang="en-US" dirty="0"/>
          </a:p>
        </p:txBody>
      </p:sp>
      <p:sp>
        <p:nvSpPr>
          <p:cNvPr id="11" name="Content Placeholder 10">
            <a:extLst>
              <a:ext uri="{FF2B5EF4-FFF2-40B4-BE49-F238E27FC236}">
                <a16:creationId xmlns:a16="http://schemas.microsoft.com/office/drawing/2014/main" id="{A5BE875C-C1F8-4DC1-A11F-D62B92B9C8BD}"/>
              </a:ext>
            </a:extLst>
          </p:cNvPr>
          <p:cNvSpPr>
            <a:spLocks noGrp="1"/>
          </p:cNvSpPr>
          <p:nvPr>
            <p:ph sz="quarter" idx="18"/>
          </p:nvPr>
        </p:nvSpPr>
        <p:spPr>
          <a:xfrm>
            <a:off x="8951065" y="480027"/>
            <a:ext cx="3181350" cy="5653088"/>
          </a:xfrm>
        </p:spPr>
        <p:txBody>
          <a:bodyPr/>
          <a:lstStyle/>
          <a:p>
            <a:pPr marL="0" indent="0" defTabSz="292607">
              <a:lnSpc>
                <a:spcPct val="100000"/>
              </a:lnSpc>
              <a:spcBef>
                <a:spcPts val="0"/>
              </a:spcBef>
              <a:buNone/>
              <a:defRPr sz="800">
                <a:latin typeface="Avenir Next Regular"/>
                <a:ea typeface="Avenir Next Regular"/>
                <a:cs typeface="Avenir Next Regular"/>
                <a:sym typeface="Avenir Next Regular"/>
              </a:defRPr>
            </a:pPr>
            <a:r>
              <a:rPr lang="en-US" sz="1100" dirty="0"/>
              <a:t>I Co-Direct the Expanded Cinema Lab (</a:t>
            </a:r>
            <a:r>
              <a:rPr lang="en-US" sz="1100" dirty="0" err="1"/>
              <a:t>ExCineLab</a:t>
            </a:r>
            <a:r>
              <a:rPr lang="en-US" sz="1100" dirty="0"/>
              <a:t>), an experimental/new genres exhibition and performance platform. We have Faculty Affiliates from FSU Departments of Dance, Theatre, Film, Communications, Music as well as the FSU Innovation Hub. Our home base is a 5,000 sf space gifted to us by the TCC Center for Innovation. We offer an artist-in-residence program, lectures, new media workshops, and social outreach. We are founding a New Media Festival here in Tallahassee and want to work with you. </a:t>
            </a:r>
          </a:p>
          <a:p>
            <a:pPr marL="0" indent="0" defTabSz="292607">
              <a:lnSpc>
                <a:spcPct val="100000"/>
              </a:lnSpc>
              <a:spcBef>
                <a:spcPts val="0"/>
              </a:spcBef>
              <a:buNone/>
              <a:defRPr sz="800">
                <a:latin typeface="Avenir Next Regular"/>
                <a:ea typeface="Avenir Next Regular"/>
                <a:cs typeface="Avenir Next Regular"/>
                <a:sym typeface="Avenir Next Regular"/>
              </a:defRPr>
            </a:pPr>
            <a:endParaRPr lang="en-US" sz="1100" dirty="0"/>
          </a:p>
          <a:p>
            <a:pPr marL="0" indent="0" defTabSz="292607">
              <a:lnSpc>
                <a:spcPct val="100000"/>
              </a:lnSpc>
              <a:spcBef>
                <a:spcPts val="0"/>
              </a:spcBef>
              <a:buNone/>
              <a:defRPr sz="800">
                <a:latin typeface="Avenir Next Regular"/>
                <a:ea typeface="Avenir Next Regular"/>
                <a:cs typeface="Avenir Next Regular"/>
                <a:sym typeface="Avenir Next Regular"/>
              </a:defRPr>
            </a:pPr>
            <a:r>
              <a:rPr lang="en-US" sz="1100" dirty="0"/>
              <a:t>My work has been featured nationally and internationally at venues including the Berlin Museum </a:t>
            </a:r>
            <a:r>
              <a:rPr lang="en-US" sz="1100" dirty="0" err="1"/>
              <a:t>für</a:t>
            </a:r>
            <a:r>
              <a:rPr lang="en-US" sz="1100" dirty="0"/>
              <a:t> </a:t>
            </a:r>
            <a:r>
              <a:rPr lang="en-US" sz="1100" dirty="0" err="1"/>
              <a:t>Naturkunde</a:t>
            </a:r>
            <a:r>
              <a:rPr lang="en-US" sz="1100" dirty="0"/>
              <a:t>, Victor I </a:t>
            </a:r>
            <a:r>
              <a:rPr lang="en-US" sz="1100" dirty="0" err="1"/>
              <a:t>Fils</a:t>
            </a:r>
            <a:r>
              <a:rPr lang="en-US" sz="1100" dirty="0"/>
              <a:t> Gallery (Madrid), the National Museum of Art (Addis Ababa), Centre de </a:t>
            </a:r>
            <a:r>
              <a:rPr lang="en-US" sz="1100" dirty="0" err="1"/>
              <a:t>Cultura</a:t>
            </a:r>
            <a:r>
              <a:rPr lang="en-US" sz="1100" dirty="0"/>
              <a:t> </a:t>
            </a:r>
            <a:r>
              <a:rPr lang="en-US" sz="1100" dirty="0" err="1"/>
              <a:t>Contemporània</a:t>
            </a:r>
            <a:r>
              <a:rPr lang="en-US" sz="1100" dirty="0"/>
              <a:t> de Barcelona, </a:t>
            </a:r>
            <a:r>
              <a:rPr lang="en-US" sz="1100" dirty="0" err="1"/>
              <a:t>Czong</a:t>
            </a:r>
            <a:r>
              <a:rPr lang="en-US" sz="1100" dirty="0"/>
              <a:t> Institute for Contemporary Art (Seoul), </a:t>
            </a:r>
            <a:r>
              <a:rPr lang="en-US" sz="1100" dirty="0" err="1"/>
              <a:t>Palácio</a:t>
            </a:r>
            <a:r>
              <a:rPr lang="en-US" sz="1100" dirty="0"/>
              <a:t> da </a:t>
            </a:r>
            <a:r>
              <a:rPr lang="en-US" sz="1100" dirty="0" err="1"/>
              <a:t>Cultura</a:t>
            </a:r>
            <a:r>
              <a:rPr lang="en-US" sz="1100" dirty="0"/>
              <a:t> </a:t>
            </a:r>
            <a:r>
              <a:rPr lang="en-US" sz="1100" dirty="0" err="1"/>
              <a:t>Ildo</a:t>
            </a:r>
            <a:r>
              <a:rPr lang="en-US" sz="1100" dirty="0"/>
              <a:t> Lobo (Praia), The Wrong Biennial, The Wiregrass Biennial, Greenleaf Gallery (Los Angeles), Fort Mason Center for Art and Culture (San Francisco), Annenberg Center for the Performing Arts (Philadelphia), Santa Cruz Museum of Art and History, San Diego Art Institute, MOCA Tucson, </a:t>
            </a:r>
            <a:r>
              <a:rPr lang="en-US" sz="1100" dirty="0" err="1"/>
              <a:t>Hallwalls</a:t>
            </a:r>
            <a:r>
              <a:rPr lang="en-US" sz="1100" dirty="0"/>
              <a:t> (Buffalo), Lincoln Center (New York), Mattress Factory Museum of Contemporary Art, alongside permanent installations by Yayoi Kusama and James </a:t>
            </a:r>
            <a:r>
              <a:rPr lang="en-US" sz="1100" dirty="0" err="1"/>
              <a:t>Turrell</a:t>
            </a:r>
            <a:r>
              <a:rPr lang="en-US" sz="1100" dirty="0"/>
              <a:t>. My upcoming installation "Camo Ammo" will be featured at the Orlando Museum of Art, in competition for the Florida Prize in 2021. </a:t>
            </a:r>
          </a:p>
          <a:p>
            <a:pPr marL="0">
              <a:lnSpc>
                <a:spcPct val="100000"/>
              </a:lnSpc>
              <a:spcBef>
                <a:spcPts val="0"/>
              </a:spcBef>
            </a:pPr>
            <a:endParaRPr lang="en-US" sz="1100" dirty="0"/>
          </a:p>
        </p:txBody>
      </p:sp>
      <p:sp>
        <p:nvSpPr>
          <p:cNvPr id="29" name="Text Placeholder 16">
            <a:extLst>
              <a:ext uri="{FF2B5EF4-FFF2-40B4-BE49-F238E27FC236}">
                <a16:creationId xmlns:a16="http://schemas.microsoft.com/office/drawing/2014/main" id="{E0264DFD-7A6D-4925-B63E-F02112505245}"/>
              </a:ext>
            </a:extLst>
          </p:cNvPr>
          <p:cNvSpPr txBox="1">
            <a:spLocks/>
          </p:cNvSpPr>
          <p:nvPr/>
        </p:nvSpPr>
        <p:spPr>
          <a:xfrm>
            <a:off x="40975" y="2421513"/>
            <a:ext cx="3308650" cy="1262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0" marR="0" indent="0" algn="l" defTabSz="557783" rtl="0" latinLnBrk="0">
              <a:lnSpc>
                <a:spcPct val="90000"/>
              </a:lnSpc>
              <a:spcBef>
                <a:spcPts val="0"/>
              </a:spcBef>
              <a:spcAft>
                <a:spcPts val="0"/>
              </a:spcAft>
              <a:buClrTx/>
              <a:buSzTx/>
              <a:buFontTx/>
              <a:buNone/>
              <a:tabLst/>
              <a:defRPr sz="1400" b="0" i="0" u="none" strike="noStrike" cap="none" spc="0" baseline="0">
                <a:solidFill>
                  <a:srgbClr val="FFFFFF"/>
                </a:solidFill>
                <a:uFillTx/>
                <a:latin typeface="+mj-lt"/>
                <a:ea typeface="+mj-ea"/>
                <a:cs typeface="+mj-cs"/>
                <a:sym typeface="Calibri"/>
              </a:defRPr>
            </a:lvl1pPr>
            <a:lvl2pPr marL="628650" marR="0" indent="-17145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2pPr>
            <a:lvl3pPr marL="1120138" marR="0" indent="-205738"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3pPr>
            <a:lvl4pPr marL="16002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4pPr>
            <a:lvl5pPr marL="20574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5pPr>
            <a:lvl6pPr marL="25146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6pPr>
            <a:lvl7pPr marL="29718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7pPr>
            <a:lvl8pPr marL="34290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8pPr>
            <a:lvl9pPr marL="38862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rgbClr val="FFFFFF"/>
                </a:solidFill>
                <a:uFillTx/>
                <a:latin typeface="+mj-lt"/>
                <a:ea typeface="+mj-ea"/>
                <a:cs typeface="+mj-cs"/>
                <a:sym typeface="Calibri"/>
              </a:defRPr>
            </a:lvl9pPr>
          </a:lstStyle>
          <a:p>
            <a:pPr marL="0" marR="0" lvl="0" indent="0" algn="l" defTabSz="557783"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FFFFFF"/>
                </a:solidFill>
                <a:effectLst/>
                <a:uLnTx/>
                <a:uFillTx/>
                <a:latin typeface="Calibri"/>
                <a:cs typeface="Calibri"/>
                <a:sym typeface="Calibri"/>
              </a:rPr>
              <a:t>Tra</a:t>
            </a:r>
            <a:r>
              <a:rPr kumimoji="0" lang="en-US" sz="1400" b="0" i="0" u="none" strike="noStrike" kern="0" cap="none" spc="0" normalizeH="0" baseline="0" noProof="0">
                <a:ln>
                  <a:noFill/>
                </a:ln>
                <a:solidFill>
                  <a:srgbClr val="FFFFFF"/>
                </a:solidFill>
                <a:effectLst/>
                <a:uLnTx/>
                <a:uFillTx/>
                <a:latin typeface="Calibri"/>
                <a:cs typeface="Calibri"/>
                <a:sym typeface="Calibri"/>
              </a:rPr>
              <a:t> Bouscaren</a:t>
            </a:r>
          </a:p>
          <a:p>
            <a:pPr marL="0" marR="0" lvl="0" indent="0" algn="l" defTabSz="557783"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cs typeface="Calibri"/>
                <a:sym typeface="Calibri"/>
              </a:rPr>
              <a:t>Assistant Professor of Critical Art Practices</a:t>
            </a:r>
          </a:p>
          <a:p>
            <a:pPr marL="0" marR="0" lvl="0" indent="0" algn="l" defTabSz="557783"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cs typeface="Calibri"/>
                <a:sym typeface="Calibri"/>
              </a:rPr>
              <a:t>Co-Director of the Expanded Cinema Lab</a:t>
            </a:r>
          </a:p>
          <a:p>
            <a:pPr marL="0" marR="0" lvl="0" indent="0" algn="l" defTabSz="557783" rtl="0" eaLnBrk="1" fontAlgn="auto" latinLnBrk="0" hangingPunct="1">
              <a:lnSpc>
                <a:spcPct val="90000"/>
              </a:lnSpc>
              <a:spcBef>
                <a:spcPts val="0"/>
              </a:spcBef>
              <a:spcAft>
                <a:spcPts val="0"/>
              </a:spcAft>
              <a:buClrTx/>
              <a:buSzTx/>
              <a:buFontTx/>
              <a:buNone/>
              <a:tabLst/>
              <a:defRPr sz="1200" u="sng">
                <a:solidFill>
                  <a:srgbClr val="0563C1"/>
                </a:solidFill>
                <a:uFill>
                  <a:solidFill>
                    <a:srgbClr val="0563C1"/>
                  </a:solidFill>
                </a:uFill>
                <a:latin typeface="Avenir Next Regular"/>
                <a:ea typeface="Avenir Next Regular"/>
                <a:cs typeface="Avenir Next Regular"/>
                <a:sym typeface="Avenir Next Regular"/>
              </a:defRPr>
            </a:pPr>
            <a:r>
              <a:rPr kumimoji="0" lang="en-US" sz="1200" b="0" i="0" u="sng" strike="noStrike" kern="0" cap="none" spc="0" normalizeH="0" baseline="0" noProof="0">
                <a:ln>
                  <a:noFill/>
                </a:ln>
                <a:solidFill>
                  <a:srgbClr val="0000FF"/>
                </a:solidFill>
                <a:effectLst/>
                <a:uLnTx/>
                <a:uFill>
                  <a:solidFill>
                    <a:srgbClr val="0000FF"/>
                  </a:solidFill>
                </a:uFill>
                <a:latin typeface="Avenir Next Regular"/>
                <a:ea typeface="Avenir Next Regular"/>
                <a:cs typeface="Avenir Next Regular"/>
                <a:sym typeface="Avenir Next Regular"/>
                <a:hlinkClick r:id="rId3"/>
              </a:rPr>
              <a:t>https://www.instagram.com/fieldtripprojects/</a:t>
            </a:r>
          </a:p>
          <a:p>
            <a:pPr marL="0" marR="0" lvl="0" indent="0" algn="l" defTabSz="557783" rtl="0" eaLnBrk="1" fontAlgn="auto" latinLnBrk="0" hangingPunct="1">
              <a:lnSpc>
                <a:spcPct val="90000"/>
              </a:lnSpc>
              <a:spcBef>
                <a:spcPts val="0"/>
              </a:spcBef>
              <a:spcAft>
                <a:spcPts val="0"/>
              </a:spcAft>
              <a:buClrTx/>
              <a:buSzTx/>
              <a:buFontTx/>
              <a:buNone/>
              <a:tabLst/>
              <a:defRPr sz="1200">
                <a:solidFill>
                  <a:srgbClr val="0563C1"/>
                </a:solidFill>
                <a:latin typeface="Avenir Next Regular"/>
                <a:ea typeface="Avenir Next Regular"/>
                <a:cs typeface="Avenir Next Regular"/>
                <a:sym typeface="Avenir Next Regular"/>
              </a:defRPr>
            </a:pPr>
            <a:r>
              <a:rPr kumimoji="0" lang="en-US" sz="1200" b="0" i="0" u="sng" strike="noStrike" kern="0" cap="none" spc="0" normalizeH="0" baseline="0" noProof="0">
                <a:ln>
                  <a:noFill/>
                </a:ln>
                <a:solidFill>
                  <a:srgbClr val="0000FF"/>
                </a:solidFill>
                <a:effectLst/>
                <a:uLnTx/>
                <a:uFill>
                  <a:solidFill>
                    <a:srgbClr val="0000FF"/>
                  </a:solidFill>
                </a:uFill>
                <a:latin typeface="Avenir Next Regular"/>
                <a:ea typeface="Avenir Next Regular"/>
                <a:cs typeface="Avenir Next Regular"/>
                <a:sym typeface="Avenir Next Regular"/>
                <a:hlinkClick r:id="rId4"/>
              </a:rPr>
              <a:t>abouscaren@fsu.edu</a:t>
            </a:r>
          </a:p>
        </p:txBody>
      </p:sp>
    </p:spTree>
    <p:extLst>
      <p:ext uri="{BB962C8B-B14F-4D97-AF65-F5344CB8AC3E}">
        <p14:creationId xmlns:p14="http://schemas.microsoft.com/office/powerpoint/2010/main" val="126514120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FC95A-DFB9-4F9E-BFE8-524602BBBAB3}"/>
              </a:ext>
            </a:extLst>
          </p:cNvPr>
          <p:cNvSpPr>
            <a:spLocks noGrp="1"/>
          </p:cNvSpPr>
          <p:nvPr>
            <p:ph type="body" sz="quarter" idx="10"/>
          </p:nvPr>
        </p:nvSpPr>
        <p:spPr/>
        <p:txBody>
          <a:bodyPr/>
          <a:lstStyle/>
          <a:p>
            <a:r>
              <a:rPr lang="en-US" dirty="0"/>
              <a:t>Jonathan Stewart</a:t>
            </a:r>
          </a:p>
          <a:p>
            <a:endParaRPr lang="en-US" dirty="0"/>
          </a:p>
        </p:txBody>
      </p:sp>
    </p:spTree>
    <p:extLst>
      <p:ext uri="{BB962C8B-B14F-4D97-AF65-F5344CB8AC3E}">
        <p14:creationId xmlns:p14="http://schemas.microsoft.com/office/powerpoint/2010/main" val="44564236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glasses and smiling at the camera&#10;&#10;Description automatically generated">
            <a:extLst>
              <a:ext uri="{FF2B5EF4-FFF2-40B4-BE49-F238E27FC236}">
                <a16:creationId xmlns:a16="http://schemas.microsoft.com/office/drawing/2014/main" id="{EE6E0C26-F4C5-0D4E-BBED-620AF536A36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741" b="12741"/>
          <a:stretch>
            <a:fillRect/>
          </a:stretch>
        </p:blipFill>
        <p:spPr/>
      </p:pic>
      <p:sp>
        <p:nvSpPr>
          <p:cNvPr id="11" name="Text Placeholder 10">
            <a:extLst>
              <a:ext uri="{FF2B5EF4-FFF2-40B4-BE49-F238E27FC236}">
                <a16:creationId xmlns:a16="http://schemas.microsoft.com/office/drawing/2014/main" id="{13ABEE7C-88C2-4653-A395-310A0EAA27C6}"/>
              </a:ext>
            </a:extLst>
          </p:cNvPr>
          <p:cNvSpPr>
            <a:spLocks noGrp="1"/>
          </p:cNvSpPr>
          <p:nvPr>
            <p:ph type="body" sz="quarter" idx="11"/>
          </p:nvPr>
        </p:nvSpPr>
        <p:spPr/>
        <p:txBody>
          <a:bodyPr/>
          <a:lstStyle/>
          <a:p>
            <a:r>
              <a:rPr lang="en-US" dirty="0"/>
              <a:t>Rob Schoen</a:t>
            </a:r>
          </a:p>
          <a:p>
            <a:endParaRPr lang="en-US" dirty="0"/>
          </a:p>
        </p:txBody>
      </p:sp>
      <p:sp>
        <p:nvSpPr>
          <p:cNvPr id="12" name="Text Placeholder 11">
            <a:extLst>
              <a:ext uri="{FF2B5EF4-FFF2-40B4-BE49-F238E27FC236}">
                <a16:creationId xmlns:a16="http://schemas.microsoft.com/office/drawing/2014/main" id="{99FF7463-EF66-478E-960E-2DC3A8501E85}"/>
              </a:ext>
            </a:extLst>
          </p:cNvPr>
          <p:cNvSpPr>
            <a:spLocks noGrp="1"/>
          </p:cNvSpPr>
          <p:nvPr>
            <p:ph type="body" sz="quarter" idx="12"/>
          </p:nvPr>
        </p:nvSpPr>
        <p:spPr/>
        <p:txBody>
          <a:bodyPr/>
          <a:lstStyle/>
          <a:p>
            <a:r>
              <a:rPr lang="en-US" dirty="0"/>
              <a:t>Statistical network analysis</a:t>
            </a:r>
          </a:p>
          <a:p>
            <a:r>
              <a:rPr lang="en-US" dirty="0"/>
              <a:t>Modeling dependent data with complex structures</a:t>
            </a:r>
          </a:p>
          <a:p>
            <a:r>
              <a:rPr lang="en-US" dirty="0"/>
              <a:t>Applications in sociology and economics</a:t>
            </a:r>
          </a:p>
        </p:txBody>
      </p:sp>
      <p:sp>
        <p:nvSpPr>
          <p:cNvPr id="13" name="Text Placeholder 12">
            <a:extLst>
              <a:ext uri="{FF2B5EF4-FFF2-40B4-BE49-F238E27FC236}">
                <a16:creationId xmlns:a16="http://schemas.microsoft.com/office/drawing/2014/main" id="{BF88944B-B97A-467A-9498-52621EF6D564}"/>
              </a:ext>
            </a:extLst>
          </p:cNvPr>
          <p:cNvSpPr>
            <a:spLocks noGrp="1"/>
          </p:cNvSpPr>
          <p:nvPr>
            <p:ph type="body" sz="quarter" idx="13"/>
          </p:nvPr>
        </p:nvSpPr>
        <p:spPr/>
        <p:txBody>
          <a:bodyPr/>
          <a:lstStyle/>
          <a:p>
            <a:r>
              <a:rPr lang="en-US" dirty="0"/>
              <a:t>I have expertise in modeling data with complex structures, with emphasis on applications in the social sciences. </a:t>
            </a:r>
          </a:p>
          <a:p>
            <a:r>
              <a:rPr lang="en-US" dirty="0"/>
              <a:t>I have experience in developing custom statistical software and libraries. </a:t>
            </a:r>
          </a:p>
          <a:p>
            <a:pPr marL="0" indent="0">
              <a:buNone/>
            </a:pPr>
            <a:endParaRPr lang="en-US" dirty="0"/>
          </a:p>
        </p:txBody>
      </p:sp>
      <p:sp>
        <p:nvSpPr>
          <p:cNvPr id="14" name="Text Placeholder 13">
            <a:extLst>
              <a:ext uri="{FF2B5EF4-FFF2-40B4-BE49-F238E27FC236}">
                <a16:creationId xmlns:a16="http://schemas.microsoft.com/office/drawing/2014/main" id="{5B4F9D05-A896-45E0-A66F-A3FABBDCD3E7}"/>
              </a:ext>
            </a:extLst>
          </p:cNvPr>
          <p:cNvSpPr>
            <a:spLocks noGrp="1"/>
          </p:cNvSpPr>
          <p:nvPr>
            <p:ph type="body" sz="quarter" idx="14"/>
          </p:nvPr>
        </p:nvSpPr>
        <p:spPr/>
        <p:txBody>
          <a:bodyPr/>
          <a:lstStyle/>
          <a:p>
            <a:r>
              <a:rPr lang="en-US" dirty="0"/>
              <a:t>I am interested in learning about important problems people are working on, and understanding the statistical needs. </a:t>
            </a:r>
          </a:p>
          <a:p>
            <a:r>
              <a:rPr lang="en-US" dirty="0"/>
              <a:t>Data: I am always interested in getting to analyze new data. </a:t>
            </a:r>
          </a:p>
          <a:p>
            <a:r>
              <a:rPr lang="en-US" dirty="0"/>
              <a:t>I am open to forming meaningful collaborations. </a:t>
            </a:r>
          </a:p>
        </p:txBody>
      </p:sp>
      <p:sp>
        <p:nvSpPr>
          <p:cNvPr id="15" name="Text Placeholder 14">
            <a:extLst>
              <a:ext uri="{FF2B5EF4-FFF2-40B4-BE49-F238E27FC236}">
                <a16:creationId xmlns:a16="http://schemas.microsoft.com/office/drawing/2014/main" id="{7A82CA40-676A-4CB7-8E1C-A82C4BBFA59B}"/>
              </a:ext>
            </a:extLst>
          </p:cNvPr>
          <p:cNvSpPr>
            <a:spLocks noGrp="1"/>
          </p:cNvSpPr>
          <p:nvPr>
            <p:ph type="body" sz="quarter" idx="15"/>
          </p:nvPr>
        </p:nvSpPr>
        <p:spPr/>
        <p:txBody>
          <a:bodyPr/>
          <a:lstStyle/>
          <a:p>
            <a:r>
              <a:rPr lang="en-US" dirty="0"/>
              <a:t>One of my primary research interests is social network analysis. Technology has fundamentally changed our society, from how people interact with one another and communicate, to how we engage in financial transactions, and more.</a:t>
            </a:r>
          </a:p>
          <a:p>
            <a:r>
              <a:rPr lang="en-US" dirty="0"/>
              <a:t>I am interested in developing new statistical methodology and theory which helps us better understand how technology affects the ways in which we interact with and relate to each other. </a:t>
            </a:r>
          </a:p>
          <a:p>
            <a:endParaRPr lang="en-US" dirty="0"/>
          </a:p>
          <a:p>
            <a:endParaRPr lang="en-US" dirty="0"/>
          </a:p>
        </p:txBody>
      </p:sp>
      <p:sp>
        <p:nvSpPr>
          <p:cNvPr id="16" name="Text Placeholder 15">
            <a:extLst>
              <a:ext uri="{FF2B5EF4-FFF2-40B4-BE49-F238E27FC236}">
                <a16:creationId xmlns:a16="http://schemas.microsoft.com/office/drawing/2014/main" id="{413B9BE7-EE9E-403D-8D35-79C29CA21264}"/>
              </a:ext>
            </a:extLst>
          </p:cNvPr>
          <p:cNvSpPr>
            <a:spLocks noGrp="1"/>
          </p:cNvSpPr>
          <p:nvPr>
            <p:ph type="body" sz="quarter" idx="16"/>
          </p:nvPr>
        </p:nvSpPr>
        <p:spPr/>
        <p:txBody>
          <a:bodyPr/>
          <a:lstStyle/>
          <a:p>
            <a:r>
              <a:rPr lang="en-US" dirty="0"/>
              <a:t>Jonathan Stewart</a:t>
            </a:r>
          </a:p>
        </p:txBody>
      </p:sp>
      <p:sp>
        <p:nvSpPr>
          <p:cNvPr id="17" name="Text Placeholder 16">
            <a:extLst>
              <a:ext uri="{FF2B5EF4-FFF2-40B4-BE49-F238E27FC236}">
                <a16:creationId xmlns:a16="http://schemas.microsoft.com/office/drawing/2014/main" id="{EF4E1FA9-AB93-485F-9A53-2D04E7C23FA0}"/>
              </a:ext>
            </a:extLst>
          </p:cNvPr>
          <p:cNvSpPr>
            <a:spLocks noGrp="1"/>
          </p:cNvSpPr>
          <p:nvPr>
            <p:ph type="body" sz="quarter" idx="17"/>
          </p:nvPr>
        </p:nvSpPr>
        <p:spPr/>
        <p:txBody>
          <a:bodyPr/>
          <a:lstStyle/>
          <a:p>
            <a:r>
              <a:rPr lang="en-US" dirty="0"/>
              <a:t>Assistant Professor</a:t>
            </a:r>
          </a:p>
          <a:p>
            <a:r>
              <a:rPr lang="en-US" dirty="0"/>
              <a:t>Department of Statistics </a:t>
            </a:r>
          </a:p>
          <a:p>
            <a:r>
              <a:rPr lang="en-US" dirty="0">
                <a:hlinkClick r:id="rId3"/>
              </a:rPr>
              <a:t>jrstewart@fsu.edu</a:t>
            </a:r>
            <a:r>
              <a:rPr lang="en-US" dirty="0"/>
              <a:t> </a:t>
            </a:r>
          </a:p>
          <a:p>
            <a:endParaRPr lang="en-US" dirty="0"/>
          </a:p>
        </p:txBody>
      </p:sp>
      <p:sp>
        <p:nvSpPr>
          <p:cNvPr id="18" name="Content Placeholder 17">
            <a:extLst>
              <a:ext uri="{FF2B5EF4-FFF2-40B4-BE49-F238E27FC236}">
                <a16:creationId xmlns:a16="http://schemas.microsoft.com/office/drawing/2014/main" id="{FADA4F19-54AD-4A57-9743-73E3843192E8}"/>
              </a:ext>
            </a:extLst>
          </p:cNvPr>
          <p:cNvSpPr>
            <a:spLocks noGrp="1"/>
          </p:cNvSpPr>
          <p:nvPr>
            <p:ph sz="quarter" idx="18"/>
          </p:nvPr>
        </p:nvSpPr>
        <p:spPr/>
        <p:txBody>
          <a:bodyPr/>
          <a:lstStyle/>
          <a:p>
            <a:r>
              <a:rPr lang="en-US" sz="1800" dirty="0"/>
              <a:t>My research ranges from foundational theory in mathematical statistics, to applied work in social network analysis.</a:t>
            </a:r>
          </a:p>
          <a:p>
            <a:r>
              <a:rPr lang="en-US" sz="1800" dirty="0"/>
              <a:t> </a:t>
            </a:r>
          </a:p>
          <a:p>
            <a:endParaRPr lang="en-US" sz="1800" dirty="0"/>
          </a:p>
          <a:p>
            <a:endParaRPr lang="en-US" sz="1800" dirty="0"/>
          </a:p>
          <a:p>
            <a:endParaRPr lang="en-US" sz="1800" dirty="0"/>
          </a:p>
          <a:p>
            <a:endParaRPr lang="en-US" sz="1800" dirty="0"/>
          </a:p>
          <a:p>
            <a:endParaRPr lang="en-US" sz="1800" dirty="0"/>
          </a:p>
          <a:p>
            <a:pPr marL="0" indent="0">
              <a:buNone/>
            </a:pPr>
            <a:r>
              <a:rPr lang="en-US" sz="1800" dirty="0"/>
              <a:t>Research highlights: </a:t>
            </a:r>
          </a:p>
          <a:p>
            <a:r>
              <a:rPr lang="en-US" sz="1600" dirty="0"/>
              <a:t>Theoretical guarantees for estimators of high-dimensional models for network data.</a:t>
            </a:r>
          </a:p>
          <a:p>
            <a:r>
              <a:rPr lang="en-US" sz="1600" dirty="0"/>
              <a:t>Methodological developments for multilevel social networks. </a:t>
            </a:r>
          </a:p>
          <a:p>
            <a:r>
              <a:rPr lang="en-US" sz="1600" dirty="0"/>
              <a:t>Statistical software for networks</a:t>
            </a:r>
          </a:p>
        </p:txBody>
      </p:sp>
      <p:pic>
        <p:nvPicPr>
          <p:cNvPr id="5" name="Picture 4" descr="A picture containing hanging, kite, flying, wire&#10;&#10;Description automatically generated">
            <a:extLst>
              <a:ext uri="{FF2B5EF4-FFF2-40B4-BE49-F238E27FC236}">
                <a16:creationId xmlns:a16="http://schemas.microsoft.com/office/drawing/2014/main" id="{E8EEB8BA-0EC1-214D-BC4E-F719ED52B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4995" y="1955321"/>
            <a:ext cx="3125643" cy="1974574"/>
          </a:xfrm>
          <a:prstGeom prst="rect">
            <a:avLst/>
          </a:prstGeom>
          <a:ln w="22225">
            <a:solidFill>
              <a:schemeClr val="tx1"/>
            </a:solidFill>
          </a:ln>
        </p:spPr>
      </p:pic>
    </p:spTree>
    <p:extLst>
      <p:ext uri="{BB962C8B-B14F-4D97-AF65-F5344CB8AC3E}">
        <p14:creationId xmlns:p14="http://schemas.microsoft.com/office/powerpoint/2010/main" val="81600910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AF89D-0670-4C28-8A6E-943958871A99}"/>
              </a:ext>
            </a:extLst>
          </p:cNvPr>
          <p:cNvSpPr>
            <a:spLocks noGrp="1"/>
          </p:cNvSpPr>
          <p:nvPr>
            <p:ph type="body" sz="quarter" idx="10"/>
          </p:nvPr>
        </p:nvSpPr>
        <p:spPr/>
        <p:txBody>
          <a:bodyPr/>
          <a:lstStyle/>
          <a:p>
            <a:r>
              <a:rPr lang="en-US" dirty="0"/>
              <a:t>Rob Schoen</a:t>
            </a:r>
          </a:p>
          <a:p>
            <a:endParaRPr lang="en-US" dirty="0"/>
          </a:p>
        </p:txBody>
      </p:sp>
    </p:spTree>
    <p:extLst>
      <p:ext uri="{BB962C8B-B14F-4D97-AF65-F5344CB8AC3E}">
        <p14:creationId xmlns:p14="http://schemas.microsoft.com/office/powerpoint/2010/main" val="20571262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CollaborativeColl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laborativeCollision" id="{45DCBF01-38F2-45C2-A9E3-653F02F001B7}" vid="{E68089E4-48CC-4F6D-8514-F98D4BEFFB47}"/>
    </a:ext>
  </a:extLst>
</a:theme>
</file>

<file path=ppt/theme/theme2.xml><?xml version="1.0" encoding="utf-8"?>
<a:theme xmlns:a="http://schemas.openxmlformats.org/drawingml/2006/main" name="FSU Theme">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SU Theme" id="{7311CF89-CCFD-47DC-A14F-018285BDBA94}" vid="{4EE35F85-8AC2-45C3-AB6F-C99BA61C1AB8}"/>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6C8EEC971E0C459916D9CF5677ED8F" ma:contentTypeVersion="13" ma:contentTypeDescription="Create a new document." ma:contentTypeScope="" ma:versionID="8789733131316f50c2449ed55f6cdc41">
  <xsd:schema xmlns:xsd="http://www.w3.org/2001/XMLSchema" xmlns:xs="http://www.w3.org/2001/XMLSchema" xmlns:p="http://schemas.microsoft.com/office/2006/metadata/properties" xmlns:ns3="a4192336-aa0c-4751-a04c-596e5e0ffe6d" xmlns:ns4="402ec181-3b85-4b84-8ab6-b33e6ef5cc31" targetNamespace="http://schemas.microsoft.com/office/2006/metadata/properties" ma:root="true" ma:fieldsID="7a7ecdc3102965bf1e310e3c53388c9a" ns3:_="" ns4:_="">
    <xsd:import namespace="a4192336-aa0c-4751-a04c-596e5e0ffe6d"/>
    <xsd:import namespace="402ec181-3b85-4b84-8ab6-b33e6ef5cc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92336-aa0c-4751-a04c-596e5e0ffe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ec181-3b85-4b84-8ab6-b33e6ef5cc3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4B6221-D525-414E-917C-11A6F84AF2F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163E8C5-3BE3-4361-A97A-C9CFA5AA0203}">
  <ds:schemaRefs>
    <ds:schemaRef ds:uri="http://schemas.microsoft.com/sharepoint/v3/contenttype/forms"/>
  </ds:schemaRefs>
</ds:datastoreItem>
</file>

<file path=customXml/itemProps3.xml><?xml version="1.0" encoding="utf-8"?>
<ds:datastoreItem xmlns:ds="http://schemas.openxmlformats.org/officeDocument/2006/customXml" ds:itemID="{CC1C191B-4C87-4FD1-82FA-3C53AD3B2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92336-aa0c-4751-a04c-596e5e0ffe6d"/>
    <ds:schemaRef ds:uri="402ec181-3b85-4b84-8ab6-b33e6ef5c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997</TotalTime>
  <Words>12149</Words>
  <Application>Microsoft Office PowerPoint</Application>
  <PresentationFormat>Widescreen</PresentationFormat>
  <Paragraphs>1407</Paragraphs>
  <Slides>112</Slides>
  <Notes>19</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112</vt:i4>
      </vt:variant>
    </vt:vector>
  </HeadingPairs>
  <TitlesOfParts>
    <vt:vector size="133" baseType="lpstr">
      <vt:lpstr>SimSun</vt:lpstr>
      <vt:lpstr>Agency FB</vt:lpstr>
      <vt:lpstr>Arial</vt:lpstr>
      <vt:lpstr>Avenir Book</vt:lpstr>
      <vt:lpstr>Avenir Next Regular</vt:lpstr>
      <vt:lpstr>Avenir Roman</vt:lpstr>
      <vt:lpstr>Calibri</vt:lpstr>
      <vt:lpstr>Calibri Light</vt:lpstr>
      <vt:lpstr>Cambria</vt:lpstr>
      <vt:lpstr>Century Gothic</vt:lpstr>
      <vt:lpstr>CMR10</vt:lpstr>
      <vt:lpstr>Courier New</vt:lpstr>
      <vt:lpstr>Garamond</vt:lpstr>
      <vt:lpstr>Gill Sans MT</vt:lpstr>
      <vt:lpstr>Times New Roman</vt:lpstr>
      <vt:lpstr>Wingdings</vt:lpstr>
      <vt:lpstr>CollaborativeCollision</vt:lpstr>
      <vt:lpstr>FSU Theme</vt:lpstr>
      <vt:lpstr>Custom Design</vt:lpstr>
      <vt:lpstr>Office Theme</vt:lpstr>
      <vt:lpstr>Clip</vt:lpstr>
      <vt:lpstr>PowerPoint Presentation</vt:lpstr>
      <vt:lpstr>PowerPoint Presentation</vt:lpstr>
      <vt:lpstr>PowerPoint Presentation</vt:lpstr>
      <vt:lpstr>PowerPoint Presentation</vt:lpstr>
      <vt:lpstr>PowerPoint Presentation</vt:lpstr>
      <vt:lpstr>…with a big impact,  due to low overhead </vt:lpstr>
      <vt:lpstr>NSF Structure</vt:lpstr>
      <vt:lpstr>PowerPoint Presentation</vt:lpstr>
      <vt:lpstr>Merit Review Criteria</vt:lpstr>
      <vt:lpstr>Types of Grants</vt:lpstr>
      <vt:lpstr>PowerPoint Presentation</vt:lpstr>
      <vt:lpstr>Ethical and Responsible Research (ER2)</vt:lpstr>
      <vt:lpstr>Research Advanced by Interdisciplinary Science and Engineering (RAISE)</vt:lpstr>
      <vt:lpstr> Dynamics of Integrated Socio-Environmental Systems (DISES)</vt:lpstr>
      <vt:lpstr>Navigating the New Arctic (NNA)</vt:lpstr>
      <vt:lpstr>Highly Creative Teams…</vt:lpstr>
      <vt:lpstr>They Get Away: Isolation &amp; Insulation</vt:lpstr>
      <vt:lpstr>Resources</vt:lpstr>
      <vt:lpstr>Culture of Trust &amp; Reciprocity</vt:lpstr>
      <vt:lpstr>Fun Facilitates Equality and Lower Social Barriers</vt:lpstr>
      <vt:lpstr>A Few Tips…</vt:lpstr>
      <vt:lpstr>Encourage Diverse Viewpoints &amp; Avoid False Consensus</vt:lpstr>
      <vt:lpstr>Manage Power Relations</vt:lpstr>
      <vt:lpstr>Provide Incentives &amp;  Outcomes for All</vt:lpstr>
      <vt:lpstr>Establish Clear Expectations (Early On)</vt:lpstr>
      <vt:lpstr>Additional Questions?</vt:lpstr>
      <vt:lpstr>Thanks!</vt:lpstr>
      <vt:lpstr>PowerPoint Presentation</vt:lpstr>
      <vt:lpstr>PowerPoint Presentation</vt:lpstr>
      <vt:lpstr>PowerPoint Presentation</vt:lpstr>
      <vt:lpstr>Presentation Overview</vt:lpstr>
      <vt:lpstr>Presentation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Andy Opel  School of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Mitchell</dc:creator>
  <cp:lastModifiedBy>Mike Mitchell</cp:lastModifiedBy>
  <cp:revision>14</cp:revision>
  <dcterms:created xsi:type="dcterms:W3CDTF">2020-09-22T17:17:44Z</dcterms:created>
  <dcterms:modified xsi:type="dcterms:W3CDTF">2020-12-03T22:32:46Z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0x0101007A6C8EEC971E0C459916D9CF5677ED8F</vt:lpwstr>
  </property>
</Properties>
</file>