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838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188000" y="4058280"/>
            <a:ext cx="838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8800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48604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023720" y="176832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859440" y="176832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188000" y="405828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023720" y="405828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859440" y="405828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188000" y="1768320"/>
            <a:ext cx="83872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838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645560" y="300960"/>
            <a:ext cx="7930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8800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188000" y="1768320"/>
            <a:ext cx="83872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48604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88000" y="4058280"/>
            <a:ext cx="838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838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188000" y="4058280"/>
            <a:ext cx="838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18800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48604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023720" y="176832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859440" y="176832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188000" y="405828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023720" y="405828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859440" y="4058280"/>
            <a:ext cx="2700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838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645560" y="300960"/>
            <a:ext cx="7930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18800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486040" y="405828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86040" y="1768320"/>
            <a:ext cx="40928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188000" y="4058280"/>
            <a:ext cx="838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5"/>
          <a:stretch/>
        </p:blipFill>
        <p:spPr>
          <a:xfrm>
            <a:off x="555120" y="6748200"/>
            <a:ext cx="2950920" cy="713880"/>
          </a:xfrm>
          <a:prstGeom prst="rect">
            <a:avLst/>
          </a:prstGeom>
          <a:ln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45560" y="300960"/>
            <a:ext cx="793008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188000" y="1768320"/>
            <a:ext cx="838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373760" lvl="2" indent="-365760">
              <a:spcBef>
                <a:spcPts val="845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877760" lvl="3" indent="-365760">
              <a:spcBef>
                <a:spcPts val="56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309760" lvl="4" indent="-365760">
              <a:spcBef>
                <a:spcPts val="28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741760" lvl="5" indent="-365760">
              <a:spcBef>
                <a:spcPts val="28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173760" lvl="6" indent="-365760">
              <a:spcBef>
                <a:spcPts val="28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TextShape 3"/>
          <p:cNvSpPr txBox="1"/>
          <p:nvPr/>
        </p:nvSpPr>
        <p:spPr>
          <a:xfrm>
            <a:off x="8501760" y="7040520"/>
            <a:ext cx="1475640" cy="42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/>
            <a:fld id="{2E42DD6D-7867-47F3-9DAC-4A5FD6490BAC}" type="slidenum">
              <a:rPr lang="en-US" sz="2200" b="0" strike="noStrike" spc="-1">
                <a:latin typeface="Arial"/>
              </a:rPr>
              <a:t>‹#›</a:t>
            </a:fld>
            <a:endParaRPr lang="en-US" sz="22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 hidden="1"/>
          <p:cNvSpPr/>
          <p:nvPr/>
        </p:nvSpPr>
        <p:spPr>
          <a:xfrm>
            <a:off x="0" y="6971400"/>
            <a:ext cx="10080360" cy="587880"/>
          </a:xfrm>
          <a:prstGeom prst="rect">
            <a:avLst/>
          </a:prstGeom>
          <a:solidFill>
            <a:srgbClr val="782F4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Picture 24"/>
          <p:cNvPicPr/>
          <p:nvPr/>
        </p:nvPicPr>
        <p:blipFill>
          <a:blip r:embed="rId14"/>
          <a:stretch/>
        </p:blipFill>
        <p:spPr>
          <a:xfrm>
            <a:off x="4555080" y="6605640"/>
            <a:ext cx="969480" cy="822600"/>
          </a:xfrm>
          <a:prstGeom prst="rect">
            <a:avLst/>
          </a:prstGeom>
          <a:ln>
            <a:noFill/>
          </a:ln>
        </p:spPr>
      </p:pic>
      <p:sp>
        <p:nvSpPr>
          <p:cNvPr id="42" name="CustomShape 2" hidden="1"/>
          <p:cNvSpPr/>
          <p:nvPr/>
        </p:nvSpPr>
        <p:spPr>
          <a:xfrm>
            <a:off x="419760" y="7139520"/>
            <a:ext cx="28558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FFFFFF"/>
                </a:solidFill>
                <a:latin typeface="Arial"/>
              </a:rPr>
              <a:t>INFORMATION TECHNOLOGY SERVICES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3" name="Line 3"/>
          <p:cNvSpPr/>
          <p:nvPr/>
        </p:nvSpPr>
        <p:spPr>
          <a:xfrm>
            <a:off x="503640" y="480240"/>
            <a:ext cx="360" cy="790560"/>
          </a:xfrm>
          <a:prstGeom prst="line">
            <a:avLst/>
          </a:prstGeom>
          <a:ln w="22320">
            <a:solidFill>
              <a:srgbClr val="CEB88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8"/>
          <p:cNvPicPr/>
          <p:nvPr/>
        </p:nvPicPr>
        <p:blipFill>
          <a:blip r:embed="rId15"/>
          <a:stretch/>
        </p:blipFill>
        <p:spPr>
          <a:xfrm>
            <a:off x="0" y="-8640"/>
            <a:ext cx="10080360" cy="7567920"/>
          </a:xfrm>
          <a:prstGeom prst="rect">
            <a:avLst/>
          </a:prstGeom>
          <a:ln>
            <a:noFill/>
          </a:ln>
        </p:spPr>
      </p:pic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504000" y="4535640"/>
            <a:ext cx="5880240" cy="1343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b="0" strike="noStrike" cap="all" spc="-1">
                <a:solidFill>
                  <a:srgbClr val="782F40"/>
                </a:solidFill>
                <a:latin typeface="Times New Roman"/>
              </a:rPr>
              <a:t>Title of Presentation</a:t>
            </a:r>
            <a:endParaRPr lang="en-US" sz="3500" b="0" strike="noStrike" spc="-1">
              <a:solidFill>
                <a:srgbClr val="2C2A29"/>
              </a:solidFill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0" y="3565800"/>
            <a:ext cx="4240800" cy="587880"/>
          </a:xfrm>
          <a:prstGeom prst="rect">
            <a:avLst/>
          </a:prstGeom>
          <a:solidFill>
            <a:srgbClr val="782F4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Picture 12"/>
          <p:cNvPicPr/>
          <p:nvPr/>
        </p:nvPicPr>
        <p:blipFill>
          <a:blip r:embed="rId16"/>
          <a:stretch/>
        </p:blipFill>
        <p:spPr>
          <a:xfrm>
            <a:off x="3024000" y="3076920"/>
            <a:ext cx="1746000" cy="1481040"/>
          </a:xfrm>
          <a:prstGeom prst="rect">
            <a:avLst/>
          </a:prstGeom>
          <a:ln>
            <a:noFill/>
          </a:ln>
        </p:spPr>
      </p:pic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504000" y="6971400"/>
            <a:ext cx="5880240" cy="503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2C2A29"/>
                </a:solidFill>
                <a:latin typeface="Arial"/>
              </a:rPr>
              <a:t>Presented by Name</a:t>
            </a:r>
          </a:p>
        </p:txBody>
      </p:sp>
      <p:sp>
        <p:nvSpPr>
          <p:cNvPr id="49" name="CustomShape 7"/>
          <p:cNvSpPr/>
          <p:nvPr/>
        </p:nvSpPr>
        <p:spPr>
          <a:xfrm>
            <a:off x="167760" y="3732480"/>
            <a:ext cx="28558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FFFFFF"/>
                </a:solidFill>
                <a:latin typeface="Arial"/>
              </a:rPr>
              <a:t>INFORMATION TECHNOLOGY SERVICES</a:t>
            </a:r>
            <a:endParaRPr lang="en-US" sz="9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2920" y="5966640"/>
            <a:ext cx="5880240" cy="923400"/>
          </a:xfrm>
          <a:prstGeom prst="rect">
            <a:avLst/>
          </a:prstGeom>
          <a:gradFill rotWithShape="0">
            <a:gsLst>
              <a:gs pos="0">
                <a:srgbClr val="D4C3C6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430" b="0" strike="noStrike" spc="-1">
                <a:solidFill>
                  <a:srgbClr val="2C2A29"/>
                </a:solidFill>
                <a:latin typeface="Arial"/>
              </a:rPr>
              <a:t>Resources available at RCC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504000" y="4535640"/>
            <a:ext cx="5880240" cy="1343520"/>
          </a:xfrm>
          <a:prstGeom prst="rect">
            <a:avLst/>
          </a:prstGeom>
          <a:gradFill rotWithShape="0">
            <a:gsLst>
              <a:gs pos="0">
                <a:srgbClr val="D4C3C6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2600" b="1" strike="noStrike" spc="-1">
                <a:solidFill>
                  <a:srgbClr val="2C2A29"/>
                </a:solidFill>
                <a:latin typeface="Arial"/>
              </a:rPr>
              <a:t>Data Management Plans workshop</a:t>
            </a:r>
          </a:p>
        </p:txBody>
      </p:sp>
      <p:sp>
        <p:nvSpPr>
          <p:cNvPr id="88" name="TextShape 3"/>
          <p:cNvSpPr txBox="1"/>
          <p:nvPr/>
        </p:nvSpPr>
        <p:spPr>
          <a:xfrm>
            <a:off x="504000" y="6971400"/>
            <a:ext cx="5880240" cy="503640"/>
          </a:xfrm>
          <a:prstGeom prst="rect">
            <a:avLst/>
          </a:prstGeom>
          <a:gradFill rotWithShape="0">
            <a:gsLst>
              <a:gs pos="0">
                <a:srgbClr val="D4C3C6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00000"/>
              </a:lnSpc>
              <a:spcBef>
                <a:spcPts val="439"/>
              </a:spcBef>
            </a:pPr>
            <a:r>
              <a:rPr lang="en-US" sz="2200" b="0" strike="noStrike" spc="-1">
                <a:solidFill>
                  <a:srgbClr val="2C2A29"/>
                </a:solidFill>
                <a:latin typeface="Arial"/>
              </a:rPr>
              <a:t>October 1</a:t>
            </a:r>
            <a:r>
              <a:rPr lang="en-US" sz="2200" b="0" strike="noStrike" spc="-1" baseline="101000">
                <a:solidFill>
                  <a:srgbClr val="2C2A29"/>
                </a:solidFill>
                <a:latin typeface="Arial"/>
              </a:rPr>
              <a:t>st</a:t>
            </a:r>
            <a:r>
              <a:rPr lang="en-US" sz="2200" b="0" strike="noStrike" spc="-1">
                <a:solidFill>
                  <a:srgbClr val="2C2A29"/>
                </a:solidFill>
                <a:latin typeface="Arial"/>
              </a:rPr>
              <a:t>,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645560" y="300960"/>
            <a:ext cx="79300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What is RCC?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1188000" y="1768320"/>
            <a:ext cx="838728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spcBef>
                <a:spcPts val="1412"/>
              </a:spcBef>
            </a:pPr>
            <a:r>
              <a:rPr lang="en-US" sz="3200" b="0" strike="noStrike" spc="-1">
                <a:latin typeface="Arial"/>
              </a:rPr>
              <a:t>Research Computing Center enables research and education by maintaining a diverse campus cyberinfrastructure and by providing training opportunities and dedicated consulting</a:t>
            </a:r>
          </a:p>
          <a:p>
            <a:pPr algn="ctr">
              <a:spcBef>
                <a:spcPts val="1412"/>
              </a:spcBef>
            </a:pPr>
            <a:endParaRPr lang="en-US" sz="3200" b="0" strike="noStrike" spc="-1">
              <a:latin typeface="Arial"/>
            </a:endParaRP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Provide Compute and Storage resources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Provide training and consulting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645560" y="300960"/>
            <a:ext cx="79300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Archival Storage</a:t>
            </a:r>
          </a:p>
        </p:txBody>
      </p:sp>
      <p:sp>
        <p:nvSpPr>
          <p:cNvPr id="92" name="TextShape 2"/>
          <p:cNvSpPr txBox="1"/>
          <p:nvPr/>
        </p:nvSpPr>
        <p:spPr>
          <a:xfrm>
            <a:off x="1188000" y="1768320"/>
            <a:ext cx="8387280" cy="4723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1000"/>
          </a:bodyPr>
          <a:lstStyle/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Low cost alternative to our fast expansive storage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Joined effort by Provost, Office of Research and RCC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Subsidized rate $14/TB per year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In use by number of research groups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Main use is long term storage of research data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Can be accessed with standard protocols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Allows sharing of data with other groups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645560" y="300960"/>
            <a:ext cx="79300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What is it NOT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1188000" y="1768320"/>
            <a:ext cx="8387280" cy="4815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It’s not backup, it’s an archive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Backup = storage + software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It’s not a network drive that can be mounted on your desktop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But we can help you transfer data from your desktop!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It’s not fast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But probably faster than your campus network connection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645560" y="300960"/>
            <a:ext cx="79300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1" strike="noStrike" spc="-1">
                <a:latin typeface="Arial"/>
              </a:rPr>
              <a:t>Store 10TB for 5 years.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188000" y="1768320"/>
            <a:ext cx="838728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/>
          </a:bodyPr>
          <a:lstStyle/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RCC: $700 </a:t>
            </a:r>
            <a:r>
              <a:rPr lang="en-US" sz="3200" b="0" strike="noStrike" spc="-1">
                <a:solidFill>
                  <a:srgbClr val="B3B3B3"/>
                </a:solidFill>
                <a:latin typeface="Arial"/>
              </a:rPr>
              <a:t>(non-subsidized price $1,400)</a:t>
            </a:r>
            <a:endParaRPr lang="en-US" sz="3200" b="0" strike="noStrike" spc="-1">
              <a:latin typeface="Arial"/>
            </a:endParaRP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Amazon Glacier: $2,457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You pay extra for retrieval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Buy your own 2x 10TB disks: 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~$800 (USB)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~$500 (SATA)</a:t>
            </a:r>
          </a:p>
          <a:p>
            <a:pPr marL="473760" indent="-365760">
              <a:spcBef>
                <a:spcPts val="1412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3200" b="0" strike="noStrike" spc="-1">
                <a:latin typeface="Arial"/>
              </a:rPr>
              <a:t>Dropbox business advanced: $1,200</a:t>
            </a:r>
          </a:p>
          <a:p>
            <a:pPr marL="905760" lvl="1" indent="-365760">
              <a:spcBef>
                <a:spcPts val="1131"/>
              </a:spcBef>
              <a:buClr>
                <a:srgbClr val="800000"/>
              </a:buClr>
              <a:buSzPct val="45000"/>
              <a:buFont typeface="Times New Roman"/>
              <a:buChar char="■"/>
            </a:pPr>
            <a:r>
              <a:rPr lang="en-US" sz="2800" b="0" strike="noStrike" spc="-1">
                <a:latin typeface="Arial"/>
              </a:rPr>
              <a:t>“As much space as your team needs” </a:t>
            </a:r>
            <a:r>
              <a:rPr lang="en-US" sz="2800" b="1" strike="noStrike" spc="-1">
                <a:solidFill>
                  <a:srgbClr val="FF0000"/>
                </a:solidFill>
                <a:latin typeface="Arial"/>
              </a:rPr>
              <a:t>?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210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DejaVu Sans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RCC Template</dc:title>
  <dc:subject/>
  <dc:creator>Paul Van Der Mark</dc:creator>
  <dc:description/>
  <cp:lastModifiedBy>Evangeline Ciupek</cp:lastModifiedBy>
  <cp:revision>6</cp:revision>
  <dcterms:created xsi:type="dcterms:W3CDTF">2019-10-01T10:48:43Z</dcterms:created>
  <dcterms:modified xsi:type="dcterms:W3CDTF">2019-10-07T18:58:48Z</dcterms:modified>
  <dc:language>en-US</dc:language>
</cp:coreProperties>
</file>