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84" r:id="rId3"/>
    <p:sldId id="257" r:id="rId4"/>
    <p:sldId id="258" r:id="rId5"/>
    <p:sldId id="259" r:id="rId6"/>
    <p:sldId id="274" r:id="rId7"/>
    <p:sldId id="260" r:id="rId8"/>
    <p:sldId id="276" r:id="rId9"/>
    <p:sldId id="263" r:id="rId10"/>
    <p:sldId id="262" r:id="rId11"/>
    <p:sldId id="267" r:id="rId12"/>
    <p:sldId id="275" r:id="rId13"/>
    <p:sldId id="270" r:id="rId14"/>
    <p:sldId id="264" r:id="rId15"/>
    <p:sldId id="286" r:id="rId16"/>
    <p:sldId id="283" r:id="rId17"/>
    <p:sldId id="268" r:id="rId18"/>
    <p:sldId id="269" r:id="rId19"/>
    <p:sldId id="281" r:id="rId20"/>
    <p:sldId id="285" r:id="rId21"/>
    <p:sldId id="261" r:id="rId22"/>
    <p:sldId id="266" r:id="rId23"/>
    <p:sldId id="287" r:id="rId24"/>
    <p:sldId id="288" r:id="rId25"/>
    <p:sldId id="282" r:id="rId26"/>
    <p:sldId id="265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3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8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202EECF-A47D-3D45-A911-20702C6399A5}" type="doc">
      <dgm:prSet loTypeId="urn:microsoft.com/office/officeart/2005/8/layout/default#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548A264-975D-034B-93E8-5408E396B033}">
      <dgm:prSet phldrT="[Text]" custT="1"/>
      <dgm:spPr>
        <a:solidFill>
          <a:schemeClr val="tx2">
            <a:lumMod val="75000"/>
          </a:schemeClr>
        </a:solidFill>
        <a:ln>
          <a:noFill/>
        </a:ln>
        <a:effectLst>
          <a:outerShdw blurRad="57785" dist="33020" dir="318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brightRoom" dir="t">
            <a:rot lat="0" lon="0" rev="600000"/>
          </a:lightRig>
        </a:scene3d>
        <a:sp3d prstMaterial="metal">
          <a:bevelT w="38100" h="57150" prst="angle"/>
        </a:sp3d>
      </dgm:spPr>
      <dgm:t>
        <a:bodyPr/>
        <a:lstStyle/>
        <a:p>
          <a:r>
            <a:rPr lang="en-US" sz="1600" b="1" i="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rPr>
            <a:t>Department of Agriculture</a:t>
          </a:r>
        </a:p>
        <a:p>
          <a:r>
            <a:rPr lang="en-US" sz="1600" b="1" i="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rPr>
            <a:t>(USDA)</a:t>
          </a:r>
          <a:endParaRPr lang="en-US" sz="1600" b="1" i="0" dirty="0">
            <a:latin typeface="Helvetica" charset="0"/>
            <a:ea typeface="Helvetica" charset="0"/>
            <a:cs typeface="Helvetica" charset="0"/>
          </a:endParaRPr>
        </a:p>
      </dgm:t>
    </dgm:pt>
    <dgm:pt modelId="{0AAB3995-D32F-2A42-96CD-EF1834381E20}" type="parTrans" cxnId="{6A3873E8-6486-5647-A1F7-93B8A788BD57}">
      <dgm:prSet/>
      <dgm:spPr/>
      <dgm:t>
        <a:bodyPr/>
        <a:lstStyle/>
        <a:p>
          <a:endParaRPr lang="en-US"/>
        </a:p>
      </dgm:t>
    </dgm:pt>
    <dgm:pt modelId="{7C3B7B02-3DD8-3C43-9F79-EC35706BB3E4}" type="sibTrans" cxnId="{6A3873E8-6486-5647-A1F7-93B8A788BD57}">
      <dgm:prSet/>
      <dgm:spPr/>
      <dgm:t>
        <a:bodyPr/>
        <a:lstStyle/>
        <a:p>
          <a:endParaRPr lang="en-US"/>
        </a:p>
      </dgm:t>
    </dgm:pt>
    <dgm:pt modelId="{579D8C11-C8F9-D24F-A2B2-A809649F94E1}">
      <dgm:prSet phldrT="[Text]" custT="1"/>
      <dgm:spPr>
        <a:solidFill>
          <a:schemeClr val="tx2">
            <a:lumMod val="75000"/>
          </a:schemeClr>
        </a:solidFill>
        <a:ln>
          <a:noFill/>
        </a:ln>
        <a:effectLst>
          <a:outerShdw blurRad="57785" dist="33020" dir="318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brightRoom" dir="t">
            <a:rot lat="0" lon="0" rev="600000"/>
          </a:lightRig>
        </a:scene3d>
        <a:sp3d prstMaterial="metal">
          <a:bevelT w="38100" h="57150" prst="angle"/>
        </a:sp3d>
      </dgm:spPr>
      <dgm:t>
        <a:bodyPr/>
        <a:lstStyle/>
        <a:p>
          <a:r>
            <a:rPr lang="en-US" sz="1600" b="1" i="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rPr>
            <a:t>Department of Commerce</a:t>
          </a:r>
        </a:p>
        <a:p>
          <a:r>
            <a:rPr lang="en-US" sz="1600" b="1" i="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rPr>
            <a:t>(</a:t>
          </a:r>
          <a:r>
            <a:rPr lang="en-US" sz="1600" b="1" i="0" dirty="0" err="1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rPr>
            <a:t>DoC</a:t>
          </a:r>
          <a:r>
            <a:rPr lang="en-US" sz="1600" b="1" i="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rPr>
            <a:t>)</a:t>
          </a:r>
          <a:endParaRPr lang="en-US" sz="1600" b="1" i="0" dirty="0">
            <a:latin typeface="Helvetica" charset="0"/>
            <a:ea typeface="Helvetica" charset="0"/>
            <a:cs typeface="Helvetica" charset="0"/>
          </a:endParaRPr>
        </a:p>
      </dgm:t>
    </dgm:pt>
    <dgm:pt modelId="{289EC8F0-183A-8045-B10D-2823E85F384A}" type="parTrans" cxnId="{84C561B9-53D9-9C48-8B4F-3F6642CFEA97}">
      <dgm:prSet/>
      <dgm:spPr/>
      <dgm:t>
        <a:bodyPr/>
        <a:lstStyle/>
        <a:p>
          <a:endParaRPr lang="en-US"/>
        </a:p>
      </dgm:t>
    </dgm:pt>
    <dgm:pt modelId="{1E36402F-43F9-4D4B-9A7C-8AD60EAE80F1}" type="sibTrans" cxnId="{84C561B9-53D9-9C48-8B4F-3F6642CFEA97}">
      <dgm:prSet/>
      <dgm:spPr/>
      <dgm:t>
        <a:bodyPr/>
        <a:lstStyle/>
        <a:p>
          <a:endParaRPr lang="en-US"/>
        </a:p>
      </dgm:t>
    </dgm:pt>
    <dgm:pt modelId="{523BF77C-5EBC-8D45-AECC-61EE3902D908}">
      <dgm:prSet phldrT="[Text]" custT="1"/>
      <dgm:spPr>
        <a:solidFill>
          <a:schemeClr val="tx2">
            <a:lumMod val="75000"/>
          </a:schemeClr>
        </a:solidFill>
        <a:ln>
          <a:noFill/>
        </a:ln>
        <a:effectLst>
          <a:outerShdw blurRad="57785" dist="33020" dir="318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brightRoom" dir="t">
            <a:rot lat="0" lon="0" rev="600000"/>
          </a:lightRig>
        </a:scene3d>
        <a:sp3d prstMaterial="metal">
          <a:bevelT w="38100" h="57150" prst="angle"/>
        </a:sp3d>
      </dgm:spPr>
      <dgm:t>
        <a:bodyPr/>
        <a:lstStyle/>
        <a:p>
          <a:r>
            <a:rPr lang="en-US" sz="1600" b="1" i="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rPr>
            <a:t>Department of Defense</a:t>
          </a:r>
        </a:p>
        <a:p>
          <a:r>
            <a:rPr lang="en-US" sz="1600" b="1" i="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rPr>
            <a:t>(DoD)</a:t>
          </a:r>
          <a:endParaRPr lang="en-US" sz="1600" b="1" i="0" dirty="0">
            <a:latin typeface="Helvetica" charset="0"/>
            <a:ea typeface="Helvetica" charset="0"/>
            <a:cs typeface="Helvetica" charset="0"/>
          </a:endParaRPr>
        </a:p>
      </dgm:t>
    </dgm:pt>
    <dgm:pt modelId="{3FF96D93-4BB7-6941-B8F1-58393CAD35EB}" type="parTrans" cxnId="{57028B5B-1B61-D44D-B7D8-135FF52D5C88}">
      <dgm:prSet/>
      <dgm:spPr/>
      <dgm:t>
        <a:bodyPr/>
        <a:lstStyle/>
        <a:p>
          <a:endParaRPr lang="en-US"/>
        </a:p>
      </dgm:t>
    </dgm:pt>
    <dgm:pt modelId="{B1A064CE-AD92-7542-B3CD-F3AA06C81D03}" type="sibTrans" cxnId="{57028B5B-1B61-D44D-B7D8-135FF52D5C88}">
      <dgm:prSet/>
      <dgm:spPr/>
      <dgm:t>
        <a:bodyPr/>
        <a:lstStyle/>
        <a:p>
          <a:endParaRPr lang="en-US"/>
        </a:p>
      </dgm:t>
    </dgm:pt>
    <dgm:pt modelId="{D31AB47B-BFDC-D046-BBD6-5DB4851CBD02}">
      <dgm:prSet phldrT="[Text]" custT="1"/>
      <dgm:spPr>
        <a:solidFill>
          <a:schemeClr val="tx2">
            <a:lumMod val="75000"/>
          </a:schemeClr>
        </a:solidFill>
        <a:ln>
          <a:noFill/>
        </a:ln>
        <a:effectLst>
          <a:outerShdw blurRad="57785" dist="33020" dir="318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brightRoom" dir="t">
            <a:rot lat="0" lon="0" rev="600000"/>
          </a:lightRig>
        </a:scene3d>
        <a:sp3d prstMaterial="metal">
          <a:bevelT w="38100" h="57150" prst="angle"/>
        </a:sp3d>
      </dgm:spPr>
      <dgm:t>
        <a:bodyPr/>
        <a:lstStyle/>
        <a:p>
          <a:r>
            <a:rPr lang="en-US" sz="1600" b="1" i="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rPr>
            <a:t>Department of Education</a:t>
          </a:r>
        </a:p>
        <a:p>
          <a:r>
            <a:rPr lang="en-US" sz="1600" b="1" i="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rPr>
            <a:t>(ED)</a:t>
          </a:r>
          <a:endParaRPr lang="en-US" sz="1600" b="1" i="0" dirty="0">
            <a:latin typeface="Helvetica" charset="0"/>
            <a:ea typeface="Helvetica" charset="0"/>
            <a:cs typeface="Helvetica" charset="0"/>
          </a:endParaRPr>
        </a:p>
      </dgm:t>
    </dgm:pt>
    <dgm:pt modelId="{F02B8803-B364-0344-BDB9-9E78AFD01D3B}" type="parTrans" cxnId="{382099CC-7ECF-5D47-9E6C-1F20C69A4BAE}">
      <dgm:prSet/>
      <dgm:spPr/>
      <dgm:t>
        <a:bodyPr/>
        <a:lstStyle/>
        <a:p>
          <a:endParaRPr lang="en-US"/>
        </a:p>
      </dgm:t>
    </dgm:pt>
    <dgm:pt modelId="{E5A3A988-F56E-8F4F-9507-D2973B36EEB2}" type="sibTrans" cxnId="{382099CC-7ECF-5D47-9E6C-1F20C69A4BAE}">
      <dgm:prSet/>
      <dgm:spPr/>
      <dgm:t>
        <a:bodyPr/>
        <a:lstStyle/>
        <a:p>
          <a:endParaRPr lang="en-US"/>
        </a:p>
      </dgm:t>
    </dgm:pt>
    <dgm:pt modelId="{93569022-9399-1E49-BEED-DFAAC2E64242}">
      <dgm:prSet phldrT="[Text]" custT="1"/>
      <dgm:spPr>
        <a:solidFill>
          <a:schemeClr val="tx2">
            <a:lumMod val="75000"/>
          </a:schemeClr>
        </a:solidFill>
        <a:ln>
          <a:noFill/>
        </a:ln>
        <a:effectLst>
          <a:outerShdw blurRad="57785" dist="33020" dir="318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brightRoom" dir="t">
            <a:rot lat="0" lon="0" rev="600000"/>
          </a:lightRig>
        </a:scene3d>
        <a:sp3d prstMaterial="metal">
          <a:bevelT w="38100" h="57150" prst="angle"/>
        </a:sp3d>
      </dgm:spPr>
      <dgm:t>
        <a:bodyPr/>
        <a:lstStyle/>
        <a:p>
          <a:r>
            <a:rPr lang="en-US" sz="1600" b="1" i="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rPr>
            <a:t>Department of Energy</a:t>
          </a:r>
        </a:p>
        <a:p>
          <a:r>
            <a:rPr lang="en-US" sz="1600" b="1" i="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rPr>
            <a:t>(DOE)</a:t>
          </a:r>
          <a:endParaRPr lang="en-US" sz="1600" b="1" i="0" dirty="0">
            <a:latin typeface="Helvetica" charset="0"/>
            <a:ea typeface="Helvetica" charset="0"/>
            <a:cs typeface="Helvetica" charset="0"/>
          </a:endParaRPr>
        </a:p>
      </dgm:t>
    </dgm:pt>
    <dgm:pt modelId="{5C31260D-A543-974A-B6ED-C749F3DB66B6}" type="parTrans" cxnId="{45E38CC1-BFDE-6443-B463-F3E510905868}">
      <dgm:prSet/>
      <dgm:spPr/>
      <dgm:t>
        <a:bodyPr/>
        <a:lstStyle/>
        <a:p>
          <a:endParaRPr lang="en-US"/>
        </a:p>
      </dgm:t>
    </dgm:pt>
    <dgm:pt modelId="{733E31A0-0125-1D4C-A374-FF8F7032AE24}" type="sibTrans" cxnId="{45E38CC1-BFDE-6443-B463-F3E510905868}">
      <dgm:prSet/>
      <dgm:spPr/>
      <dgm:t>
        <a:bodyPr/>
        <a:lstStyle/>
        <a:p>
          <a:endParaRPr lang="en-US"/>
        </a:p>
      </dgm:t>
    </dgm:pt>
    <dgm:pt modelId="{C189FDD6-55D6-8E46-8E68-6CD1042CE62E}">
      <dgm:prSet custT="1"/>
      <dgm:spPr>
        <a:solidFill>
          <a:schemeClr val="tx2">
            <a:lumMod val="75000"/>
          </a:schemeClr>
        </a:solidFill>
        <a:ln>
          <a:noFill/>
        </a:ln>
        <a:effectLst>
          <a:outerShdw blurRad="57785" dist="33020" dir="318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brightRoom" dir="t">
            <a:rot lat="0" lon="0" rev="600000"/>
          </a:lightRig>
        </a:scene3d>
        <a:sp3d prstMaterial="metal">
          <a:bevelT w="38100" h="57150" prst="angle"/>
        </a:sp3d>
      </dgm:spPr>
      <dgm:t>
        <a:bodyPr/>
        <a:lstStyle/>
        <a:p>
          <a:r>
            <a:rPr lang="en-US" sz="1600" b="1" i="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rPr>
            <a:t>Department of Health and Human Services</a:t>
          </a:r>
        </a:p>
        <a:p>
          <a:r>
            <a:rPr lang="en-US" sz="1600" b="1" i="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rPr>
            <a:t>(HHS)</a:t>
          </a:r>
          <a:endParaRPr lang="en-US" sz="1600" b="1" i="0" dirty="0">
            <a:latin typeface="Helvetica" charset="0"/>
            <a:ea typeface="Helvetica" charset="0"/>
            <a:cs typeface="Helvetica" charset="0"/>
          </a:endParaRPr>
        </a:p>
      </dgm:t>
    </dgm:pt>
    <dgm:pt modelId="{9FD84DAF-E7B3-3249-9CC6-109D43B7E2BE}" type="parTrans" cxnId="{41260664-CD73-0240-9370-6385DEEA3FF8}">
      <dgm:prSet/>
      <dgm:spPr/>
      <dgm:t>
        <a:bodyPr/>
        <a:lstStyle/>
        <a:p>
          <a:endParaRPr lang="en-US"/>
        </a:p>
      </dgm:t>
    </dgm:pt>
    <dgm:pt modelId="{E82371A4-8823-874B-B9C5-278D22AE0316}" type="sibTrans" cxnId="{41260664-CD73-0240-9370-6385DEEA3FF8}">
      <dgm:prSet/>
      <dgm:spPr/>
      <dgm:t>
        <a:bodyPr/>
        <a:lstStyle/>
        <a:p>
          <a:endParaRPr lang="en-US"/>
        </a:p>
      </dgm:t>
    </dgm:pt>
    <dgm:pt modelId="{5B399E0E-D70E-B344-9E4C-67B2D44178BB}">
      <dgm:prSet custT="1"/>
      <dgm:spPr>
        <a:solidFill>
          <a:schemeClr val="tx2">
            <a:lumMod val="75000"/>
          </a:schemeClr>
        </a:solidFill>
        <a:ln>
          <a:noFill/>
        </a:ln>
        <a:effectLst>
          <a:outerShdw blurRad="57785" dist="33020" dir="318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brightRoom" dir="t">
            <a:rot lat="0" lon="0" rev="600000"/>
          </a:lightRig>
        </a:scene3d>
        <a:sp3d prstMaterial="metal">
          <a:bevelT w="38100" h="57150" prst="angle"/>
        </a:sp3d>
      </dgm:spPr>
      <dgm:t>
        <a:bodyPr/>
        <a:lstStyle/>
        <a:p>
          <a:r>
            <a:rPr lang="en-US" sz="1600" b="1" i="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rPr>
            <a:t>Department of Homeland Security </a:t>
          </a:r>
        </a:p>
        <a:p>
          <a:r>
            <a:rPr lang="en-US" sz="1600" b="1" i="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rPr>
            <a:t>(DHS)</a:t>
          </a:r>
          <a:endParaRPr lang="en-US" sz="1600" b="1" i="0" dirty="0">
            <a:latin typeface="Helvetica" charset="0"/>
            <a:ea typeface="Helvetica" charset="0"/>
            <a:cs typeface="Helvetica" charset="0"/>
          </a:endParaRPr>
        </a:p>
      </dgm:t>
    </dgm:pt>
    <dgm:pt modelId="{936E9DB0-F9E8-E747-B3CC-C95578101EDA}" type="parTrans" cxnId="{A746A608-C8CA-EC49-B6C1-3E30C20E3B7F}">
      <dgm:prSet/>
      <dgm:spPr/>
      <dgm:t>
        <a:bodyPr/>
        <a:lstStyle/>
        <a:p>
          <a:endParaRPr lang="en-US"/>
        </a:p>
      </dgm:t>
    </dgm:pt>
    <dgm:pt modelId="{01A4E27D-455A-7948-ABE5-2D59B1915610}" type="sibTrans" cxnId="{A746A608-C8CA-EC49-B6C1-3E30C20E3B7F}">
      <dgm:prSet/>
      <dgm:spPr/>
      <dgm:t>
        <a:bodyPr/>
        <a:lstStyle/>
        <a:p>
          <a:endParaRPr lang="en-US"/>
        </a:p>
      </dgm:t>
    </dgm:pt>
    <dgm:pt modelId="{077DA2E1-9F65-634F-87BF-9F3A0800AF0A}">
      <dgm:prSet custT="1"/>
      <dgm:spPr>
        <a:solidFill>
          <a:schemeClr val="tx2">
            <a:lumMod val="75000"/>
          </a:schemeClr>
        </a:solidFill>
        <a:ln>
          <a:noFill/>
        </a:ln>
        <a:effectLst>
          <a:outerShdw blurRad="57785" dist="33020" dir="318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brightRoom" dir="t">
            <a:rot lat="0" lon="0" rev="600000"/>
          </a:lightRig>
        </a:scene3d>
        <a:sp3d prstMaterial="metal">
          <a:bevelT w="38100" h="57150" prst="angle"/>
        </a:sp3d>
      </dgm:spPr>
      <dgm:t>
        <a:bodyPr/>
        <a:lstStyle/>
        <a:p>
          <a:r>
            <a:rPr lang="en-US" sz="1600" b="1" i="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rPr>
            <a:t>Department of Transportation</a:t>
          </a:r>
        </a:p>
        <a:p>
          <a:r>
            <a:rPr lang="en-US" sz="1600" b="1" i="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rPr>
            <a:t>(DOT)</a:t>
          </a:r>
          <a:endParaRPr lang="en-US" sz="1600" b="1" i="0" dirty="0">
            <a:latin typeface="Helvetica" charset="0"/>
            <a:ea typeface="Helvetica" charset="0"/>
            <a:cs typeface="Helvetica" charset="0"/>
          </a:endParaRPr>
        </a:p>
      </dgm:t>
    </dgm:pt>
    <dgm:pt modelId="{470E6C82-1633-F043-8AB2-BCA1EFF6D9F1}" type="parTrans" cxnId="{84492F82-13F3-6C48-979A-1D12B5874097}">
      <dgm:prSet/>
      <dgm:spPr/>
      <dgm:t>
        <a:bodyPr/>
        <a:lstStyle/>
        <a:p>
          <a:endParaRPr lang="en-US"/>
        </a:p>
      </dgm:t>
    </dgm:pt>
    <dgm:pt modelId="{FF9CB851-31ED-D144-9A91-AA6D2F3C768A}" type="sibTrans" cxnId="{84492F82-13F3-6C48-979A-1D12B5874097}">
      <dgm:prSet/>
      <dgm:spPr/>
      <dgm:t>
        <a:bodyPr/>
        <a:lstStyle/>
        <a:p>
          <a:endParaRPr lang="en-US"/>
        </a:p>
      </dgm:t>
    </dgm:pt>
    <dgm:pt modelId="{0229E579-93A4-6048-9992-C928DB099F19}">
      <dgm:prSet custT="1"/>
      <dgm:spPr>
        <a:solidFill>
          <a:schemeClr val="tx2">
            <a:lumMod val="75000"/>
          </a:schemeClr>
        </a:solidFill>
        <a:ln>
          <a:noFill/>
        </a:ln>
        <a:effectLst>
          <a:outerShdw blurRad="57785" dist="33020" dir="318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brightRoom" dir="t">
            <a:rot lat="0" lon="0" rev="600000"/>
          </a:lightRig>
        </a:scene3d>
        <a:sp3d prstMaterial="metal">
          <a:bevelT w="38100" h="57150" prst="angle"/>
        </a:sp3d>
      </dgm:spPr>
      <dgm:t>
        <a:bodyPr/>
        <a:lstStyle/>
        <a:p>
          <a:r>
            <a:rPr lang="en-US" sz="1600" b="1" i="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rPr>
            <a:t>Environmental Protection Agency </a:t>
          </a:r>
        </a:p>
        <a:p>
          <a:r>
            <a:rPr lang="en-US" sz="1600" b="1" i="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rPr>
            <a:t>(EPA)</a:t>
          </a:r>
          <a:endParaRPr lang="en-US" sz="1600" b="1" i="0" dirty="0">
            <a:latin typeface="Helvetica" charset="0"/>
            <a:ea typeface="Helvetica" charset="0"/>
            <a:cs typeface="Helvetica" charset="0"/>
          </a:endParaRPr>
        </a:p>
      </dgm:t>
    </dgm:pt>
    <dgm:pt modelId="{D2FACFBE-3654-CF42-BFA9-CFED75428153}" type="parTrans" cxnId="{51A97E09-4168-524E-9604-96CB83573EBD}">
      <dgm:prSet/>
      <dgm:spPr/>
      <dgm:t>
        <a:bodyPr/>
        <a:lstStyle/>
        <a:p>
          <a:endParaRPr lang="en-US"/>
        </a:p>
      </dgm:t>
    </dgm:pt>
    <dgm:pt modelId="{47A2BFC7-B89C-0349-8796-DF3A9FC1C85F}" type="sibTrans" cxnId="{51A97E09-4168-524E-9604-96CB83573EBD}">
      <dgm:prSet/>
      <dgm:spPr/>
      <dgm:t>
        <a:bodyPr/>
        <a:lstStyle/>
        <a:p>
          <a:endParaRPr lang="en-US"/>
        </a:p>
      </dgm:t>
    </dgm:pt>
    <dgm:pt modelId="{D817371D-3A5A-634C-8A63-23F2D794A067}">
      <dgm:prSet custT="1"/>
      <dgm:spPr>
        <a:solidFill>
          <a:schemeClr val="tx2">
            <a:lumMod val="75000"/>
          </a:schemeClr>
        </a:solidFill>
        <a:ln>
          <a:noFill/>
        </a:ln>
        <a:effectLst>
          <a:outerShdw blurRad="57785" dist="33020" dir="318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brightRoom" dir="t">
            <a:rot lat="0" lon="0" rev="600000"/>
          </a:lightRig>
        </a:scene3d>
        <a:sp3d prstMaterial="metal">
          <a:bevelT w="38100" h="57150" prst="angle"/>
        </a:sp3d>
      </dgm:spPr>
      <dgm:t>
        <a:bodyPr/>
        <a:lstStyle/>
        <a:p>
          <a:r>
            <a:rPr lang="en-US" sz="1600" b="1" i="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rPr>
            <a:t>National Aeronautics and Space Administration </a:t>
          </a:r>
        </a:p>
        <a:p>
          <a:r>
            <a:rPr lang="en-US" sz="1600" b="1" i="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rPr>
            <a:t>(NASA)</a:t>
          </a:r>
          <a:endParaRPr lang="en-US" sz="1600" b="1" i="0" dirty="0">
            <a:latin typeface="Helvetica" charset="0"/>
            <a:ea typeface="Helvetica" charset="0"/>
            <a:cs typeface="Helvetica" charset="0"/>
          </a:endParaRPr>
        </a:p>
      </dgm:t>
    </dgm:pt>
    <dgm:pt modelId="{979FCE86-1F4B-6E4C-B0D0-FE4DE315ADA3}" type="parTrans" cxnId="{0AE34A54-69D9-B345-8426-1DB10F6D42A2}">
      <dgm:prSet/>
      <dgm:spPr/>
      <dgm:t>
        <a:bodyPr/>
        <a:lstStyle/>
        <a:p>
          <a:endParaRPr lang="en-US"/>
        </a:p>
      </dgm:t>
    </dgm:pt>
    <dgm:pt modelId="{291BCE6B-F4DB-4D44-8CE2-45D5EFAA2EAB}" type="sibTrans" cxnId="{0AE34A54-69D9-B345-8426-1DB10F6D42A2}">
      <dgm:prSet/>
      <dgm:spPr/>
      <dgm:t>
        <a:bodyPr/>
        <a:lstStyle/>
        <a:p>
          <a:endParaRPr lang="en-US"/>
        </a:p>
      </dgm:t>
    </dgm:pt>
    <dgm:pt modelId="{4FFFB797-1171-8B4F-A772-F1940C5D1467}">
      <dgm:prSet custT="1"/>
      <dgm:spPr>
        <a:solidFill>
          <a:schemeClr val="tx2">
            <a:lumMod val="75000"/>
          </a:schemeClr>
        </a:solidFill>
        <a:ln>
          <a:noFill/>
        </a:ln>
        <a:effectLst>
          <a:outerShdw blurRad="57785" dist="33020" dir="318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brightRoom" dir="t">
            <a:rot lat="0" lon="0" rev="600000"/>
          </a:lightRig>
        </a:scene3d>
        <a:sp3d prstMaterial="metal">
          <a:bevelT w="38100" h="57150" prst="angle"/>
        </a:sp3d>
      </dgm:spPr>
      <dgm:t>
        <a:bodyPr/>
        <a:lstStyle/>
        <a:p>
          <a:r>
            <a:rPr lang="en-US" sz="1600" b="1" i="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rPr>
            <a:t>National Science Foundation</a:t>
          </a:r>
        </a:p>
        <a:p>
          <a:r>
            <a:rPr lang="en-US" sz="1600" b="1" i="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rPr>
            <a:t>(NSF)</a:t>
          </a:r>
          <a:endParaRPr lang="en-US" sz="1600" b="1" i="0" dirty="0">
            <a:latin typeface="Helvetica" charset="0"/>
            <a:ea typeface="Helvetica" charset="0"/>
            <a:cs typeface="Helvetica" charset="0"/>
          </a:endParaRPr>
        </a:p>
      </dgm:t>
    </dgm:pt>
    <dgm:pt modelId="{677C652E-3937-594E-A4CD-4C1BDDC9DF5F}" type="parTrans" cxnId="{A00E2A4B-A16E-C149-86E5-AE9F347B5E7D}">
      <dgm:prSet/>
      <dgm:spPr/>
      <dgm:t>
        <a:bodyPr/>
        <a:lstStyle/>
        <a:p>
          <a:endParaRPr lang="en-US"/>
        </a:p>
      </dgm:t>
    </dgm:pt>
    <dgm:pt modelId="{C7B5A2B9-E15D-2340-8055-6772DC29C292}" type="sibTrans" cxnId="{A00E2A4B-A16E-C149-86E5-AE9F347B5E7D}">
      <dgm:prSet/>
      <dgm:spPr/>
      <dgm:t>
        <a:bodyPr/>
        <a:lstStyle/>
        <a:p>
          <a:endParaRPr lang="en-US"/>
        </a:p>
      </dgm:t>
    </dgm:pt>
    <dgm:pt modelId="{F61F019D-55EA-EF4F-A3DF-1FA550A1F08B}" type="pres">
      <dgm:prSet presAssocID="{A202EECF-A47D-3D45-A911-20702C6399A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2D27D06-5139-ED40-BF2E-3CA44B73ECC0}" type="pres">
      <dgm:prSet presAssocID="{8548A264-975D-034B-93E8-5408E396B033}" presName="node" presStyleLbl="node1" presStyleIdx="0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B2723C-D60B-584F-AC5C-12CD9763589A}" type="pres">
      <dgm:prSet presAssocID="{7C3B7B02-3DD8-3C43-9F79-EC35706BB3E4}" presName="sibTrans" presStyleCnt="0"/>
      <dgm:spPr/>
    </dgm:pt>
    <dgm:pt modelId="{A52386A0-FF03-C04D-AA6F-CC81117AE6FD}" type="pres">
      <dgm:prSet presAssocID="{579D8C11-C8F9-D24F-A2B2-A809649F94E1}" presName="node" presStyleLbl="node1" presStyleIdx="1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908CD7-AFEE-B849-BBE5-7BFE746EA0C5}" type="pres">
      <dgm:prSet presAssocID="{1E36402F-43F9-4D4B-9A7C-8AD60EAE80F1}" presName="sibTrans" presStyleCnt="0"/>
      <dgm:spPr/>
    </dgm:pt>
    <dgm:pt modelId="{301C2A9D-7DC5-DB42-AC77-E8C9DD554E9A}" type="pres">
      <dgm:prSet presAssocID="{523BF77C-5EBC-8D45-AECC-61EE3902D908}" presName="node" presStyleLbl="node1" presStyleIdx="2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701B79-047E-2D49-9FF9-4ED484226AD9}" type="pres">
      <dgm:prSet presAssocID="{B1A064CE-AD92-7542-B3CD-F3AA06C81D03}" presName="sibTrans" presStyleCnt="0"/>
      <dgm:spPr/>
    </dgm:pt>
    <dgm:pt modelId="{C2633E0B-43EA-7646-A633-E95FE98D101C}" type="pres">
      <dgm:prSet presAssocID="{D31AB47B-BFDC-D046-BBD6-5DB4851CBD02}" presName="node" presStyleLbl="node1" presStyleIdx="3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4FA2BA-1B21-AA45-8364-686BCFB2DE46}" type="pres">
      <dgm:prSet presAssocID="{E5A3A988-F56E-8F4F-9507-D2973B36EEB2}" presName="sibTrans" presStyleCnt="0"/>
      <dgm:spPr/>
    </dgm:pt>
    <dgm:pt modelId="{09E81874-8852-D546-A023-F7DD6DFA3621}" type="pres">
      <dgm:prSet presAssocID="{93569022-9399-1E49-BEED-DFAAC2E64242}" presName="node" presStyleLbl="node1" presStyleIdx="4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2F40B3-841D-6445-8204-63D70FB4B663}" type="pres">
      <dgm:prSet presAssocID="{733E31A0-0125-1D4C-A374-FF8F7032AE24}" presName="sibTrans" presStyleCnt="0"/>
      <dgm:spPr/>
    </dgm:pt>
    <dgm:pt modelId="{858D8FEF-6369-4D4D-A390-0292A6B86973}" type="pres">
      <dgm:prSet presAssocID="{C189FDD6-55D6-8E46-8E68-6CD1042CE62E}" presName="node" presStyleLbl="node1" presStyleIdx="5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4D2E15-FF45-B145-B82D-761797E0FAEB}" type="pres">
      <dgm:prSet presAssocID="{E82371A4-8823-874B-B9C5-278D22AE0316}" presName="sibTrans" presStyleCnt="0"/>
      <dgm:spPr/>
    </dgm:pt>
    <dgm:pt modelId="{81D3EBAE-6A40-B14E-AC82-84DFB63AA914}" type="pres">
      <dgm:prSet presAssocID="{5B399E0E-D70E-B344-9E4C-67B2D44178BB}" presName="node" presStyleLbl="node1" presStyleIdx="6" presStyleCnt="11" custLinFactNeighborX="-2687" custLinFactNeighborY="54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F7B85B-D83C-E84C-B06A-C10F11CAD4AB}" type="pres">
      <dgm:prSet presAssocID="{01A4E27D-455A-7948-ABE5-2D59B1915610}" presName="sibTrans" presStyleCnt="0"/>
      <dgm:spPr/>
    </dgm:pt>
    <dgm:pt modelId="{A00E83B7-A10F-5C44-9A99-6FA6C7296F74}" type="pres">
      <dgm:prSet presAssocID="{077DA2E1-9F65-634F-87BF-9F3A0800AF0A}" presName="node" presStyleLbl="node1" presStyleIdx="7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DA0C3D-A68D-5842-9736-F09C658216A3}" type="pres">
      <dgm:prSet presAssocID="{FF9CB851-31ED-D144-9A91-AA6D2F3C768A}" presName="sibTrans" presStyleCnt="0"/>
      <dgm:spPr/>
    </dgm:pt>
    <dgm:pt modelId="{593FDB99-DCC9-A34A-A605-CF65596BD6B1}" type="pres">
      <dgm:prSet presAssocID="{0229E579-93A4-6048-9992-C928DB099F19}" presName="node" presStyleLbl="node1" presStyleIdx="8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2BDA8B-7605-5F4A-9A9F-DB881BBEDDE4}" type="pres">
      <dgm:prSet presAssocID="{47A2BFC7-B89C-0349-8796-DF3A9FC1C85F}" presName="sibTrans" presStyleCnt="0"/>
      <dgm:spPr/>
    </dgm:pt>
    <dgm:pt modelId="{E1291F76-0DCD-F44C-80D1-6215EE2FB71D}" type="pres">
      <dgm:prSet presAssocID="{D817371D-3A5A-634C-8A63-23F2D794A067}" presName="node" presStyleLbl="node1" presStyleIdx="9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1E18C3-4F88-544E-81D1-8646083CA3F4}" type="pres">
      <dgm:prSet presAssocID="{291BCE6B-F4DB-4D44-8CE2-45D5EFAA2EAB}" presName="sibTrans" presStyleCnt="0"/>
      <dgm:spPr/>
    </dgm:pt>
    <dgm:pt modelId="{846BC47F-CCC6-A348-A259-7B8CD16A1DCE}" type="pres">
      <dgm:prSet presAssocID="{4FFFB797-1171-8B4F-A772-F1940C5D1467}" presName="node" presStyleLbl="node1" presStyleIdx="10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1A97E09-4168-524E-9604-96CB83573EBD}" srcId="{A202EECF-A47D-3D45-A911-20702C6399A5}" destId="{0229E579-93A4-6048-9992-C928DB099F19}" srcOrd="8" destOrd="0" parTransId="{D2FACFBE-3654-CF42-BFA9-CFED75428153}" sibTransId="{47A2BFC7-B89C-0349-8796-DF3A9FC1C85F}"/>
    <dgm:cxn modelId="{84492F82-13F3-6C48-979A-1D12B5874097}" srcId="{A202EECF-A47D-3D45-A911-20702C6399A5}" destId="{077DA2E1-9F65-634F-87BF-9F3A0800AF0A}" srcOrd="7" destOrd="0" parTransId="{470E6C82-1633-F043-8AB2-BCA1EFF6D9F1}" sibTransId="{FF9CB851-31ED-D144-9A91-AA6D2F3C768A}"/>
    <dgm:cxn modelId="{ABF15EFB-818C-9548-8951-7C2B5D6090AE}" type="presOf" srcId="{5B399E0E-D70E-B344-9E4C-67B2D44178BB}" destId="{81D3EBAE-6A40-B14E-AC82-84DFB63AA914}" srcOrd="0" destOrd="0" presId="urn:microsoft.com/office/officeart/2005/8/layout/default#1"/>
    <dgm:cxn modelId="{22D66CC3-5EF8-6344-81C8-6DC74C31F8BD}" type="presOf" srcId="{D817371D-3A5A-634C-8A63-23F2D794A067}" destId="{E1291F76-0DCD-F44C-80D1-6215EE2FB71D}" srcOrd="0" destOrd="0" presId="urn:microsoft.com/office/officeart/2005/8/layout/default#1"/>
    <dgm:cxn modelId="{EFD68BDD-7B35-6F43-891B-3349AAEA1A1C}" type="presOf" srcId="{C189FDD6-55D6-8E46-8E68-6CD1042CE62E}" destId="{858D8FEF-6369-4D4D-A390-0292A6B86973}" srcOrd="0" destOrd="0" presId="urn:microsoft.com/office/officeart/2005/8/layout/default#1"/>
    <dgm:cxn modelId="{382099CC-7ECF-5D47-9E6C-1F20C69A4BAE}" srcId="{A202EECF-A47D-3D45-A911-20702C6399A5}" destId="{D31AB47B-BFDC-D046-BBD6-5DB4851CBD02}" srcOrd="3" destOrd="0" parTransId="{F02B8803-B364-0344-BDB9-9E78AFD01D3B}" sibTransId="{E5A3A988-F56E-8F4F-9507-D2973B36EEB2}"/>
    <dgm:cxn modelId="{DC65D3C5-256E-474D-BB9F-7999BBFFED22}" type="presOf" srcId="{A202EECF-A47D-3D45-A911-20702C6399A5}" destId="{F61F019D-55EA-EF4F-A3DF-1FA550A1F08B}" srcOrd="0" destOrd="0" presId="urn:microsoft.com/office/officeart/2005/8/layout/default#1"/>
    <dgm:cxn modelId="{45E38CC1-BFDE-6443-B463-F3E510905868}" srcId="{A202EECF-A47D-3D45-A911-20702C6399A5}" destId="{93569022-9399-1E49-BEED-DFAAC2E64242}" srcOrd="4" destOrd="0" parTransId="{5C31260D-A543-974A-B6ED-C749F3DB66B6}" sibTransId="{733E31A0-0125-1D4C-A374-FF8F7032AE24}"/>
    <dgm:cxn modelId="{A00E2A4B-A16E-C149-86E5-AE9F347B5E7D}" srcId="{A202EECF-A47D-3D45-A911-20702C6399A5}" destId="{4FFFB797-1171-8B4F-A772-F1940C5D1467}" srcOrd="10" destOrd="0" parTransId="{677C652E-3937-594E-A4CD-4C1BDDC9DF5F}" sibTransId="{C7B5A2B9-E15D-2340-8055-6772DC29C292}"/>
    <dgm:cxn modelId="{C627DB50-D1B0-B24E-8E87-6B2496AFCAED}" type="presOf" srcId="{8548A264-975D-034B-93E8-5408E396B033}" destId="{12D27D06-5139-ED40-BF2E-3CA44B73ECC0}" srcOrd="0" destOrd="0" presId="urn:microsoft.com/office/officeart/2005/8/layout/default#1"/>
    <dgm:cxn modelId="{E7B6E2D8-441D-5E47-BB40-3399A177FAB0}" type="presOf" srcId="{0229E579-93A4-6048-9992-C928DB099F19}" destId="{593FDB99-DCC9-A34A-A605-CF65596BD6B1}" srcOrd="0" destOrd="0" presId="urn:microsoft.com/office/officeart/2005/8/layout/default#1"/>
    <dgm:cxn modelId="{41260664-CD73-0240-9370-6385DEEA3FF8}" srcId="{A202EECF-A47D-3D45-A911-20702C6399A5}" destId="{C189FDD6-55D6-8E46-8E68-6CD1042CE62E}" srcOrd="5" destOrd="0" parTransId="{9FD84DAF-E7B3-3249-9CC6-109D43B7E2BE}" sibTransId="{E82371A4-8823-874B-B9C5-278D22AE0316}"/>
    <dgm:cxn modelId="{6A3873E8-6486-5647-A1F7-93B8A788BD57}" srcId="{A202EECF-A47D-3D45-A911-20702C6399A5}" destId="{8548A264-975D-034B-93E8-5408E396B033}" srcOrd="0" destOrd="0" parTransId="{0AAB3995-D32F-2A42-96CD-EF1834381E20}" sibTransId="{7C3B7B02-3DD8-3C43-9F79-EC35706BB3E4}"/>
    <dgm:cxn modelId="{AA41C7BD-5989-C041-93EE-9C8469782388}" type="presOf" srcId="{4FFFB797-1171-8B4F-A772-F1940C5D1467}" destId="{846BC47F-CCC6-A348-A259-7B8CD16A1DCE}" srcOrd="0" destOrd="0" presId="urn:microsoft.com/office/officeart/2005/8/layout/default#1"/>
    <dgm:cxn modelId="{84C561B9-53D9-9C48-8B4F-3F6642CFEA97}" srcId="{A202EECF-A47D-3D45-A911-20702C6399A5}" destId="{579D8C11-C8F9-D24F-A2B2-A809649F94E1}" srcOrd="1" destOrd="0" parTransId="{289EC8F0-183A-8045-B10D-2823E85F384A}" sibTransId="{1E36402F-43F9-4D4B-9A7C-8AD60EAE80F1}"/>
    <dgm:cxn modelId="{57028B5B-1B61-D44D-B7D8-135FF52D5C88}" srcId="{A202EECF-A47D-3D45-A911-20702C6399A5}" destId="{523BF77C-5EBC-8D45-AECC-61EE3902D908}" srcOrd="2" destOrd="0" parTransId="{3FF96D93-4BB7-6941-B8F1-58393CAD35EB}" sibTransId="{B1A064CE-AD92-7542-B3CD-F3AA06C81D03}"/>
    <dgm:cxn modelId="{C949F7CF-23EC-C64C-8378-BACAE7089A92}" type="presOf" srcId="{93569022-9399-1E49-BEED-DFAAC2E64242}" destId="{09E81874-8852-D546-A023-F7DD6DFA3621}" srcOrd="0" destOrd="0" presId="urn:microsoft.com/office/officeart/2005/8/layout/default#1"/>
    <dgm:cxn modelId="{0AE34A54-69D9-B345-8426-1DB10F6D42A2}" srcId="{A202EECF-A47D-3D45-A911-20702C6399A5}" destId="{D817371D-3A5A-634C-8A63-23F2D794A067}" srcOrd="9" destOrd="0" parTransId="{979FCE86-1F4B-6E4C-B0D0-FE4DE315ADA3}" sibTransId="{291BCE6B-F4DB-4D44-8CE2-45D5EFAA2EAB}"/>
    <dgm:cxn modelId="{6FB0A170-5EF4-3741-B2EF-6A3425F8CA35}" type="presOf" srcId="{D31AB47B-BFDC-D046-BBD6-5DB4851CBD02}" destId="{C2633E0B-43EA-7646-A633-E95FE98D101C}" srcOrd="0" destOrd="0" presId="urn:microsoft.com/office/officeart/2005/8/layout/default#1"/>
    <dgm:cxn modelId="{BEC275C5-9AF6-3F4F-9531-4959DF213CD7}" type="presOf" srcId="{077DA2E1-9F65-634F-87BF-9F3A0800AF0A}" destId="{A00E83B7-A10F-5C44-9A99-6FA6C7296F74}" srcOrd="0" destOrd="0" presId="urn:microsoft.com/office/officeart/2005/8/layout/default#1"/>
    <dgm:cxn modelId="{A746A608-C8CA-EC49-B6C1-3E30C20E3B7F}" srcId="{A202EECF-A47D-3D45-A911-20702C6399A5}" destId="{5B399E0E-D70E-B344-9E4C-67B2D44178BB}" srcOrd="6" destOrd="0" parTransId="{936E9DB0-F9E8-E747-B3CC-C95578101EDA}" sibTransId="{01A4E27D-455A-7948-ABE5-2D59B1915610}"/>
    <dgm:cxn modelId="{8201A115-F548-4047-BD61-728FCD1E27DA}" type="presOf" srcId="{579D8C11-C8F9-D24F-A2B2-A809649F94E1}" destId="{A52386A0-FF03-C04D-AA6F-CC81117AE6FD}" srcOrd="0" destOrd="0" presId="urn:microsoft.com/office/officeart/2005/8/layout/default#1"/>
    <dgm:cxn modelId="{1859ADDF-3A0A-F84B-A138-A1F4AD437864}" type="presOf" srcId="{523BF77C-5EBC-8D45-AECC-61EE3902D908}" destId="{301C2A9D-7DC5-DB42-AC77-E8C9DD554E9A}" srcOrd="0" destOrd="0" presId="urn:microsoft.com/office/officeart/2005/8/layout/default#1"/>
    <dgm:cxn modelId="{F067AC3E-5D78-6E46-B6A7-4A1156862CB5}" type="presParOf" srcId="{F61F019D-55EA-EF4F-A3DF-1FA550A1F08B}" destId="{12D27D06-5139-ED40-BF2E-3CA44B73ECC0}" srcOrd="0" destOrd="0" presId="urn:microsoft.com/office/officeart/2005/8/layout/default#1"/>
    <dgm:cxn modelId="{AE634763-108D-9347-B76E-5A051B95C804}" type="presParOf" srcId="{F61F019D-55EA-EF4F-A3DF-1FA550A1F08B}" destId="{EAB2723C-D60B-584F-AC5C-12CD9763589A}" srcOrd="1" destOrd="0" presId="urn:microsoft.com/office/officeart/2005/8/layout/default#1"/>
    <dgm:cxn modelId="{5C9633E0-D2C9-F64E-B10F-D84845528B60}" type="presParOf" srcId="{F61F019D-55EA-EF4F-A3DF-1FA550A1F08B}" destId="{A52386A0-FF03-C04D-AA6F-CC81117AE6FD}" srcOrd="2" destOrd="0" presId="urn:microsoft.com/office/officeart/2005/8/layout/default#1"/>
    <dgm:cxn modelId="{F79ED350-2DD3-A640-AEDB-9A15EC57C73B}" type="presParOf" srcId="{F61F019D-55EA-EF4F-A3DF-1FA550A1F08B}" destId="{26908CD7-AFEE-B849-BBE5-7BFE746EA0C5}" srcOrd="3" destOrd="0" presId="urn:microsoft.com/office/officeart/2005/8/layout/default#1"/>
    <dgm:cxn modelId="{C230153A-B105-034F-9B18-C3908FC6D017}" type="presParOf" srcId="{F61F019D-55EA-EF4F-A3DF-1FA550A1F08B}" destId="{301C2A9D-7DC5-DB42-AC77-E8C9DD554E9A}" srcOrd="4" destOrd="0" presId="urn:microsoft.com/office/officeart/2005/8/layout/default#1"/>
    <dgm:cxn modelId="{DBFB6354-0AAF-9845-906A-0E74EF5FFCFD}" type="presParOf" srcId="{F61F019D-55EA-EF4F-A3DF-1FA550A1F08B}" destId="{A5701B79-047E-2D49-9FF9-4ED484226AD9}" srcOrd="5" destOrd="0" presId="urn:microsoft.com/office/officeart/2005/8/layout/default#1"/>
    <dgm:cxn modelId="{B23AFAEF-88D1-BF46-B927-E0EC2E6C996C}" type="presParOf" srcId="{F61F019D-55EA-EF4F-A3DF-1FA550A1F08B}" destId="{C2633E0B-43EA-7646-A633-E95FE98D101C}" srcOrd="6" destOrd="0" presId="urn:microsoft.com/office/officeart/2005/8/layout/default#1"/>
    <dgm:cxn modelId="{4DAAC97C-7C57-884B-8A59-9C1A0A45C91E}" type="presParOf" srcId="{F61F019D-55EA-EF4F-A3DF-1FA550A1F08B}" destId="{A44FA2BA-1B21-AA45-8364-686BCFB2DE46}" srcOrd="7" destOrd="0" presId="urn:microsoft.com/office/officeart/2005/8/layout/default#1"/>
    <dgm:cxn modelId="{EAB44A69-21A3-7447-B3F6-DE7AA15544F1}" type="presParOf" srcId="{F61F019D-55EA-EF4F-A3DF-1FA550A1F08B}" destId="{09E81874-8852-D546-A023-F7DD6DFA3621}" srcOrd="8" destOrd="0" presId="urn:microsoft.com/office/officeart/2005/8/layout/default#1"/>
    <dgm:cxn modelId="{341FA18F-9AFE-804F-9675-8B39957E1F7F}" type="presParOf" srcId="{F61F019D-55EA-EF4F-A3DF-1FA550A1F08B}" destId="{F92F40B3-841D-6445-8204-63D70FB4B663}" srcOrd="9" destOrd="0" presId="urn:microsoft.com/office/officeart/2005/8/layout/default#1"/>
    <dgm:cxn modelId="{F073FD2A-2A4C-0041-948B-B9C9FD938F97}" type="presParOf" srcId="{F61F019D-55EA-EF4F-A3DF-1FA550A1F08B}" destId="{858D8FEF-6369-4D4D-A390-0292A6B86973}" srcOrd="10" destOrd="0" presId="urn:microsoft.com/office/officeart/2005/8/layout/default#1"/>
    <dgm:cxn modelId="{53EC1F8F-B319-E842-9B73-85D4D9D4ED19}" type="presParOf" srcId="{F61F019D-55EA-EF4F-A3DF-1FA550A1F08B}" destId="{CD4D2E15-FF45-B145-B82D-761797E0FAEB}" srcOrd="11" destOrd="0" presId="urn:microsoft.com/office/officeart/2005/8/layout/default#1"/>
    <dgm:cxn modelId="{810093EC-8A66-9D49-8799-B1176576F869}" type="presParOf" srcId="{F61F019D-55EA-EF4F-A3DF-1FA550A1F08B}" destId="{81D3EBAE-6A40-B14E-AC82-84DFB63AA914}" srcOrd="12" destOrd="0" presId="urn:microsoft.com/office/officeart/2005/8/layout/default#1"/>
    <dgm:cxn modelId="{3A2D430B-8DCD-4846-90C7-4704F4B5C7FB}" type="presParOf" srcId="{F61F019D-55EA-EF4F-A3DF-1FA550A1F08B}" destId="{16F7B85B-D83C-E84C-B06A-C10F11CAD4AB}" srcOrd="13" destOrd="0" presId="urn:microsoft.com/office/officeart/2005/8/layout/default#1"/>
    <dgm:cxn modelId="{45C9FB58-11A2-1645-8914-64961B0A0EC3}" type="presParOf" srcId="{F61F019D-55EA-EF4F-A3DF-1FA550A1F08B}" destId="{A00E83B7-A10F-5C44-9A99-6FA6C7296F74}" srcOrd="14" destOrd="0" presId="urn:microsoft.com/office/officeart/2005/8/layout/default#1"/>
    <dgm:cxn modelId="{EDD30313-716C-2844-90CC-93FE943DDA63}" type="presParOf" srcId="{F61F019D-55EA-EF4F-A3DF-1FA550A1F08B}" destId="{7FDA0C3D-A68D-5842-9736-F09C658216A3}" srcOrd="15" destOrd="0" presId="urn:microsoft.com/office/officeart/2005/8/layout/default#1"/>
    <dgm:cxn modelId="{76C01352-3D1B-334D-B5AC-A3403EAE884D}" type="presParOf" srcId="{F61F019D-55EA-EF4F-A3DF-1FA550A1F08B}" destId="{593FDB99-DCC9-A34A-A605-CF65596BD6B1}" srcOrd="16" destOrd="0" presId="urn:microsoft.com/office/officeart/2005/8/layout/default#1"/>
    <dgm:cxn modelId="{FB2A6279-81BB-AB4C-85CF-ED889D08445B}" type="presParOf" srcId="{F61F019D-55EA-EF4F-A3DF-1FA550A1F08B}" destId="{F62BDA8B-7605-5F4A-9A9F-DB881BBEDDE4}" srcOrd="17" destOrd="0" presId="urn:microsoft.com/office/officeart/2005/8/layout/default#1"/>
    <dgm:cxn modelId="{2ED2E458-07C4-A547-971F-5567CD2DAC6E}" type="presParOf" srcId="{F61F019D-55EA-EF4F-A3DF-1FA550A1F08B}" destId="{E1291F76-0DCD-F44C-80D1-6215EE2FB71D}" srcOrd="18" destOrd="0" presId="urn:microsoft.com/office/officeart/2005/8/layout/default#1"/>
    <dgm:cxn modelId="{43BBF34A-B142-9547-B4CF-C7DA8B062DF4}" type="presParOf" srcId="{F61F019D-55EA-EF4F-A3DF-1FA550A1F08B}" destId="{261E18C3-4F88-544E-81D1-8646083CA3F4}" srcOrd="19" destOrd="0" presId="urn:microsoft.com/office/officeart/2005/8/layout/default#1"/>
    <dgm:cxn modelId="{1661E7DC-7FCC-1E4B-82C7-461676C09154}" type="presParOf" srcId="{F61F019D-55EA-EF4F-A3DF-1FA550A1F08B}" destId="{846BC47F-CCC6-A348-A259-7B8CD16A1DCE}" srcOrd="20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202EECF-A47D-3D45-A911-20702C6399A5}" type="doc">
      <dgm:prSet loTypeId="urn:microsoft.com/office/officeart/2005/8/layout/default#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23BF77C-5EBC-8D45-AECC-61EE3902D908}">
      <dgm:prSet phldrT="[Text]" custT="1"/>
      <dgm:spPr>
        <a:solidFill>
          <a:schemeClr val="tx2">
            <a:lumMod val="75000"/>
          </a:schemeClr>
        </a:solidFill>
        <a:ln>
          <a:noFill/>
        </a:ln>
        <a:effectLst>
          <a:outerShdw blurRad="57785" dist="33020" dir="318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brightRoom" dir="t">
            <a:rot lat="0" lon="0" rev="600000"/>
          </a:lightRig>
        </a:scene3d>
        <a:sp3d prstMaterial="metal">
          <a:bevelT w="38100" h="57150" prst="angle"/>
        </a:sp3d>
      </dgm:spPr>
      <dgm:t>
        <a:bodyPr/>
        <a:lstStyle/>
        <a:p>
          <a:r>
            <a:rPr lang="en-US" sz="1600" b="1" i="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rPr>
            <a:t>Department of Defense</a:t>
          </a:r>
        </a:p>
        <a:p>
          <a:r>
            <a:rPr lang="en-US" sz="1600" b="1" i="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rPr>
            <a:t>(DoD)</a:t>
          </a:r>
          <a:endParaRPr lang="en-US" sz="1600" b="1" i="0" dirty="0">
            <a:latin typeface="Helvetica" charset="0"/>
            <a:ea typeface="Helvetica" charset="0"/>
            <a:cs typeface="Helvetica" charset="0"/>
          </a:endParaRPr>
        </a:p>
      </dgm:t>
    </dgm:pt>
    <dgm:pt modelId="{3FF96D93-4BB7-6941-B8F1-58393CAD35EB}" type="parTrans" cxnId="{57028B5B-1B61-D44D-B7D8-135FF52D5C88}">
      <dgm:prSet/>
      <dgm:spPr/>
      <dgm:t>
        <a:bodyPr/>
        <a:lstStyle/>
        <a:p>
          <a:endParaRPr lang="en-US"/>
        </a:p>
      </dgm:t>
    </dgm:pt>
    <dgm:pt modelId="{B1A064CE-AD92-7542-B3CD-F3AA06C81D03}" type="sibTrans" cxnId="{57028B5B-1B61-D44D-B7D8-135FF52D5C88}">
      <dgm:prSet/>
      <dgm:spPr/>
      <dgm:t>
        <a:bodyPr/>
        <a:lstStyle/>
        <a:p>
          <a:endParaRPr lang="en-US"/>
        </a:p>
      </dgm:t>
    </dgm:pt>
    <dgm:pt modelId="{93569022-9399-1E49-BEED-DFAAC2E64242}">
      <dgm:prSet phldrT="[Text]" custT="1"/>
      <dgm:spPr>
        <a:solidFill>
          <a:schemeClr val="tx2">
            <a:lumMod val="75000"/>
          </a:schemeClr>
        </a:solidFill>
        <a:ln>
          <a:noFill/>
        </a:ln>
        <a:effectLst>
          <a:outerShdw blurRad="57785" dist="33020" dir="318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brightRoom" dir="t">
            <a:rot lat="0" lon="0" rev="600000"/>
          </a:lightRig>
        </a:scene3d>
        <a:sp3d prstMaterial="metal">
          <a:bevelT w="38100" h="57150" prst="angle"/>
        </a:sp3d>
      </dgm:spPr>
      <dgm:t>
        <a:bodyPr/>
        <a:lstStyle/>
        <a:p>
          <a:r>
            <a:rPr lang="en-US" sz="1600" b="1" i="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rPr>
            <a:t>Department of Energy</a:t>
          </a:r>
        </a:p>
        <a:p>
          <a:r>
            <a:rPr lang="en-US" sz="1600" b="1" i="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rPr>
            <a:t>(DOE)</a:t>
          </a:r>
          <a:endParaRPr lang="en-US" sz="1600" b="1" i="0" dirty="0">
            <a:latin typeface="Helvetica" charset="0"/>
            <a:ea typeface="Helvetica" charset="0"/>
            <a:cs typeface="Helvetica" charset="0"/>
          </a:endParaRPr>
        </a:p>
      </dgm:t>
    </dgm:pt>
    <dgm:pt modelId="{5C31260D-A543-974A-B6ED-C749F3DB66B6}" type="parTrans" cxnId="{45E38CC1-BFDE-6443-B463-F3E510905868}">
      <dgm:prSet/>
      <dgm:spPr/>
      <dgm:t>
        <a:bodyPr/>
        <a:lstStyle/>
        <a:p>
          <a:endParaRPr lang="en-US"/>
        </a:p>
      </dgm:t>
    </dgm:pt>
    <dgm:pt modelId="{733E31A0-0125-1D4C-A374-FF8F7032AE24}" type="sibTrans" cxnId="{45E38CC1-BFDE-6443-B463-F3E510905868}">
      <dgm:prSet/>
      <dgm:spPr/>
      <dgm:t>
        <a:bodyPr/>
        <a:lstStyle/>
        <a:p>
          <a:endParaRPr lang="en-US"/>
        </a:p>
      </dgm:t>
    </dgm:pt>
    <dgm:pt modelId="{C189FDD6-55D6-8E46-8E68-6CD1042CE62E}">
      <dgm:prSet custT="1"/>
      <dgm:spPr>
        <a:solidFill>
          <a:schemeClr val="tx2">
            <a:lumMod val="75000"/>
          </a:schemeClr>
        </a:solidFill>
        <a:ln>
          <a:noFill/>
        </a:ln>
        <a:effectLst>
          <a:outerShdw blurRad="57785" dist="33020" dir="318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brightRoom" dir="t">
            <a:rot lat="0" lon="0" rev="600000"/>
          </a:lightRig>
        </a:scene3d>
        <a:sp3d prstMaterial="metal">
          <a:bevelT w="38100" h="57150" prst="angle"/>
        </a:sp3d>
      </dgm:spPr>
      <dgm:t>
        <a:bodyPr/>
        <a:lstStyle/>
        <a:p>
          <a:r>
            <a:rPr lang="en-US" sz="1600" b="1" i="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rPr>
            <a:t>Department of Health and Human Services</a:t>
          </a:r>
        </a:p>
        <a:p>
          <a:r>
            <a:rPr lang="en-US" sz="1600" b="1" i="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rPr>
            <a:t>(HHS)</a:t>
          </a:r>
          <a:endParaRPr lang="en-US" sz="1600" b="1" i="0" dirty="0">
            <a:latin typeface="Helvetica" charset="0"/>
            <a:ea typeface="Helvetica" charset="0"/>
            <a:cs typeface="Helvetica" charset="0"/>
          </a:endParaRPr>
        </a:p>
      </dgm:t>
    </dgm:pt>
    <dgm:pt modelId="{9FD84DAF-E7B3-3249-9CC6-109D43B7E2BE}" type="parTrans" cxnId="{41260664-CD73-0240-9370-6385DEEA3FF8}">
      <dgm:prSet/>
      <dgm:spPr/>
      <dgm:t>
        <a:bodyPr/>
        <a:lstStyle/>
        <a:p>
          <a:endParaRPr lang="en-US"/>
        </a:p>
      </dgm:t>
    </dgm:pt>
    <dgm:pt modelId="{E82371A4-8823-874B-B9C5-278D22AE0316}" type="sibTrans" cxnId="{41260664-CD73-0240-9370-6385DEEA3FF8}">
      <dgm:prSet/>
      <dgm:spPr/>
      <dgm:t>
        <a:bodyPr/>
        <a:lstStyle/>
        <a:p>
          <a:endParaRPr lang="en-US"/>
        </a:p>
      </dgm:t>
    </dgm:pt>
    <dgm:pt modelId="{D817371D-3A5A-634C-8A63-23F2D794A067}">
      <dgm:prSet custT="1"/>
      <dgm:spPr>
        <a:solidFill>
          <a:schemeClr val="tx2">
            <a:lumMod val="75000"/>
          </a:schemeClr>
        </a:solidFill>
        <a:ln>
          <a:noFill/>
        </a:ln>
        <a:effectLst>
          <a:outerShdw blurRad="57785" dist="33020" dir="318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brightRoom" dir="t">
            <a:rot lat="0" lon="0" rev="600000"/>
          </a:lightRig>
        </a:scene3d>
        <a:sp3d prstMaterial="metal">
          <a:bevelT w="38100" h="57150" prst="angle"/>
        </a:sp3d>
      </dgm:spPr>
      <dgm:t>
        <a:bodyPr/>
        <a:lstStyle/>
        <a:p>
          <a:r>
            <a:rPr lang="en-US" sz="1600" b="1" i="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rPr>
            <a:t>National Aeronautics and Space Administration </a:t>
          </a:r>
        </a:p>
        <a:p>
          <a:r>
            <a:rPr lang="en-US" sz="1600" b="1" i="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rPr>
            <a:t>(NASA)</a:t>
          </a:r>
          <a:endParaRPr lang="en-US" sz="1600" b="1" i="0" dirty="0">
            <a:latin typeface="Helvetica" charset="0"/>
            <a:ea typeface="Helvetica" charset="0"/>
            <a:cs typeface="Helvetica" charset="0"/>
          </a:endParaRPr>
        </a:p>
      </dgm:t>
    </dgm:pt>
    <dgm:pt modelId="{979FCE86-1F4B-6E4C-B0D0-FE4DE315ADA3}" type="parTrans" cxnId="{0AE34A54-69D9-B345-8426-1DB10F6D42A2}">
      <dgm:prSet/>
      <dgm:spPr/>
      <dgm:t>
        <a:bodyPr/>
        <a:lstStyle/>
        <a:p>
          <a:endParaRPr lang="en-US"/>
        </a:p>
      </dgm:t>
    </dgm:pt>
    <dgm:pt modelId="{291BCE6B-F4DB-4D44-8CE2-45D5EFAA2EAB}" type="sibTrans" cxnId="{0AE34A54-69D9-B345-8426-1DB10F6D42A2}">
      <dgm:prSet/>
      <dgm:spPr/>
      <dgm:t>
        <a:bodyPr/>
        <a:lstStyle/>
        <a:p>
          <a:endParaRPr lang="en-US"/>
        </a:p>
      </dgm:t>
    </dgm:pt>
    <dgm:pt modelId="{4FFFB797-1171-8B4F-A772-F1940C5D1467}">
      <dgm:prSet custT="1"/>
      <dgm:spPr>
        <a:solidFill>
          <a:schemeClr val="tx2">
            <a:lumMod val="75000"/>
          </a:schemeClr>
        </a:solidFill>
        <a:ln>
          <a:noFill/>
        </a:ln>
        <a:effectLst>
          <a:outerShdw blurRad="57785" dist="33020" dir="318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brightRoom" dir="t">
            <a:rot lat="0" lon="0" rev="600000"/>
          </a:lightRig>
        </a:scene3d>
        <a:sp3d prstMaterial="metal">
          <a:bevelT w="38100" h="57150" prst="angle"/>
        </a:sp3d>
      </dgm:spPr>
      <dgm:t>
        <a:bodyPr/>
        <a:lstStyle/>
        <a:p>
          <a:r>
            <a:rPr lang="en-US" sz="1600" b="1" i="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rPr>
            <a:t>National Science Foundation</a:t>
          </a:r>
        </a:p>
        <a:p>
          <a:r>
            <a:rPr lang="en-US" sz="1600" b="1" i="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rPr>
            <a:t>(NSF)</a:t>
          </a:r>
          <a:endParaRPr lang="en-US" sz="1600" b="1" i="0" dirty="0">
            <a:latin typeface="Helvetica" charset="0"/>
            <a:ea typeface="Helvetica" charset="0"/>
            <a:cs typeface="Helvetica" charset="0"/>
          </a:endParaRPr>
        </a:p>
      </dgm:t>
    </dgm:pt>
    <dgm:pt modelId="{677C652E-3937-594E-A4CD-4C1BDDC9DF5F}" type="parTrans" cxnId="{A00E2A4B-A16E-C149-86E5-AE9F347B5E7D}">
      <dgm:prSet/>
      <dgm:spPr/>
      <dgm:t>
        <a:bodyPr/>
        <a:lstStyle/>
        <a:p>
          <a:endParaRPr lang="en-US"/>
        </a:p>
      </dgm:t>
    </dgm:pt>
    <dgm:pt modelId="{C7B5A2B9-E15D-2340-8055-6772DC29C292}" type="sibTrans" cxnId="{A00E2A4B-A16E-C149-86E5-AE9F347B5E7D}">
      <dgm:prSet/>
      <dgm:spPr/>
      <dgm:t>
        <a:bodyPr/>
        <a:lstStyle/>
        <a:p>
          <a:endParaRPr lang="en-US"/>
        </a:p>
      </dgm:t>
    </dgm:pt>
    <dgm:pt modelId="{F61F019D-55EA-EF4F-A3DF-1FA550A1F08B}" type="pres">
      <dgm:prSet presAssocID="{A202EECF-A47D-3D45-A911-20702C6399A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01C2A9D-7DC5-DB42-AC77-E8C9DD554E9A}" type="pres">
      <dgm:prSet presAssocID="{523BF77C-5EBC-8D45-AECC-61EE3902D908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701B79-047E-2D49-9FF9-4ED484226AD9}" type="pres">
      <dgm:prSet presAssocID="{B1A064CE-AD92-7542-B3CD-F3AA06C81D03}" presName="sibTrans" presStyleCnt="0"/>
      <dgm:spPr/>
    </dgm:pt>
    <dgm:pt modelId="{09E81874-8852-D546-A023-F7DD6DFA3621}" type="pres">
      <dgm:prSet presAssocID="{93569022-9399-1E49-BEED-DFAAC2E64242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2F40B3-841D-6445-8204-63D70FB4B663}" type="pres">
      <dgm:prSet presAssocID="{733E31A0-0125-1D4C-A374-FF8F7032AE24}" presName="sibTrans" presStyleCnt="0"/>
      <dgm:spPr/>
    </dgm:pt>
    <dgm:pt modelId="{858D8FEF-6369-4D4D-A390-0292A6B86973}" type="pres">
      <dgm:prSet presAssocID="{C189FDD6-55D6-8E46-8E68-6CD1042CE62E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4D2E15-FF45-B145-B82D-761797E0FAEB}" type="pres">
      <dgm:prSet presAssocID="{E82371A4-8823-874B-B9C5-278D22AE0316}" presName="sibTrans" presStyleCnt="0"/>
      <dgm:spPr/>
    </dgm:pt>
    <dgm:pt modelId="{E1291F76-0DCD-F44C-80D1-6215EE2FB71D}" type="pres">
      <dgm:prSet presAssocID="{D817371D-3A5A-634C-8A63-23F2D794A067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1E18C3-4F88-544E-81D1-8646083CA3F4}" type="pres">
      <dgm:prSet presAssocID="{291BCE6B-F4DB-4D44-8CE2-45D5EFAA2EAB}" presName="sibTrans" presStyleCnt="0"/>
      <dgm:spPr/>
    </dgm:pt>
    <dgm:pt modelId="{846BC47F-CCC6-A348-A259-7B8CD16A1DCE}" type="pres">
      <dgm:prSet presAssocID="{4FFFB797-1171-8B4F-A772-F1940C5D1467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2D66CC3-5EF8-6344-81C8-6DC74C31F8BD}" type="presOf" srcId="{D817371D-3A5A-634C-8A63-23F2D794A067}" destId="{E1291F76-0DCD-F44C-80D1-6215EE2FB71D}" srcOrd="0" destOrd="0" presId="urn:microsoft.com/office/officeart/2005/8/layout/default#1"/>
    <dgm:cxn modelId="{EFD68BDD-7B35-6F43-891B-3349AAEA1A1C}" type="presOf" srcId="{C189FDD6-55D6-8E46-8E68-6CD1042CE62E}" destId="{858D8FEF-6369-4D4D-A390-0292A6B86973}" srcOrd="0" destOrd="0" presId="urn:microsoft.com/office/officeart/2005/8/layout/default#1"/>
    <dgm:cxn modelId="{DC65D3C5-256E-474D-BB9F-7999BBFFED22}" type="presOf" srcId="{A202EECF-A47D-3D45-A911-20702C6399A5}" destId="{F61F019D-55EA-EF4F-A3DF-1FA550A1F08B}" srcOrd="0" destOrd="0" presId="urn:microsoft.com/office/officeart/2005/8/layout/default#1"/>
    <dgm:cxn modelId="{45E38CC1-BFDE-6443-B463-F3E510905868}" srcId="{A202EECF-A47D-3D45-A911-20702C6399A5}" destId="{93569022-9399-1E49-BEED-DFAAC2E64242}" srcOrd="1" destOrd="0" parTransId="{5C31260D-A543-974A-B6ED-C749F3DB66B6}" sibTransId="{733E31A0-0125-1D4C-A374-FF8F7032AE24}"/>
    <dgm:cxn modelId="{A00E2A4B-A16E-C149-86E5-AE9F347B5E7D}" srcId="{A202EECF-A47D-3D45-A911-20702C6399A5}" destId="{4FFFB797-1171-8B4F-A772-F1940C5D1467}" srcOrd="4" destOrd="0" parTransId="{677C652E-3937-594E-A4CD-4C1BDDC9DF5F}" sibTransId="{C7B5A2B9-E15D-2340-8055-6772DC29C292}"/>
    <dgm:cxn modelId="{41260664-CD73-0240-9370-6385DEEA3FF8}" srcId="{A202EECF-A47D-3D45-A911-20702C6399A5}" destId="{C189FDD6-55D6-8E46-8E68-6CD1042CE62E}" srcOrd="2" destOrd="0" parTransId="{9FD84DAF-E7B3-3249-9CC6-109D43B7E2BE}" sibTransId="{E82371A4-8823-874B-B9C5-278D22AE0316}"/>
    <dgm:cxn modelId="{AA41C7BD-5989-C041-93EE-9C8469782388}" type="presOf" srcId="{4FFFB797-1171-8B4F-A772-F1940C5D1467}" destId="{846BC47F-CCC6-A348-A259-7B8CD16A1DCE}" srcOrd="0" destOrd="0" presId="urn:microsoft.com/office/officeart/2005/8/layout/default#1"/>
    <dgm:cxn modelId="{57028B5B-1B61-D44D-B7D8-135FF52D5C88}" srcId="{A202EECF-A47D-3D45-A911-20702C6399A5}" destId="{523BF77C-5EBC-8D45-AECC-61EE3902D908}" srcOrd="0" destOrd="0" parTransId="{3FF96D93-4BB7-6941-B8F1-58393CAD35EB}" sibTransId="{B1A064CE-AD92-7542-B3CD-F3AA06C81D03}"/>
    <dgm:cxn modelId="{C949F7CF-23EC-C64C-8378-BACAE7089A92}" type="presOf" srcId="{93569022-9399-1E49-BEED-DFAAC2E64242}" destId="{09E81874-8852-D546-A023-F7DD6DFA3621}" srcOrd="0" destOrd="0" presId="urn:microsoft.com/office/officeart/2005/8/layout/default#1"/>
    <dgm:cxn modelId="{0AE34A54-69D9-B345-8426-1DB10F6D42A2}" srcId="{A202EECF-A47D-3D45-A911-20702C6399A5}" destId="{D817371D-3A5A-634C-8A63-23F2D794A067}" srcOrd="3" destOrd="0" parTransId="{979FCE86-1F4B-6E4C-B0D0-FE4DE315ADA3}" sibTransId="{291BCE6B-F4DB-4D44-8CE2-45D5EFAA2EAB}"/>
    <dgm:cxn modelId="{1859ADDF-3A0A-F84B-A138-A1F4AD437864}" type="presOf" srcId="{523BF77C-5EBC-8D45-AECC-61EE3902D908}" destId="{301C2A9D-7DC5-DB42-AC77-E8C9DD554E9A}" srcOrd="0" destOrd="0" presId="urn:microsoft.com/office/officeart/2005/8/layout/default#1"/>
    <dgm:cxn modelId="{C230153A-B105-034F-9B18-C3908FC6D017}" type="presParOf" srcId="{F61F019D-55EA-EF4F-A3DF-1FA550A1F08B}" destId="{301C2A9D-7DC5-DB42-AC77-E8C9DD554E9A}" srcOrd="0" destOrd="0" presId="urn:microsoft.com/office/officeart/2005/8/layout/default#1"/>
    <dgm:cxn modelId="{DBFB6354-0AAF-9845-906A-0E74EF5FFCFD}" type="presParOf" srcId="{F61F019D-55EA-EF4F-A3DF-1FA550A1F08B}" destId="{A5701B79-047E-2D49-9FF9-4ED484226AD9}" srcOrd="1" destOrd="0" presId="urn:microsoft.com/office/officeart/2005/8/layout/default#1"/>
    <dgm:cxn modelId="{EAB44A69-21A3-7447-B3F6-DE7AA15544F1}" type="presParOf" srcId="{F61F019D-55EA-EF4F-A3DF-1FA550A1F08B}" destId="{09E81874-8852-D546-A023-F7DD6DFA3621}" srcOrd="2" destOrd="0" presId="urn:microsoft.com/office/officeart/2005/8/layout/default#1"/>
    <dgm:cxn modelId="{341FA18F-9AFE-804F-9675-8B39957E1F7F}" type="presParOf" srcId="{F61F019D-55EA-EF4F-A3DF-1FA550A1F08B}" destId="{F92F40B3-841D-6445-8204-63D70FB4B663}" srcOrd="3" destOrd="0" presId="urn:microsoft.com/office/officeart/2005/8/layout/default#1"/>
    <dgm:cxn modelId="{F073FD2A-2A4C-0041-948B-B9C9FD938F97}" type="presParOf" srcId="{F61F019D-55EA-EF4F-A3DF-1FA550A1F08B}" destId="{858D8FEF-6369-4D4D-A390-0292A6B86973}" srcOrd="4" destOrd="0" presId="urn:microsoft.com/office/officeart/2005/8/layout/default#1"/>
    <dgm:cxn modelId="{53EC1F8F-B319-E842-9B73-85D4D9D4ED19}" type="presParOf" srcId="{F61F019D-55EA-EF4F-A3DF-1FA550A1F08B}" destId="{CD4D2E15-FF45-B145-B82D-761797E0FAEB}" srcOrd="5" destOrd="0" presId="urn:microsoft.com/office/officeart/2005/8/layout/default#1"/>
    <dgm:cxn modelId="{2ED2E458-07C4-A547-971F-5567CD2DAC6E}" type="presParOf" srcId="{F61F019D-55EA-EF4F-A3DF-1FA550A1F08B}" destId="{E1291F76-0DCD-F44C-80D1-6215EE2FB71D}" srcOrd="6" destOrd="0" presId="urn:microsoft.com/office/officeart/2005/8/layout/default#1"/>
    <dgm:cxn modelId="{43BBF34A-B142-9547-B4CF-C7DA8B062DF4}" type="presParOf" srcId="{F61F019D-55EA-EF4F-A3DF-1FA550A1F08B}" destId="{261E18C3-4F88-544E-81D1-8646083CA3F4}" srcOrd="7" destOrd="0" presId="urn:microsoft.com/office/officeart/2005/8/layout/default#1"/>
    <dgm:cxn modelId="{1661E7DC-7FCC-1E4B-82C7-461676C09154}" type="presParOf" srcId="{F61F019D-55EA-EF4F-A3DF-1FA550A1F08B}" destId="{846BC47F-CCC6-A348-A259-7B8CD16A1DCE}" srcOrd="8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D27D06-5139-ED40-BF2E-3CA44B73ECC0}">
      <dsp:nvSpPr>
        <dsp:cNvPr id="0" name=""/>
        <dsp:cNvSpPr/>
      </dsp:nvSpPr>
      <dsp:spPr>
        <a:xfrm>
          <a:off x="579249" y="457"/>
          <a:ext cx="2051863" cy="1231118"/>
        </a:xfrm>
        <a:prstGeom prst="rect">
          <a:avLst/>
        </a:prstGeom>
        <a:solidFill>
          <a:schemeClr val="tx2">
            <a:lumMod val="75000"/>
          </a:schemeClr>
        </a:solidFill>
        <a:ln>
          <a:noFill/>
        </a:ln>
        <a:effectLst>
          <a:outerShdw blurRad="57785" dist="33020" dir="318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brightRoom" dir="t">
            <a:rot lat="0" lon="0" rev="600000"/>
          </a:lightRig>
        </a:scene3d>
        <a:sp3d prstMaterial="metal">
          <a:bevelT w="38100" h="571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i="0" kern="120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rPr>
            <a:t>Department of Agriculture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i="0" kern="120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rPr>
            <a:t>(USDA)</a:t>
          </a:r>
          <a:endParaRPr lang="en-US" sz="1600" b="1" i="0" kern="1200" dirty="0">
            <a:latin typeface="Helvetica" charset="0"/>
            <a:ea typeface="Helvetica" charset="0"/>
            <a:cs typeface="Helvetica" charset="0"/>
          </a:endParaRPr>
        </a:p>
      </dsp:txBody>
      <dsp:txXfrm>
        <a:off x="579249" y="457"/>
        <a:ext cx="2051863" cy="1231118"/>
      </dsp:txXfrm>
    </dsp:sp>
    <dsp:sp modelId="{A52386A0-FF03-C04D-AA6F-CC81117AE6FD}">
      <dsp:nvSpPr>
        <dsp:cNvPr id="0" name=""/>
        <dsp:cNvSpPr/>
      </dsp:nvSpPr>
      <dsp:spPr>
        <a:xfrm>
          <a:off x="2836298" y="457"/>
          <a:ext cx="2051863" cy="1231118"/>
        </a:xfrm>
        <a:prstGeom prst="rect">
          <a:avLst/>
        </a:prstGeom>
        <a:solidFill>
          <a:schemeClr val="tx2">
            <a:lumMod val="75000"/>
          </a:schemeClr>
        </a:solidFill>
        <a:ln>
          <a:noFill/>
        </a:ln>
        <a:effectLst>
          <a:outerShdw blurRad="57785" dist="33020" dir="318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brightRoom" dir="t">
            <a:rot lat="0" lon="0" rev="600000"/>
          </a:lightRig>
        </a:scene3d>
        <a:sp3d prstMaterial="metal">
          <a:bevelT w="38100" h="571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i="0" kern="120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rPr>
            <a:t>Department of Commerce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i="0" kern="120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rPr>
            <a:t>(</a:t>
          </a:r>
          <a:r>
            <a:rPr lang="en-US" sz="1600" b="1" i="0" kern="1200" dirty="0" err="1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rPr>
            <a:t>DoC</a:t>
          </a:r>
          <a:r>
            <a:rPr lang="en-US" sz="1600" b="1" i="0" kern="120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rPr>
            <a:t>)</a:t>
          </a:r>
          <a:endParaRPr lang="en-US" sz="1600" b="1" i="0" kern="1200" dirty="0">
            <a:latin typeface="Helvetica" charset="0"/>
            <a:ea typeface="Helvetica" charset="0"/>
            <a:cs typeface="Helvetica" charset="0"/>
          </a:endParaRPr>
        </a:p>
      </dsp:txBody>
      <dsp:txXfrm>
        <a:off x="2836298" y="457"/>
        <a:ext cx="2051863" cy="1231118"/>
      </dsp:txXfrm>
    </dsp:sp>
    <dsp:sp modelId="{301C2A9D-7DC5-DB42-AC77-E8C9DD554E9A}">
      <dsp:nvSpPr>
        <dsp:cNvPr id="0" name=""/>
        <dsp:cNvSpPr/>
      </dsp:nvSpPr>
      <dsp:spPr>
        <a:xfrm>
          <a:off x="5093348" y="457"/>
          <a:ext cx="2051863" cy="1231118"/>
        </a:xfrm>
        <a:prstGeom prst="rect">
          <a:avLst/>
        </a:prstGeom>
        <a:solidFill>
          <a:schemeClr val="tx2">
            <a:lumMod val="75000"/>
          </a:schemeClr>
        </a:solidFill>
        <a:ln>
          <a:noFill/>
        </a:ln>
        <a:effectLst>
          <a:outerShdw blurRad="57785" dist="33020" dir="318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brightRoom" dir="t">
            <a:rot lat="0" lon="0" rev="600000"/>
          </a:lightRig>
        </a:scene3d>
        <a:sp3d prstMaterial="metal">
          <a:bevelT w="38100" h="571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i="0" kern="120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rPr>
            <a:t>Department of Defense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i="0" kern="120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rPr>
            <a:t>(DoD)</a:t>
          </a:r>
          <a:endParaRPr lang="en-US" sz="1600" b="1" i="0" kern="1200" dirty="0">
            <a:latin typeface="Helvetica" charset="0"/>
            <a:ea typeface="Helvetica" charset="0"/>
            <a:cs typeface="Helvetica" charset="0"/>
          </a:endParaRPr>
        </a:p>
      </dsp:txBody>
      <dsp:txXfrm>
        <a:off x="5093348" y="457"/>
        <a:ext cx="2051863" cy="1231118"/>
      </dsp:txXfrm>
    </dsp:sp>
    <dsp:sp modelId="{C2633E0B-43EA-7646-A633-E95FE98D101C}">
      <dsp:nvSpPr>
        <dsp:cNvPr id="0" name=""/>
        <dsp:cNvSpPr/>
      </dsp:nvSpPr>
      <dsp:spPr>
        <a:xfrm>
          <a:off x="7350398" y="457"/>
          <a:ext cx="2051863" cy="1231118"/>
        </a:xfrm>
        <a:prstGeom prst="rect">
          <a:avLst/>
        </a:prstGeom>
        <a:solidFill>
          <a:schemeClr val="tx2">
            <a:lumMod val="75000"/>
          </a:schemeClr>
        </a:solidFill>
        <a:ln>
          <a:noFill/>
        </a:ln>
        <a:effectLst>
          <a:outerShdw blurRad="57785" dist="33020" dir="318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brightRoom" dir="t">
            <a:rot lat="0" lon="0" rev="600000"/>
          </a:lightRig>
        </a:scene3d>
        <a:sp3d prstMaterial="metal">
          <a:bevelT w="38100" h="571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i="0" kern="120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rPr>
            <a:t>Department of Education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i="0" kern="120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rPr>
            <a:t>(ED)</a:t>
          </a:r>
          <a:endParaRPr lang="en-US" sz="1600" b="1" i="0" kern="1200" dirty="0">
            <a:latin typeface="Helvetica" charset="0"/>
            <a:ea typeface="Helvetica" charset="0"/>
            <a:cs typeface="Helvetica" charset="0"/>
          </a:endParaRPr>
        </a:p>
      </dsp:txBody>
      <dsp:txXfrm>
        <a:off x="7350398" y="457"/>
        <a:ext cx="2051863" cy="1231118"/>
      </dsp:txXfrm>
    </dsp:sp>
    <dsp:sp modelId="{09E81874-8852-D546-A023-F7DD6DFA3621}">
      <dsp:nvSpPr>
        <dsp:cNvPr id="0" name=""/>
        <dsp:cNvSpPr/>
      </dsp:nvSpPr>
      <dsp:spPr>
        <a:xfrm>
          <a:off x="579249" y="1436761"/>
          <a:ext cx="2051863" cy="1231118"/>
        </a:xfrm>
        <a:prstGeom prst="rect">
          <a:avLst/>
        </a:prstGeom>
        <a:solidFill>
          <a:schemeClr val="tx2">
            <a:lumMod val="75000"/>
          </a:schemeClr>
        </a:solidFill>
        <a:ln>
          <a:noFill/>
        </a:ln>
        <a:effectLst>
          <a:outerShdw blurRad="57785" dist="33020" dir="318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brightRoom" dir="t">
            <a:rot lat="0" lon="0" rev="600000"/>
          </a:lightRig>
        </a:scene3d>
        <a:sp3d prstMaterial="metal">
          <a:bevelT w="38100" h="571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i="0" kern="120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rPr>
            <a:t>Department of Energy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i="0" kern="120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rPr>
            <a:t>(DOE)</a:t>
          </a:r>
          <a:endParaRPr lang="en-US" sz="1600" b="1" i="0" kern="1200" dirty="0">
            <a:latin typeface="Helvetica" charset="0"/>
            <a:ea typeface="Helvetica" charset="0"/>
            <a:cs typeface="Helvetica" charset="0"/>
          </a:endParaRPr>
        </a:p>
      </dsp:txBody>
      <dsp:txXfrm>
        <a:off x="579249" y="1436761"/>
        <a:ext cx="2051863" cy="1231118"/>
      </dsp:txXfrm>
    </dsp:sp>
    <dsp:sp modelId="{858D8FEF-6369-4D4D-A390-0292A6B86973}">
      <dsp:nvSpPr>
        <dsp:cNvPr id="0" name=""/>
        <dsp:cNvSpPr/>
      </dsp:nvSpPr>
      <dsp:spPr>
        <a:xfrm>
          <a:off x="2836298" y="1436761"/>
          <a:ext cx="2051863" cy="1231118"/>
        </a:xfrm>
        <a:prstGeom prst="rect">
          <a:avLst/>
        </a:prstGeom>
        <a:solidFill>
          <a:schemeClr val="tx2">
            <a:lumMod val="75000"/>
          </a:schemeClr>
        </a:solidFill>
        <a:ln>
          <a:noFill/>
        </a:ln>
        <a:effectLst>
          <a:outerShdw blurRad="57785" dist="33020" dir="318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brightRoom" dir="t">
            <a:rot lat="0" lon="0" rev="600000"/>
          </a:lightRig>
        </a:scene3d>
        <a:sp3d prstMaterial="metal">
          <a:bevelT w="38100" h="571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i="0" kern="120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rPr>
            <a:t>Department of Health and Human Services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i="0" kern="120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rPr>
            <a:t>(HHS)</a:t>
          </a:r>
          <a:endParaRPr lang="en-US" sz="1600" b="1" i="0" kern="1200" dirty="0">
            <a:latin typeface="Helvetica" charset="0"/>
            <a:ea typeface="Helvetica" charset="0"/>
            <a:cs typeface="Helvetica" charset="0"/>
          </a:endParaRPr>
        </a:p>
      </dsp:txBody>
      <dsp:txXfrm>
        <a:off x="2836298" y="1436761"/>
        <a:ext cx="2051863" cy="1231118"/>
      </dsp:txXfrm>
    </dsp:sp>
    <dsp:sp modelId="{81D3EBAE-6A40-B14E-AC82-84DFB63AA914}">
      <dsp:nvSpPr>
        <dsp:cNvPr id="0" name=""/>
        <dsp:cNvSpPr/>
      </dsp:nvSpPr>
      <dsp:spPr>
        <a:xfrm>
          <a:off x="5038215" y="1443495"/>
          <a:ext cx="2051863" cy="1231118"/>
        </a:xfrm>
        <a:prstGeom prst="rect">
          <a:avLst/>
        </a:prstGeom>
        <a:solidFill>
          <a:schemeClr val="tx2">
            <a:lumMod val="75000"/>
          </a:schemeClr>
        </a:solidFill>
        <a:ln>
          <a:noFill/>
        </a:ln>
        <a:effectLst>
          <a:outerShdw blurRad="57785" dist="33020" dir="318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brightRoom" dir="t">
            <a:rot lat="0" lon="0" rev="600000"/>
          </a:lightRig>
        </a:scene3d>
        <a:sp3d prstMaterial="metal">
          <a:bevelT w="38100" h="571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i="0" kern="120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rPr>
            <a:t>Department of Homeland Security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i="0" kern="120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rPr>
            <a:t>(DHS)</a:t>
          </a:r>
          <a:endParaRPr lang="en-US" sz="1600" b="1" i="0" kern="1200" dirty="0">
            <a:latin typeface="Helvetica" charset="0"/>
            <a:ea typeface="Helvetica" charset="0"/>
            <a:cs typeface="Helvetica" charset="0"/>
          </a:endParaRPr>
        </a:p>
      </dsp:txBody>
      <dsp:txXfrm>
        <a:off x="5038215" y="1443495"/>
        <a:ext cx="2051863" cy="1231118"/>
      </dsp:txXfrm>
    </dsp:sp>
    <dsp:sp modelId="{A00E83B7-A10F-5C44-9A99-6FA6C7296F74}">
      <dsp:nvSpPr>
        <dsp:cNvPr id="0" name=""/>
        <dsp:cNvSpPr/>
      </dsp:nvSpPr>
      <dsp:spPr>
        <a:xfrm>
          <a:off x="7350398" y="1436761"/>
          <a:ext cx="2051863" cy="1231118"/>
        </a:xfrm>
        <a:prstGeom prst="rect">
          <a:avLst/>
        </a:prstGeom>
        <a:solidFill>
          <a:schemeClr val="tx2">
            <a:lumMod val="75000"/>
          </a:schemeClr>
        </a:solidFill>
        <a:ln>
          <a:noFill/>
        </a:ln>
        <a:effectLst>
          <a:outerShdw blurRad="57785" dist="33020" dir="318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brightRoom" dir="t">
            <a:rot lat="0" lon="0" rev="600000"/>
          </a:lightRig>
        </a:scene3d>
        <a:sp3d prstMaterial="metal">
          <a:bevelT w="38100" h="571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i="0" kern="120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rPr>
            <a:t>Department of Transportation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i="0" kern="120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rPr>
            <a:t>(DOT)</a:t>
          </a:r>
          <a:endParaRPr lang="en-US" sz="1600" b="1" i="0" kern="1200" dirty="0">
            <a:latin typeface="Helvetica" charset="0"/>
            <a:ea typeface="Helvetica" charset="0"/>
            <a:cs typeface="Helvetica" charset="0"/>
          </a:endParaRPr>
        </a:p>
      </dsp:txBody>
      <dsp:txXfrm>
        <a:off x="7350398" y="1436761"/>
        <a:ext cx="2051863" cy="1231118"/>
      </dsp:txXfrm>
    </dsp:sp>
    <dsp:sp modelId="{593FDB99-DCC9-A34A-A605-CF65596BD6B1}">
      <dsp:nvSpPr>
        <dsp:cNvPr id="0" name=""/>
        <dsp:cNvSpPr/>
      </dsp:nvSpPr>
      <dsp:spPr>
        <a:xfrm>
          <a:off x="1707774" y="2873065"/>
          <a:ext cx="2051863" cy="1231118"/>
        </a:xfrm>
        <a:prstGeom prst="rect">
          <a:avLst/>
        </a:prstGeom>
        <a:solidFill>
          <a:schemeClr val="tx2">
            <a:lumMod val="75000"/>
          </a:schemeClr>
        </a:solidFill>
        <a:ln>
          <a:noFill/>
        </a:ln>
        <a:effectLst>
          <a:outerShdw blurRad="57785" dist="33020" dir="318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brightRoom" dir="t">
            <a:rot lat="0" lon="0" rev="600000"/>
          </a:lightRig>
        </a:scene3d>
        <a:sp3d prstMaterial="metal">
          <a:bevelT w="38100" h="571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i="0" kern="120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rPr>
            <a:t>Environmental Protection Agency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i="0" kern="120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rPr>
            <a:t>(EPA)</a:t>
          </a:r>
          <a:endParaRPr lang="en-US" sz="1600" b="1" i="0" kern="1200" dirty="0">
            <a:latin typeface="Helvetica" charset="0"/>
            <a:ea typeface="Helvetica" charset="0"/>
            <a:cs typeface="Helvetica" charset="0"/>
          </a:endParaRPr>
        </a:p>
      </dsp:txBody>
      <dsp:txXfrm>
        <a:off x="1707774" y="2873065"/>
        <a:ext cx="2051863" cy="1231118"/>
      </dsp:txXfrm>
    </dsp:sp>
    <dsp:sp modelId="{E1291F76-0DCD-F44C-80D1-6215EE2FB71D}">
      <dsp:nvSpPr>
        <dsp:cNvPr id="0" name=""/>
        <dsp:cNvSpPr/>
      </dsp:nvSpPr>
      <dsp:spPr>
        <a:xfrm>
          <a:off x="3964823" y="2873065"/>
          <a:ext cx="2051863" cy="1231118"/>
        </a:xfrm>
        <a:prstGeom prst="rect">
          <a:avLst/>
        </a:prstGeom>
        <a:solidFill>
          <a:schemeClr val="tx2">
            <a:lumMod val="75000"/>
          </a:schemeClr>
        </a:solidFill>
        <a:ln>
          <a:noFill/>
        </a:ln>
        <a:effectLst>
          <a:outerShdw blurRad="57785" dist="33020" dir="318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brightRoom" dir="t">
            <a:rot lat="0" lon="0" rev="600000"/>
          </a:lightRig>
        </a:scene3d>
        <a:sp3d prstMaterial="metal">
          <a:bevelT w="38100" h="571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i="0" kern="120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rPr>
            <a:t>National Aeronautics and Space Administration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i="0" kern="120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rPr>
            <a:t>(NASA)</a:t>
          </a:r>
          <a:endParaRPr lang="en-US" sz="1600" b="1" i="0" kern="1200" dirty="0">
            <a:latin typeface="Helvetica" charset="0"/>
            <a:ea typeface="Helvetica" charset="0"/>
            <a:cs typeface="Helvetica" charset="0"/>
          </a:endParaRPr>
        </a:p>
      </dsp:txBody>
      <dsp:txXfrm>
        <a:off x="3964823" y="2873065"/>
        <a:ext cx="2051863" cy="1231118"/>
      </dsp:txXfrm>
    </dsp:sp>
    <dsp:sp modelId="{846BC47F-CCC6-A348-A259-7B8CD16A1DCE}">
      <dsp:nvSpPr>
        <dsp:cNvPr id="0" name=""/>
        <dsp:cNvSpPr/>
      </dsp:nvSpPr>
      <dsp:spPr>
        <a:xfrm>
          <a:off x="6221873" y="2873065"/>
          <a:ext cx="2051863" cy="1231118"/>
        </a:xfrm>
        <a:prstGeom prst="rect">
          <a:avLst/>
        </a:prstGeom>
        <a:solidFill>
          <a:schemeClr val="tx2">
            <a:lumMod val="75000"/>
          </a:schemeClr>
        </a:solidFill>
        <a:ln>
          <a:noFill/>
        </a:ln>
        <a:effectLst>
          <a:outerShdw blurRad="57785" dist="33020" dir="318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brightRoom" dir="t">
            <a:rot lat="0" lon="0" rev="600000"/>
          </a:lightRig>
        </a:scene3d>
        <a:sp3d prstMaterial="metal">
          <a:bevelT w="38100" h="571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i="0" kern="120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rPr>
            <a:t>National Science Foundation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i="0" kern="120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rPr>
            <a:t>(NSF)</a:t>
          </a:r>
          <a:endParaRPr lang="en-US" sz="1600" b="1" i="0" kern="1200" dirty="0">
            <a:latin typeface="Helvetica" charset="0"/>
            <a:ea typeface="Helvetica" charset="0"/>
            <a:cs typeface="Helvetica" charset="0"/>
          </a:endParaRPr>
        </a:p>
      </dsp:txBody>
      <dsp:txXfrm>
        <a:off x="6221873" y="2873065"/>
        <a:ext cx="2051863" cy="123111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1C2A9D-7DC5-DB42-AC77-E8C9DD554E9A}">
      <dsp:nvSpPr>
        <dsp:cNvPr id="0" name=""/>
        <dsp:cNvSpPr/>
      </dsp:nvSpPr>
      <dsp:spPr>
        <a:xfrm>
          <a:off x="0" y="24826"/>
          <a:ext cx="3119222" cy="1871533"/>
        </a:xfrm>
        <a:prstGeom prst="rect">
          <a:avLst/>
        </a:prstGeom>
        <a:solidFill>
          <a:schemeClr val="tx2">
            <a:lumMod val="75000"/>
          </a:schemeClr>
        </a:solidFill>
        <a:ln>
          <a:noFill/>
        </a:ln>
        <a:effectLst>
          <a:outerShdw blurRad="57785" dist="33020" dir="318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brightRoom" dir="t">
            <a:rot lat="0" lon="0" rev="600000"/>
          </a:lightRig>
        </a:scene3d>
        <a:sp3d prstMaterial="metal">
          <a:bevelT w="38100" h="571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i="0" kern="120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rPr>
            <a:t>Department of Defense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i="0" kern="120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rPr>
            <a:t>(DoD)</a:t>
          </a:r>
          <a:endParaRPr lang="en-US" sz="1600" b="1" i="0" kern="1200" dirty="0">
            <a:latin typeface="Helvetica" charset="0"/>
            <a:ea typeface="Helvetica" charset="0"/>
            <a:cs typeface="Helvetica" charset="0"/>
          </a:endParaRPr>
        </a:p>
      </dsp:txBody>
      <dsp:txXfrm>
        <a:off x="0" y="24826"/>
        <a:ext cx="3119222" cy="1871533"/>
      </dsp:txXfrm>
    </dsp:sp>
    <dsp:sp modelId="{09E81874-8852-D546-A023-F7DD6DFA3621}">
      <dsp:nvSpPr>
        <dsp:cNvPr id="0" name=""/>
        <dsp:cNvSpPr/>
      </dsp:nvSpPr>
      <dsp:spPr>
        <a:xfrm>
          <a:off x="3431144" y="24826"/>
          <a:ext cx="3119222" cy="1871533"/>
        </a:xfrm>
        <a:prstGeom prst="rect">
          <a:avLst/>
        </a:prstGeom>
        <a:solidFill>
          <a:schemeClr val="tx2">
            <a:lumMod val="75000"/>
          </a:schemeClr>
        </a:solidFill>
        <a:ln>
          <a:noFill/>
        </a:ln>
        <a:effectLst>
          <a:outerShdw blurRad="57785" dist="33020" dir="318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brightRoom" dir="t">
            <a:rot lat="0" lon="0" rev="600000"/>
          </a:lightRig>
        </a:scene3d>
        <a:sp3d prstMaterial="metal">
          <a:bevelT w="38100" h="571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i="0" kern="120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rPr>
            <a:t>Department of Energy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i="0" kern="120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rPr>
            <a:t>(DOE)</a:t>
          </a:r>
          <a:endParaRPr lang="en-US" sz="1600" b="1" i="0" kern="1200" dirty="0">
            <a:latin typeface="Helvetica" charset="0"/>
            <a:ea typeface="Helvetica" charset="0"/>
            <a:cs typeface="Helvetica" charset="0"/>
          </a:endParaRPr>
        </a:p>
      </dsp:txBody>
      <dsp:txXfrm>
        <a:off x="3431144" y="24826"/>
        <a:ext cx="3119222" cy="1871533"/>
      </dsp:txXfrm>
    </dsp:sp>
    <dsp:sp modelId="{858D8FEF-6369-4D4D-A390-0292A6B86973}">
      <dsp:nvSpPr>
        <dsp:cNvPr id="0" name=""/>
        <dsp:cNvSpPr/>
      </dsp:nvSpPr>
      <dsp:spPr>
        <a:xfrm>
          <a:off x="6862288" y="24826"/>
          <a:ext cx="3119222" cy="1871533"/>
        </a:xfrm>
        <a:prstGeom prst="rect">
          <a:avLst/>
        </a:prstGeom>
        <a:solidFill>
          <a:schemeClr val="tx2">
            <a:lumMod val="75000"/>
          </a:schemeClr>
        </a:solidFill>
        <a:ln>
          <a:noFill/>
        </a:ln>
        <a:effectLst>
          <a:outerShdw blurRad="57785" dist="33020" dir="318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brightRoom" dir="t">
            <a:rot lat="0" lon="0" rev="600000"/>
          </a:lightRig>
        </a:scene3d>
        <a:sp3d prstMaterial="metal">
          <a:bevelT w="38100" h="571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i="0" kern="120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rPr>
            <a:t>Department of Health and Human Services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i="0" kern="120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rPr>
            <a:t>(HHS)</a:t>
          </a:r>
          <a:endParaRPr lang="en-US" sz="1600" b="1" i="0" kern="1200" dirty="0">
            <a:latin typeface="Helvetica" charset="0"/>
            <a:ea typeface="Helvetica" charset="0"/>
            <a:cs typeface="Helvetica" charset="0"/>
          </a:endParaRPr>
        </a:p>
      </dsp:txBody>
      <dsp:txXfrm>
        <a:off x="6862288" y="24826"/>
        <a:ext cx="3119222" cy="1871533"/>
      </dsp:txXfrm>
    </dsp:sp>
    <dsp:sp modelId="{E1291F76-0DCD-F44C-80D1-6215EE2FB71D}">
      <dsp:nvSpPr>
        <dsp:cNvPr id="0" name=""/>
        <dsp:cNvSpPr/>
      </dsp:nvSpPr>
      <dsp:spPr>
        <a:xfrm>
          <a:off x="1715572" y="2208281"/>
          <a:ext cx="3119222" cy="1871533"/>
        </a:xfrm>
        <a:prstGeom prst="rect">
          <a:avLst/>
        </a:prstGeom>
        <a:solidFill>
          <a:schemeClr val="tx2">
            <a:lumMod val="75000"/>
          </a:schemeClr>
        </a:solidFill>
        <a:ln>
          <a:noFill/>
        </a:ln>
        <a:effectLst>
          <a:outerShdw blurRad="57785" dist="33020" dir="318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brightRoom" dir="t">
            <a:rot lat="0" lon="0" rev="600000"/>
          </a:lightRig>
        </a:scene3d>
        <a:sp3d prstMaterial="metal">
          <a:bevelT w="38100" h="571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i="0" kern="120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rPr>
            <a:t>National Aeronautics and Space Administration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i="0" kern="120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rPr>
            <a:t>(NASA)</a:t>
          </a:r>
          <a:endParaRPr lang="en-US" sz="1600" b="1" i="0" kern="1200" dirty="0">
            <a:latin typeface="Helvetica" charset="0"/>
            <a:ea typeface="Helvetica" charset="0"/>
            <a:cs typeface="Helvetica" charset="0"/>
          </a:endParaRPr>
        </a:p>
      </dsp:txBody>
      <dsp:txXfrm>
        <a:off x="1715572" y="2208281"/>
        <a:ext cx="3119222" cy="1871533"/>
      </dsp:txXfrm>
    </dsp:sp>
    <dsp:sp modelId="{846BC47F-CCC6-A348-A259-7B8CD16A1DCE}">
      <dsp:nvSpPr>
        <dsp:cNvPr id="0" name=""/>
        <dsp:cNvSpPr/>
      </dsp:nvSpPr>
      <dsp:spPr>
        <a:xfrm>
          <a:off x="5146716" y="2208281"/>
          <a:ext cx="3119222" cy="1871533"/>
        </a:xfrm>
        <a:prstGeom prst="rect">
          <a:avLst/>
        </a:prstGeom>
        <a:solidFill>
          <a:schemeClr val="tx2">
            <a:lumMod val="75000"/>
          </a:schemeClr>
        </a:solidFill>
        <a:ln>
          <a:noFill/>
        </a:ln>
        <a:effectLst>
          <a:outerShdw blurRad="57785" dist="33020" dir="318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brightRoom" dir="t">
            <a:rot lat="0" lon="0" rev="600000"/>
          </a:lightRig>
        </a:scene3d>
        <a:sp3d prstMaterial="metal">
          <a:bevelT w="38100" h="571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i="0" kern="120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rPr>
            <a:t>National Science Foundation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i="0" kern="120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rPr>
            <a:t>(NSF)</a:t>
          </a:r>
          <a:endParaRPr lang="en-US" sz="1600" b="1" i="0" kern="1200" dirty="0">
            <a:latin typeface="Helvetica" charset="0"/>
            <a:ea typeface="Helvetica" charset="0"/>
            <a:cs typeface="Helvetica" charset="0"/>
          </a:endParaRPr>
        </a:p>
      </dsp:txBody>
      <dsp:txXfrm>
        <a:off x="5146716" y="2208281"/>
        <a:ext cx="3119222" cy="18715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FF5DA8-2A42-440B-9149-4144F6C08954}" type="datetimeFigureOut">
              <a:rPr lang="en-US" smtClean="0"/>
              <a:t>5/25/2018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413ECC-A8F1-4B88-BE14-72EA801E2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048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44F8C-86D8-426C-9BB0-AD14D8E995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78E788-8DC9-4DFB-B43F-5CB11A9886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3DB547-F0EF-49AC-AB31-B6DAB66B6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78934-81BA-4125-8974-3D712CD39ADC}" type="datetimeFigureOut">
              <a:rPr lang="en-US" smtClean="0"/>
              <a:t>5/25/2018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197F1F-9437-4FA9-BAF1-6D485A114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95795A-B732-44CC-8325-D03C0F29C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D8032-FA7E-4693-A2D9-68E6273AB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680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BF210-65B9-415A-9D73-2267EE941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0B78E9-126A-4FFE-9D35-D9C04F05A7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E8C1F0-CC62-4AA1-9DC4-71815532D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78934-81BA-4125-8974-3D712CD39ADC}" type="datetimeFigureOut">
              <a:rPr lang="en-US" smtClean="0"/>
              <a:t>5/25/2018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FB045A-B5B3-4CA6-AC3B-7DDEA9CB4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F68E0F-5D20-4B66-8E9D-D2581E4F3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D8032-FA7E-4693-A2D9-68E6273AB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051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DA2C274-7AA2-4CFB-A333-80736C6852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1D928E-C262-4EFA-9519-F9D818AC67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37395D-9914-49B7-9E8E-FF821B033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78934-81BA-4125-8974-3D712CD39ADC}" type="datetimeFigureOut">
              <a:rPr lang="en-US" smtClean="0"/>
              <a:t>5/25/2018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2FC8C-9AD7-41DA-BDE1-69A480B10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9CF784-6AD3-484F-849B-B707180FF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D8032-FA7E-4693-A2D9-68E6273AB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2437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15600" y="390467"/>
            <a:ext cx="11360800" cy="1068000"/>
          </a:xfrm>
          <a:prstGeom prst="rect">
            <a:avLst/>
          </a:prstGeom>
        </p:spPr>
        <p:txBody>
          <a:bodyPr lIns="121897" tIns="121897" rIns="121897" bIns="121897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415600" y="1638233"/>
            <a:ext cx="11360800" cy="4453600"/>
          </a:xfrm>
          <a:prstGeom prst="rect">
            <a:avLst/>
          </a:prstGeom>
        </p:spPr>
        <p:txBody>
          <a:bodyPr lIns="121897" tIns="121897" rIns="121897" bIns="121897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11296609" y="6217621"/>
            <a:ext cx="731600" cy="524800"/>
          </a:xfrm>
          <a:prstGeom prst="rect">
            <a:avLst/>
          </a:prstGeom>
        </p:spPr>
        <p:txBody>
          <a:bodyPr lIns="121897" tIns="121897" rIns="121897" bIns="121897" anchor="ctr" anchorCtr="0">
            <a:noAutofit/>
          </a:bodyPr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524833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56377-6ADD-4174-AF3C-BF3641944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895505-F0B6-401A-9827-D048FB7EF1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EB89E3-AF51-480B-943B-6779EF7C2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78934-81BA-4125-8974-3D712CD39ADC}" type="datetimeFigureOut">
              <a:rPr lang="en-US" smtClean="0"/>
              <a:t>5/25/2018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F78BF-8AE5-4498-BB31-0BA682B2E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3E3F2A-4F23-4C8E-ADBD-FA9758EB0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D8032-FA7E-4693-A2D9-68E6273AB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569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01B631-1368-4B90-8157-E72871227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234865-8E2C-484B-8AFF-D6D91EE44E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09E254-A043-41ED-A45F-3924E8DDE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78934-81BA-4125-8974-3D712CD39ADC}" type="datetimeFigureOut">
              <a:rPr lang="en-US" smtClean="0"/>
              <a:t>5/25/2018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3FC6B4-68CB-4C65-BF1D-AFB666510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52C1B0-A050-40EB-A85B-253D771FF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D8032-FA7E-4693-A2D9-68E6273AB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208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0A590C-E56F-4643-9E5F-35288632E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08C402-9FC5-4C43-933A-5745A09413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BF583F-54A6-4A95-BBD4-BD692DBBFF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5222FD-B706-4B85-8EBE-4FE795DAC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78934-81BA-4125-8974-3D712CD39ADC}" type="datetimeFigureOut">
              <a:rPr lang="en-US" smtClean="0"/>
              <a:t>5/25/2018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3DEA10-D493-45B1-8E3F-D8666F25D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0951F6-1F4B-425D-B16C-A7B1C2F2B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D8032-FA7E-4693-A2D9-68E6273AB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697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C2850E-3AE1-4A16-8B9F-F3258F63FC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9E76F6-8FCF-4323-852D-B60C8311D2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EA485A-4ED3-4BCB-9534-03A8679D66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4B8906-7C4C-4809-9E30-F93EA5E177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F788E0-827F-4A1C-9B48-6AA8565C35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B1A3606-1D25-42F2-A79B-C7637A918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78934-81BA-4125-8974-3D712CD39ADC}" type="datetimeFigureOut">
              <a:rPr lang="en-US" smtClean="0"/>
              <a:t>5/25/2018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D94743A-A40D-4D64-B3FA-A75C58A00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DD28DF-AAA9-480D-B04B-6EE2359B1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D8032-FA7E-4693-A2D9-68E6273AB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054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A88BE-C757-47DD-87EF-6C5A7AD28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C6D6AB-256A-4F3E-837D-2F05E3730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78934-81BA-4125-8974-3D712CD39ADC}" type="datetimeFigureOut">
              <a:rPr lang="en-US" smtClean="0"/>
              <a:t>5/25/2018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817094-6726-43E0-9C4C-BD623015D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0D1736-11F5-454B-9503-9A0A612A3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D8032-FA7E-4693-A2D9-68E6273AB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802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F282EE1-A0BC-4733-AEBF-0E50BE910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78934-81BA-4125-8974-3D712CD39ADC}" type="datetimeFigureOut">
              <a:rPr lang="en-US" smtClean="0"/>
              <a:t>5/25/2018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D9FAD8-2AEC-4B66-A0F1-C50E2CFA7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1EBECC-BAF3-48E0-A1B9-6B91033D1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D8032-FA7E-4693-A2D9-68E6273AB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689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CB88F-9F29-4E9A-A48B-E11C1E569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A75817-B96E-4721-B611-9F0907C998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936298-7CA1-4CA4-A065-74334D1576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DA7442-9FC0-4D6F-9874-B734092E1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78934-81BA-4125-8974-3D712CD39ADC}" type="datetimeFigureOut">
              <a:rPr lang="en-US" smtClean="0"/>
              <a:t>5/25/2018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E0357F-B041-4E69-AE0A-8E082A3B52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C074BF-C1B8-4E69-94BB-FADC32A48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D8032-FA7E-4693-A2D9-68E6273AB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992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508965-6F43-4D03-9EE7-80A8FBED85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FBF5D0-9B91-424D-820E-876F95C9C4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E1BD28-7B86-4BAF-AC20-14F31FF4B1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AA18C5-349E-4F56-99A1-F14A8FA94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78934-81BA-4125-8974-3D712CD39ADC}" type="datetimeFigureOut">
              <a:rPr lang="en-US" smtClean="0"/>
              <a:t>5/25/2018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EE9A84-5E8B-4BCD-ADF0-DA7EB3861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620537-770A-4A71-AFF4-AC8E2164F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D8032-FA7E-4693-A2D9-68E6273AB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094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DD6A7F3-67DD-40BB-99CE-5D68D5CC78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8C9FFD-48B5-4729-A0BA-D692B7281C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F48044-B7FA-4381-9B9E-BF47E93233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078934-81BA-4125-8974-3D712CD39ADC}" type="datetimeFigureOut">
              <a:rPr lang="en-US" smtClean="0"/>
              <a:t>5/25/2018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F9AD2A-A0BB-4AB0-8215-386306B603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1CA4DB-DF11-4A74-9B0C-6442217299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ED8032-FA7E-4693-A2D9-68E6273AB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074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fi.wikipedia.org/wiki/floridan_osavaltionyliopisto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microsoft.com/office/2007/relationships/hdphoto" Target="../media/hdphoto1.wdp"/><Relationship Id="rId7" Type="http://schemas.openxmlformats.org/officeDocument/2006/relationships/diagramColors" Target="../diagrams/colors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microsoft.com/office/2007/relationships/hdphoto" Target="../media/hdphoto1.wdp"/><Relationship Id="rId7" Type="http://schemas.openxmlformats.org/officeDocument/2006/relationships/diagramColors" Target="../diagrams/colors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6DF8D-9A18-4758-B4A4-E4C0C79A9CA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SBIR/STTR Funding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9AD158-BB98-4023-8CC1-FDCCE613B63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Michael Tentnowski, Director of Entrepreneurship Innovation Park of Tallahassee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0A7CF7A-1634-435E-841A-763C6B57ABDA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72371"/>
            <a:ext cx="3695700" cy="130969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FFCE155-F715-47B5-BEDE-D0CC4A9C870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4"/>
              </a:ext>
            </a:extLst>
          </a:blip>
          <a:stretch>
            <a:fillRect/>
          </a:stretch>
        </p:blipFill>
        <p:spPr>
          <a:xfrm>
            <a:off x="9920655" y="478989"/>
            <a:ext cx="1255712" cy="1286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30841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092081-636A-4D14-B948-3D16445BD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Department of Defense (DoD)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04E4A6-47AE-4E0F-803C-D8AB5B2D44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557590"/>
          </a:xfrm>
        </p:spPr>
        <p:txBody>
          <a:bodyPr>
            <a:normAutofit/>
          </a:bodyPr>
          <a:lstStyle/>
          <a:p>
            <a:pPr lvl="1"/>
            <a:r>
              <a:rPr lang="en-US" dirty="0"/>
              <a:t>Army: Phase I = $100k/6 mo. &amp; Phase II = $1M/24 mo.</a:t>
            </a:r>
          </a:p>
          <a:p>
            <a:pPr lvl="2"/>
            <a:r>
              <a:rPr lang="en-US" dirty="0"/>
              <a:t>Communications, Electronics, Engineering Services are the most funded projects</a:t>
            </a:r>
          </a:p>
          <a:p>
            <a:pPr lvl="1"/>
            <a:r>
              <a:rPr lang="en-US" dirty="0"/>
              <a:t>Airforce: Phase I = $150k/9 mo. &amp; Phase II = $750k/18-27 mo.</a:t>
            </a:r>
          </a:p>
          <a:p>
            <a:pPr lvl="2"/>
            <a:r>
              <a:rPr lang="en-US" dirty="0"/>
              <a:t>Battlespace, Electronics, Sensors, Materials, Space Platforms are the most funded</a:t>
            </a:r>
          </a:p>
          <a:p>
            <a:pPr lvl="1"/>
            <a:r>
              <a:rPr lang="en-US" dirty="0"/>
              <a:t>Navy: Phase I = $150k/? mo. &amp; Phase II = $1M/? mo. (plus DTA $75k / $500k)</a:t>
            </a:r>
          </a:p>
          <a:p>
            <a:pPr lvl="2"/>
            <a:r>
              <a:rPr lang="en-US" dirty="0"/>
              <a:t>Communications, Command, Control, Computers, Intelligence are the most funded</a:t>
            </a:r>
          </a:p>
          <a:p>
            <a:pPr lvl="1"/>
            <a:r>
              <a:rPr lang="en-US" dirty="0"/>
              <a:t>CBD: Phase I = $150k/6 mo. &amp; Phase II = $1M/24 mo. (plus DTA)</a:t>
            </a:r>
          </a:p>
          <a:p>
            <a:pPr lvl="2"/>
            <a:r>
              <a:rPr lang="en-US" dirty="0"/>
              <a:t>Detection, Mitigation, Modeling, Simulation, Treatments are the most funded</a:t>
            </a:r>
          </a:p>
          <a:p>
            <a:pPr lvl="1"/>
            <a:r>
              <a:rPr lang="en-US" dirty="0"/>
              <a:t>DTRA: Phase I = $150k/7 mo. &amp; Phase II = unspecified</a:t>
            </a:r>
          </a:p>
          <a:p>
            <a:pPr lvl="2"/>
            <a:r>
              <a:rPr lang="en-US" dirty="0"/>
              <a:t>Medical, Countermeasures, Modeling, Simulation are the most funded projects</a:t>
            </a:r>
          </a:p>
          <a:p>
            <a:pPr lvl="1"/>
            <a:r>
              <a:rPr lang="en-US" dirty="0"/>
              <a:t>USSOCOM: Phase I = $150k/6 mo. &amp; Phase II = unspecified</a:t>
            </a:r>
          </a:p>
          <a:p>
            <a:pPr lvl="2"/>
            <a:r>
              <a:rPr lang="en-US" sz="2100" dirty="0"/>
              <a:t>Reconnaissance, Counterterrorism, Unconventional Warfare are the most funded</a:t>
            </a:r>
            <a:endParaRPr lang="en-US" sz="1500" dirty="0"/>
          </a:p>
          <a:p>
            <a:pPr lvl="2" algn="r"/>
            <a:endParaRPr lang="en-US" sz="1900" dirty="0"/>
          </a:p>
          <a:p>
            <a:pPr marL="914400" lvl="2" indent="0" algn="r">
              <a:buNone/>
            </a:pPr>
            <a:endParaRPr lang="en-US" sz="1900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F5D705DA-6D98-4E5E-B6DF-B3F58D93EBC0}"/>
              </a:ext>
            </a:extLst>
          </p:cNvPr>
          <p:cNvSpPr/>
          <p:nvPr/>
        </p:nvSpPr>
        <p:spPr>
          <a:xfrm>
            <a:off x="3499338" y="1614549"/>
            <a:ext cx="1014047" cy="561914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8E9AB75C-0F49-43ED-B941-D59A7466AFA9}"/>
              </a:ext>
            </a:extLst>
          </p:cNvPr>
          <p:cNvSpPr/>
          <p:nvPr/>
        </p:nvSpPr>
        <p:spPr>
          <a:xfrm>
            <a:off x="6623539" y="3054167"/>
            <a:ext cx="890954" cy="561914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5738C4CA-B8FD-416D-838B-022F418CF74C}"/>
              </a:ext>
            </a:extLst>
          </p:cNvPr>
          <p:cNvSpPr/>
          <p:nvPr/>
        </p:nvSpPr>
        <p:spPr>
          <a:xfrm>
            <a:off x="6488723" y="3803833"/>
            <a:ext cx="890954" cy="561914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0A788AF7-BE94-4016-B659-A4982D743D66}"/>
              </a:ext>
            </a:extLst>
          </p:cNvPr>
          <p:cNvSpPr/>
          <p:nvPr/>
        </p:nvSpPr>
        <p:spPr>
          <a:xfrm>
            <a:off x="6629400" y="1614549"/>
            <a:ext cx="885093" cy="561914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679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19BA2D-5609-436A-97FB-B5F42A909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Small Business Registration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03855B-DA1D-4030-B0EB-8EF75198FF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Register with three databases right now (during the planning stage)</a:t>
            </a:r>
          </a:p>
          <a:p>
            <a:pPr lvl="1"/>
            <a:r>
              <a:rPr lang="en-US" dirty="0"/>
              <a:t>D&amp;B – Dunn &amp; Bradstreet (5 min.) Need: Employer Identification Number</a:t>
            </a:r>
          </a:p>
          <a:p>
            <a:pPr lvl="1"/>
            <a:r>
              <a:rPr lang="en-US" dirty="0"/>
              <a:t>SAM – System for Award Management (takes up to six weeks)                                    Get: MPIN – Marketing Partner Identification Number for future reference</a:t>
            </a:r>
          </a:p>
          <a:p>
            <a:pPr lvl="1"/>
            <a:r>
              <a:rPr lang="en-US" dirty="0"/>
              <a:t>Small Business Administration - Company Registration (10 min.)</a:t>
            </a:r>
          </a:p>
          <a:p>
            <a:r>
              <a:rPr lang="en-US" dirty="0"/>
              <a:t>FSU is already registered with these entities</a:t>
            </a:r>
          </a:p>
          <a:p>
            <a:r>
              <a:rPr lang="en-US" dirty="0"/>
              <a:t>Additional requirements by agency:</a:t>
            </a:r>
          </a:p>
          <a:p>
            <a:pPr lvl="1"/>
            <a:r>
              <a:rPr lang="en-US" dirty="0"/>
              <a:t>NASA – Electronic Handbook</a:t>
            </a:r>
          </a:p>
          <a:p>
            <a:pPr lvl="1"/>
            <a:r>
              <a:rPr lang="en-US" dirty="0"/>
              <a:t>HHS – Grants.gov</a:t>
            </a:r>
          </a:p>
          <a:p>
            <a:pPr lvl="1"/>
            <a:r>
              <a:rPr lang="en-US" dirty="0"/>
              <a:t>DOE – Four additional systems</a:t>
            </a:r>
          </a:p>
          <a:p>
            <a:pPr lvl="1"/>
            <a:r>
              <a:rPr lang="en-US" dirty="0"/>
              <a:t>NSF – Fastlane (interactive real-time system)</a:t>
            </a:r>
          </a:p>
          <a:p>
            <a:pPr lvl="1"/>
            <a:r>
              <a:rPr lang="en-US" dirty="0"/>
              <a:t>DoD – Dept. of Defense Submission website</a:t>
            </a:r>
          </a:p>
        </p:txBody>
      </p:sp>
    </p:spTree>
    <p:extLst>
      <p:ext uri="{BB962C8B-B14F-4D97-AF65-F5344CB8AC3E}">
        <p14:creationId xmlns:p14="http://schemas.microsoft.com/office/powerpoint/2010/main" val="825120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33"/>
          <p:cNvSpPr txBox="1">
            <a:spLocks noChangeArrowheads="1"/>
          </p:cNvSpPr>
          <p:nvPr/>
        </p:nvSpPr>
        <p:spPr bwMode="auto">
          <a:xfrm>
            <a:off x="2081367" y="597413"/>
            <a:ext cx="769986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4400" dirty="0">
                <a:latin typeface="+mj-lt"/>
                <a:ea typeface="Helvetica" charset="0"/>
                <a:cs typeface="Helvetica" charset="0"/>
              </a:rPr>
              <a:t>Required Registrations by Agency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2800024"/>
              </p:ext>
            </p:extLst>
          </p:nvPr>
        </p:nvGraphicFramePr>
        <p:xfrm>
          <a:off x="1387639" y="1553674"/>
          <a:ext cx="9087320" cy="45974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850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7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73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73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73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73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800" b="1" i="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dirty="0">
                          <a:solidFill>
                            <a:schemeClr val="tx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NASA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dirty="0">
                          <a:solidFill>
                            <a:schemeClr val="tx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HHS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dirty="0">
                          <a:solidFill>
                            <a:schemeClr val="tx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NSF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dirty="0">
                          <a:solidFill>
                            <a:schemeClr val="tx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DOE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dirty="0">
                          <a:solidFill>
                            <a:schemeClr val="tx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DOD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0" i="0" dirty="0">
                          <a:latin typeface="Helvetica" charset="0"/>
                          <a:ea typeface="Helvetica" charset="0"/>
                          <a:cs typeface="Helvetica" charset="0"/>
                        </a:rPr>
                        <a:t>DUNS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dirty="0">
                          <a:solidFill>
                            <a:srgbClr val="009193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x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dirty="0">
                          <a:solidFill>
                            <a:srgbClr val="009193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x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dirty="0">
                          <a:solidFill>
                            <a:srgbClr val="009193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x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dirty="0">
                          <a:solidFill>
                            <a:srgbClr val="009193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x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dirty="0">
                          <a:solidFill>
                            <a:srgbClr val="009193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x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0" i="0" dirty="0">
                          <a:latin typeface="Helvetica" charset="0"/>
                          <a:ea typeface="Helvetica" charset="0"/>
                          <a:cs typeface="Helvetica" charset="0"/>
                        </a:rPr>
                        <a:t>SAM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dirty="0">
                          <a:solidFill>
                            <a:srgbClr val="009193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dirty="0">
                          <a:solidFill>
                            <a:srgbClr val="009193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dirty="0">
                          <a:solidFill>
                            <a:srgbClr val="009193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dirty="0">
                          <a:solidFill>
                            <a:srgbClr val="009193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dirty="0">
                          <a:solidFill>
                            <a:srgbClr val="009193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x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0" i="0" dirty="0">
                          <a:latin typeface="Helvetica" charset="0"/>
                          <a:ea typeface="Helvetica" charset="0"/>
                          <a:cs typeface="Helvetica" charset="0"/>
                        </a:rPr>
                        <a:t>Company Registry (</a:t>
                      </a:r>
                      <a:r>
                        <a:rPr lang="en-US" sz="1400" b="0" i="0" dirty="0" err="1">
                          <a:latin typeface="Helvetica" charset="0"/>
                          <a:ea typeface="Helvetica" charset="0"/>
                          <a:cs typeface="Helvetica" charset="0"/>
                        </a:rPr>
                        <a:t>SBA.gov</a:t>
                      </a:r>
                      <a:r>
                        <a:rPr lang="en-US" sz="1400" b="0" i="0" dirty="0">
                          <a:latin typeface="Helvetica" charset="0"/>
                          <a:ea typeface="Helvetica" charset="0"/>
                          <a:cs typeface="Helvetica" charset="0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dirty="0">
                          <a:solidFill>
                            <a:srgbClr val="009193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dirty="0">
                          <a:solidFill>
                            <a:srgbClr val="009193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dirty="0">
                          <a:solidFill>
                            <a:srgbClr val="009193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dirty="0">
                          <a:solidFill>
                            <a:srgbClr val="009193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dirty="0">
                          <a:solidFill>
                            <a:srgbClr val="009193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x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0" i="0" dirty="0">
                          <a:latin typeface="Helvetica" charset="0"/>
                          <a:ea typeface="Helvetica" charset="0"/>
                          <a:cs typeface="Helvetica" charset="0"/>
                        </a:rPr>
                        <a:t>Electronic Handbook</a:t>
                      </a:r>
                      <a:r>
                        <a:rPr lang="en-US" sz="1400" b="0" i="0" baseline="0" dirty="0">
                          <a:latin typeface="Helvetica" charset="0"/>
                          <a:ea typeface="Helvetica" charset="0"/>
                          <a:cs typeface="Helvetica" charset="0"/>
                        </a:rPr>
                        <a:t> (EHB)</a:t>
                      </a:r>
                      <a:endParaRPr lang="en-US" sz="1400" b="0" i="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dirty="0">
                          <a:solidFill>
                            <a:srgbClr val="009193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1" i="0" dirty="0">
                        <a:solidFill>
                          <a:srgbClr val="009193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1" i="0" dirty="0">
                        <a:solidFill>
                          <a:srgbClr val="009193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1" i="0">
                        <a:solidFill>
                          <a:srgbClr val="009193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1" i="0">
                        <a:solidFill>
                          <a:srgbClr val="009193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0" i="0" dirty="0" err="1">
                          <a:latin typeface="Helvetica" charset="0"/>
                          <a:ea typeface="Helvetica" charset="0"/>
                          <a:cs typeface="Helvetica" charset="0"/>
                        </a:rPr>
                        <a:t>eRA</a:t>
                      </a:r>
                      <a:r>
                        <a:rPr lang="en-US" sz="1400" b="0" i="0" dirty="0">
                          <a:latin typeface="Helvetica" charset="0"/>
                          <a:ea typeface="Helvetica" charset="0"/>
                          <a:cs typeface="Helvetica" charset="0"/>
                        </a:rPr>
                        <a:t> Commons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i="0" dirty="0">
                        <a:solidFill>
                          <a:srgbClr val="009193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dirty="0">
                          <a:solidFill>
                            <a:srgbClr val="009193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1" i="0" dirty="0">
                        <a:solidFill>
                          <a:srgbClr val="009193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1" i="0">
                        <a:solidFill>
                          <a:srgbClr val="009193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1" i="0">
                        <a:solidFill>
                          <a:srgbClr val="009193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0" i="0" dirty="0" err="1">
                          <a:latin typeface="Helvetica" charset="0"/>
                          <a:ea typeface="Helvetica" charset="0"/>
                          <a:cs typeface="Helvetica" charset="0"/>
                        </a:rPr>
                        <a:t>Grants.gov</a:t>
                      </a:r>
                      <a:endParaRPr lang="en-US" sz="1400" b="0" i="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i="0" dirty="0">
                        <a:solidFill>
                          <a:srgbClr val="009193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dirty="0">
                          <a:solidFill>
                            <a:srgbClr val="009193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1" i="0" dirty="0">
                        <a:solidFill>
                          <a:srgbClr val="009193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dirty="0">
                          <a:solidFill>
                            <a:srgbClr val="009193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1" i="0">
                        <a:solidFill>
                          <a:srgbClr val="009193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0" i="0" dirty="0">
                          <a:latin typeface="Helvetica" charset="0"/>
                          <a:ea typeface="Helvetica" charset="0"/>
                          <a:cs typeface="Helvetica" charset="0"/>
                        </a:rPr>
                        <a:t>NSF </a:t>
                      </a:r>
                      <a:r>
                        <a:rPr lang="en-US" sz="1400" b="0" i="0" dirty="0" err="1">
                          <a:latin typeface="Helvetica" charset="0"/>
                          <a:ea typeface="Helvetica" charset="0"/>
                          <a:cs typeface="Helvetica" charset="0"/>
                        </a:rPr>
                        <a:t>FastLane</a:t>
                      </a:r>
                      <a:endParaRPr lang="en-US" sz="1400" b="0" i="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i="0" dirty="0">
                        <a:solidFill>
                          <a:srgbClr val="009193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1" i="0" dirty="0">
                        <a:solidFill>
                          <a:srgbClr val="009193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dirty="0">
                          <a:solidFill>
                            <a:srgbClr val="009193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1" i="0" dirty="0">
                        <a:solidFill>
                          <a:srgbClr val="009193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1" i="0">
                        <a:solidFill>
                          <a:srgbClr val="009193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0" i="0" dirty="0">
                          <a:latin typeface="Helvetica" charset="0"/>
                          <a:ea typeface="Helvetica" charset="0"/>
                          <a:cs typeface="Helvetica" charset="0"/>
                        </a:rPr>
                        <a:t>Portfolio Analysis and Management System (PAMS)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i="0" dirty="0">
                        <a:solidFill>
                          <a:srgbClr val="009193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1" i="0" dirty="0">
                        <a:solidFill>
                          <a:srgbClr val="009193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1" i="0" dirty="0">
                        <a:solidFill>
                          <a:srgbClr val="009193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dirty="0">
                          <a:solidFill>
                            <a:srgbClr val="009193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1" i="0" dirty="0">
                        <a:solidFill>
                          <a:srgbClr val="009193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0" i="0" dirty="0" err="1">
                          <a:latin typeface="Helvetica" charset="0"/>
                          <a:ea typeface="Helvetica" charset="0"/>
                          <a:cs typeface="Helvetica" charset="0"/>
                        </a:rPr>
                        <a:t>fedconnect.net</a:t>
                      </a:r>
                      <a:endParaRPr lang="en-US" sz="1400" b="0" i="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i="0" dirty="0">
                        <a:solidFill>
                          <a:srgbClr val="009193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1" i="0" dirty="0">
                        <a:solidFill>
                          <a:srgbClr val="009193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1" i="0" dirty="0">
                        <a:solidFill>
                          <a:srgbClr val="009193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dirty="0">
                          <a:solidFill>
                            <a:srgbClr val="009193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1" i="0" dirty="0">
                        <a:solidFill>
                          <a:srgbClr val="009193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0" i="0" dirty="0">
                          <a:latin typeface="Helvetica" charset="0"/>
                          <a:ea typeface="Helvetica" charset="0"/>
                          <a:cs typeface="Helvetica" charset="0"/>
                        </a:rPr>
                        <a:t>Funding Accountability and Transparency Act Sub-award Reporting</a:t>
                      </a:r>
                      <a:r>
                        <a:rPr lang="en-US" sz="1400" b="0" i="0" baseline="0" dirty="0">
                          <a:latin typeface="Helvetica" charset="0"/>
                          <a:ea typeface="Helvetica" charset="0"/>
                          <a:cs typeface="Helvetica" charset="0"/>
                        </a:rPr>
                        <a:t> System</a:t>
                      </a:r>
                      <a:endParaRPr lang="en-US" sz="1400" b="0" i="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i="0" dirty="0">
                        <a:solidFill>
                          <a:srgbClr val="009193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1" i="0">
                        <a:solidFill>
                          <a:srgbClr val="009193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1" i="0" dirty="0">
                        <a:solidFill>
                          <a:srgbClr val="009193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dirty="0">
                          <a:solidFill>
                            <a:srgbClr val="009193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1" i="0" dirty="0">
                        <a:solidFill>
                          <a:srgbClr val="009193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0" i="0" dirty="0">
                          <a:latin typeface="Helvetica" charset="0"/>
                          <a:ea typeface="Helvetica" charset="0"/>
                          <a:cs typeface="Helvetica" charset="0"/>
                        </a:rPr>
                        <a:t>DoD Submission Website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i="0">
                        <a:solidFill>
                          <a:srgbClr val="009193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i="0">
                        <a:solidFill>
                          <a:srgbClr val="009193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i="0">
                        <a:solidFill>
                          <a:srgbClr val="009193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i="0" dirty="0">
                        <a:solidFill>
                          <a:srgbClr val="009193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dirty="0">
                          <a:solidFill>
                            <a:srgbClr val="009193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x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4664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F6948-211C-4C27-A692-437C728D0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Winning Teams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8BFBF3-5E1B-4956-9315-C33839681F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5034" y="1785868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Small Business Principal Investigator (PI) is the most important </a:t>
            </a:r>
          </a:p>
          <a:p>
            <a:pPr lvl="1"/>
            <a:r>
              <a:rPr lang="en-US" dirty="0"/>
              <a:t>Show achievements, credentials and highlight experience</a:t>
            </a:r>
          </a:p>
          <a:p>
            <a:r>
              <a:rPr lang="en-US" dirty="0"/>
              <a:t>Key Staff need bios, credentials and proven experience</a:t>
            </a:r>
          </a:p>
          <a:p>
            <a:r>
              <a:rPr lang="en-US" dirty="0"/>
              <a:t>Subcontractors (agencies encouraged you to use them)</a:t>
            </a:r>
          </a:p>
          <a:p>
            <a:pPr lvl="1"/>
            <a:r>
              <a:rPr lang="en-US" dirty="0"/>
              <a:t>Elevates credibility/prestige</a:t>
            </a:r>
          </a:p>
          <a:p>
            <a:pPr lvl="1"/>
            <a:r>
              <a:rPr lang="en-US" dirty="0"/>
              <a:t>May discourage potential IP infringers</a:t>
            </a:r>
          </a:p>
          <a:p>
            <a:pPr lvl="1"/>
            <a:r>
              <a:rPr lang="en-US" dirty="0"/>
              <a:t>Considered “entities” by solicitors</a:t>
            </a:r>
          </a:p>
          <a:p>
            <a:r>
              <a:rPr lang="en-US" dirty="0"/>
              <a:t>Consultants</a:t>
            </a:r>
          </a:p>
          <a:p>
            <a:pPr lvl="1"/>
            <a:r>
              <a:rPr lang="en-US" dirty="0"/>
              <a:t>May add experience, specialized talent, industry connections, etc.</a:t>
            </a:r>
          </a:p>
          <a:p>
            <a:pPr lvl="1"/>
            <a:r>
              <a:rPr lang="en-US" dirty="0"/>
              <a:t>Considered “individuals” by solicitors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805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80EED5-3A9A-4E75-8C54-42BD23988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Solicitations; RFP, FOA, or Solicitation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E01EE0-D08B-42DF-91BE-0984126FAF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Unsolicited proposals are </a:t>
            </a:r>
            <a:r>
              <a:rPr lang="en-US" i="1" dirty="0"/>
              <a:t>not</a:t>
            </a:r>
            <a:r>
              <a:rPr lang="en-US" dirty="0"/>
              <a:t> accepted</a:t>
            </a:r>
          </a:p>
          <a:p>
            <a:r>
              <a:rPr lang="en-US" dirty="0"/>
              <a:t>Usually between 30-200 pages (120 is typical)</a:t>
            </a:r>
          </a:p>
          <a:p>
            <a:r>
              <a:rPr lang="en-US" dirty="0"/>
              <a:t>Three sections:</a:t>
            </a:r>
          </a:p>
          <a:p>
            <a:pPr lvl="1"/>
            <a:r>
              <a:rPr lang="en-US" dirty="0"/>
              <a:t>Proposal Preparation Instructions</a:t>
            </a:r>
          </a:p>
          <a:p>
            <a:pPr lvl="1"/>
            <a:r>
              <a:rPr lang="en-US" dirty="0"/>
              <a:t>Application &amp; Submission Guidelines</a:t>
            </a:r>
          </a:p>
          <a:p>
            <a:pPr lvl="1"/>
            <a:r>
              <a:rPr lang="en-US" dirty="0"/>
              <a:t>Evaluation Criteria</a:t>
            </a:r>
          </a:p>
          <a:p>
            <a:r>
              <a:rPr lang="en-US" dirty="0"/>
              <a:t>Federal Fiscal Year is October 1</a:t>
            </a:r>
            <a:r>
              <a:rPr lang="en-US" baseline="30000" dirty="0"/>
              <a:t>st</a:t>
            </a:r>
            <a:r>
              <a:rPr lang="en-US" dirty="0"/>
              <a:t> – September 30</a:t>
            </a:r>
            <a:r>
              <a:rPr lang="en-US" baseline="30000" dirty="0"/>
              <a:t>th</a:t>
            </a:r>
            <a:r>
              <a:rPr lang="en-US" dirty="0"/>
              <a:t> </a:t>
            </a:r>
            <a:endParaRPr lang="en-US" baseline="30000" dirty="0"/>
          </a:p>
          <a:p>
            <a:r>
              <a:rPr lang="en-US" dirty="0"/>
              <a:t>Cannot speak with topic authors after solicitation is released</a:t>
            </a:r>
          </a:p>
          <a:p>
            <a:pPr lvl="1"/>
            <a:r>
              <a:rPr lang="en-US" dirty="0"/>
              <a:t>Can email authors on SITIS* but this will be made public</a:t>
            </a:r>
          </a:p>
          <a:p>
            <a:pPr lvl="1"/>
            <a:r>
              <a:rPr lang="en-US" dirty="0"/>
              <a:t>There is a pre-release period (approx. one month prior) where you can communicate </a:t>
            </a:r>
          </a:p>
          <a:p>
            <a:pPr marL="457200" lvl="1" indent="0" algn="r">
              <a:buNone/>
            </a:pPr>
            <a:r>
              <a:rPr lang="en-US" sz="1600" dirty="0"/>
              <a:t>*SBIR Interactive Topic Information System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875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4C174C8-EAD2-4F82-B89B-A6A491FC61F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84" t="3889" r="4687" b="5000"/>
          <a:stretch/>
        </p:blipFill>
        <p:spPr>
          <a:xfrm>
            <a:off x="485774" y="266700"/>
            <a:ext cx="11134725" cy="6248400"/>
          </a:xfrm>
          <a:prstGeom prst="rect">
            <a:avLst/>
          </a:prstGeom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DC6490BE-E76B-421B-853C-2586CEEA9AB2}"/>
              </a:ext>
            </a:extLst>
          </p:cNvPr>
          <p:cNvSpPr/>
          <p:nvPr/>
        </p:nvSpPr>
        <p:spPr>
          <a:xfrm>
            <a:off x="1978269" y="3815862"/>
            <a:ext cx="7218484" cy="1230923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55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27D31-8FA8-47F7-A3F0-90342B3278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0148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Release &amp; Close 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C53397-4B62-4A60-8B93-BA6F4AB89D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7962" y="1523634"/>
            <a:ext cx="9211408" cy="503799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Dept. of Agriculture – Release in June, Close in October</a:t>
            </a:r>
          </a:p>
          <a:p>
            <a:r>
              <a:rPr lang="en-US" dirty="0"/>
              <a:t>Dept. of Commerce:</a:t>
            </a:r>
          </a:p>
          <a:p>
            <a:pPr lvl="1"/>
            <a:r>
              <a:rPr lang="en-US" dirty="0"/>
              <a:t>NIST – Release in January, Close in March</a:t>
            </a:r>
          </a:p>
          <a:p>
            <a:pPr lvl="1"/>
            <a:r>
              <a:rPr lang="en-US" dirty="0"/>
              <a:t>NOAA – Release in October, Close in January</a:t>
            </a:r>
          </a:p>
          <a:p>
            <a:r>
              <a:rPr lang="en-US" dirty="0"/>
              <a:t>Dept. of Defense – Release: April/July/Dec., Close: June/Sept./March</a:t>
            </a:r>
          </a:p>
          <a:p>
            <a:r>
              <a:rPr lang="en-US" dirty="0"/>
              <a:t>Dept. of Education – Release in December, Close in January</a:t>
            </a:r>
          </a:p>
          <a:p>
            <a:r>
              <a:rPr lang="en-US" dirty="0"/>
              <a:t>Dept. of Energy – Release: July/Oct., Close: in Oct./February</a:t>
            </a:r>
          </a:p>
          <a:p>
            <a:r>
              <a:rPr lang="en-US" dirty="0"/>
              <a:t>HHS (NIH) – Release in June, Close in Sept./January/April (grants)</a:t>
            </a:r>
          </a:p>
          <a:p>
            <a:r>
              <a:rPr lang="en-US" dirty="0"/>
              <a:t>Dept. of Homeland Security – Release in December, Close in January</a:t>
            </a:r>
          </a:p>
          <a:p>
            <a:r>
              <a:rPr lang="en-US" dirty="0"/>
              <a:t>Dept. of Transportation – Release in October, Close in December</a:t>
            </a:r>
          </a:p>
          <a:p>
            <a:r>
              <a:rPr lang="en-US" dirty="0"/>
              <a:t>EPA – Release in August, Close in October</a:t>
            </a:r>
          </a:p>
          <a:p>
            <a:r>
              <a:rPr lang="en-US" dirty="0"/>
              <a:t>NASA – Release in Mid-November, Close in Mid-January</a:t>
            </a:r>
          </a:p>
          <a:p>
            <a:r>
              <a:rPr lang="en-US" dirty="0"/>
              <a:t>NSF – Release in March/Oct., Close in June/December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318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AA860-FF70-4510-80B3-FC1A47D82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Proposals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CC14E2-CA83-4356-8C2F-ADA39F822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Know the Evaluation Criterion</a:t>
            </a:r>
          </a:p>
          <a:p>
            <a:pPr lvl="1"/>
            <a:r>
              <a:rPr lang="en-US" dirty="0"/>
              <a:t>Innovation – Different than the state-of-the-art that is already out there</a:t>
            </a:r>
          </a:p>
          <a:p>
            <a:pPr lvl="1"/>
            <a:r>
              <a:rPr lang="en-US" dirty="0"/>
              <a:t>Experience, Qualifications, &amp; Facilities – Team </a:t>
            </a:r>
          </a:p>
          <a:p>
            <a:pPr lvl="1"/>
            <a:r>
              <a:rPr lang="en-US" dirty="0"/>
              <a:t>Commercialization – Potential and merit </a:t>
            </a:r>
          </a:p>
          <a:p>
            <a:r>
              <a:rPr lang="en-US" dirty="0"/>
              <a:t>Develop a Schedule</a:t>
            </a:r>
          </a:p>
          <a:p>
            <a:pPr lvl="1"/>
            <a:r>
              <a:rPr lang="en-US" dirty="0"/>
              <a:t>Start now…on the release date of the solicitation</a:t>
            </a:r>
          </a:p>
          <a:p>
            <a:pPr lvl="1"/>
            <a:r>
              <a:rPr lang="en-US" dirty="0"/>
              <a:t>Allow for 10 weeks of preparation</a:t>
            </a:r>
          </a:p>
          <a:p>
            <a:pPr lvl="1"/>
            <a:r>
              <a:rPr lang="en-US" dirty="0"/>
              <a:t>Formulate questions for TA (if allowed)</a:t>
            </a:r>
          </a:p>
          <a:p>
            <a:pPr lvl="1"/>
            <a:r>
              <a:rPr lang="en-US" dirty="0"/>
              <a:t>Determine the structure: number of sections, page limit, font size, etc.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188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373FB-9FE4-40AB-B7E4-7076B397E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Sample 10-Week Schedule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0EE08B-2F2A-4DE0-8ADE-2E0D34DDBF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Week 1 – Review topics and narrow down to one or two that fit well</a:t>
            </a:r>
          </a:p>
          <a:p>
            <a:r>
              <a:rPr lang="en-US" dirty="0"/>
              <a:t>Week 2 – Reach out to Topic Authors to gain insight and line up the 		         team and internal reviewers of draft proposal(s)</a:t>
            </a:r>
          </a:p>
          <a:p>
            <a:r>
              <a:rPr lang="en-US" dirty="0"/>
              <a:t>Week 3 – Register in all databases; D&amp;B, SAM, SBA Company 			         Registration, agency-specific ones and conduct literature reviews</a:t>
            </a:r>
          </a:p>
          <a:p>
            <a:r>
              <a:rPr lang="en-US" dirty="0"/>
              <a:t>Week 4 – Add subcontractors, consultants, employees, partners</a:t>
            </a:r>
          </a:p>
          <a:p>
            <a:r>
              <a:rPr lang="en-US" dirty="0"/>
              <a:t>Week 5 – Create the financials; ask PTAP, SBDC, SCORE for assistance</a:t>
            </a:r>
          </a:p>
          <a:p>
            <a:r>
              <a:rPr lang="en-US" dirty="0"/>
              <a:t>Week 6-8 – Flesh out the remaining sections of the proposal</a:t>
            </a:r>
          </a:p>
          <a:p>
            <a:r>
              <a:rPr lang="en-US" dirty="0"/>
              <a:t>Week 9 – Provide a draft to colleagues, mentors, partners</a:t>
            </a:r>
          </a:p>
          <a:p>
            <a:r>
              <a:rPr lang="en-US" dirty="0"/>
              <a:t>Week 10 – Do not miss the deadline: submit the proposal two days prior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01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D01F4-8665-46AE-83A0-33378A7B21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Proposal Preparation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B2C106-630F-47EC-90E7-6134EBDD9D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3974" y="1958147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40% of Phase I proposals are successful</a:t>
            </a:r>
          </a:p>
          <a:p>
            <a:r>
              <a:rPr lang="en-US" dirty="0"/>
              <a:t>It takes between 40-60 hours to prepare a comprehensive proposal</a:t>
            </a:r>
          </a:p>
          <a:p>
            <a:r>
              <a:rPr lang="en-US" dirty="0"/>
              <a:t>Include a commercialization plan</a:t>
            </a:r>
          </a:p>
          <a:p>
            <a:r>
              <a:rPr lang="en-US" dirty="0"/>
              <a:t>Decision Timeline:</a:t>
            </a:r>
          </a:p>
          <a:p>
            <a:pPr lvl="1"/>
            <a:r>
              <a:rPr lang="en-US" dirty="0"/>
              <a:t>1 month for the agency to review the proposal</a:t>
            </a:r>
          </a:p>
          <a:p>
            <a:pPr lvl="1"/>
            <a:r>
              <a:rPr lang="en-US" dirty="0"/>
              <a:t>3 months for the scientific reviews (SMEs)</a:t>
            </a:r>
          </a:p>
          <a:p>
            <a:pPr lvl="1"/>
            <a:r>
              <a:rPr lang="en-US" dirty="0"/>
              <a:t>3 months until the award is announced</a:t>
            </a:r>
          </a:p>
          <a:p>
            <a:r>
              <a:rPr lang="en-US" dirty="0"/>
              <a:t>Know your Technology Readiness Level (TRL 1-9)</a:t>
            </a:r>
          </a:p>
        </p:txBody>
      </p:sp>
    </p:spTree>
    <p:extLst>
      <p:ext uri="{BB962C8B-B14F-4D97-AF65-F5344CB8AC3E}">
        <p14:creationId xmlns:p14="http://schemas.microsoft.com/office/powerpoint/2010/main" val="1242905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E1367-6ACC-4D4B-BE78-912100637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SBIR/STTR History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175833-9DA0-4478-9E46-6078C7FDA9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668000" cy="4351338"/>
          </a:xfrm>
        </p:spPr>
        <p:txBody>
          <a:bodyPr>
            <a:normAutofit fontScale="92500"/>
          </a:bodyPr>
          <a:lstStyle/>
          <a:p>
            <a:r>
              <a:rPr lang="en-US" dirty="0"/>
              <a:t>Created by Roland Tibbetts at the NSF and signed in 1982 by Ronald Reagan </a:t>
            </a:r>
          </a:p>
          <a:p>
            <a:r>
              <a:rPr lang="en-US" dirty="0"/>
              <a:t>SBIR programs awarded ~$40 billion to research-intensive small businesses </a:t>
            </a:r>
          </a:p>
          <a:p>
            <a:r>
              <a:rPr lang="en-US" dirty="0"/>
              <a:t>450,000 engineers &amp; scientists involved; largest STEM talent concentration</a:t>
            </a:r>
          </a:p>
          <a:p>
            <a:pPr>
              <a:defRPr/>
            </a:pPr>
            <a:r>
              <a:rPr lang="en-US" altLang="en-US" dirty="0"/>
              <a:t>Meet </a:t>
            </a:r>
            <a:r>
              <a:rPr lang="en-US" altLang="en-US" b="1" dirty="0"/>
              <a:t>Federal research and development needs</a:t>
            </a:r>
          </a:p>
          <a:p>
            <a:pPr>
              <a:defRPr/>
            </a:pPr>
            <a:r>
              <a:rPr lang="en-US" altLang="en-US" dirty="0"/>
              <a:t>Private-sector </a:t>
            </a:r>
            <a:r>
              <a:rPr lang="en-US" altLang="en-US" b="1" dirty="0"/>
              <a:t>commercialization </a:t>
            </a:r>
            <a:r>
              <a:rPr lang="en-US" altLang="en-US" dirty="0"/>
              <a:t>of innovations from Federal research </a:t>
            </a:r>
          </a:p>
          <a:p>
            <a:pPr>
              <a:defRPr/>
            </a:pPr>
            <a:r>
              <a:rPr lang="en-US" altLang="en-US" dirty="0"/>
              <a:t>Stimulate technological </a:t>
            </a:r>
            <a:r>
              <a:rPr lang="en-US" altLang="en-US" b="1" dirty="0"/>
              <a:t>innovation</a:t>
            </a:r>
          </a:p>
          <a:p>
            <a:pPr>
              <a:defRPr/>
            </a:pPr>
            <a:r>
              <a:rPr lang="en-US" altLang="en-US" dirty="0"/>
              <a:t>Foster and encourage participation in innovation and entrepreneurship by </a:t>
            </a:r>
            <a:r>
              <a:rPr lang="en-US" altLang="en-US" b="1" dirty="0"/>
              <a:t>socially and economically disadvantaged persons</a:t>
            </a:r>
          </a:p>
        </p:txBody>
      </p:sp>
    </p:spTree>
    <p:extLst>
      <p:ext uri="{BB962C8B-B14F-4D97-AF65-F5344CB8AC3E}">
        <p14:creationId xmlns:p14="http://schemas.microsoft.com/office/powerpoint/2010/main" val="2122291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upload.wikimedia.org/wikipedia/commons/4/4b/NASA_TRL_Meter.png">
            <a:extLst>
              <a:ext uri="{FF2B5EF4-FFF2-40B4-BE49-F238E27FC236}">
                <a16:creationId xmlns:a16="http://schemas.microsoft.com/office/drawing/2014/main" id="{8A97ED2D-2003-4457-A521-B2476B3BA2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368" y="277320"/>
            <a:ext cx="4070839" cy="6580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83531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5B05B3-10CF-4E30-A8C3-ADA83A3EE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Grants vs. Contracts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00055D-B87E-44E2-A34E-C66560BB0D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31642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Grants are flexible, so the PI has considerable latitude to deviate</a:t>
            </a:r>
          </a:p>
          <a:p>
            <a:pPr lvl="1"/>
            <a:r>
              <a:rPr lang="en-US" dirty="0"/>
              <a:t>Applicants define the scope of work</a:t>
            </a:r>
          </a:p>
          <a:p>
            <a:pPr lvl="1"/>
            <a:r>
              <a:rPr lang="en-US" dirty="0"/>
              <a:t>No legally-binding requirements to achieve results</a:t>
            </a:r>
          </a:p>
          <a:p>
            <a:pPr lvl="1"/>
            <a:r>
              <a:rPr lang="en-US" dirty="0"/>
              <a:t>Payments are flexible; typically using a drawdown system</a:t>
            </a:r>
          </a:p>
          <a:p>
            <a:r>
              <a:rPr lang="en-US" dirty="0"/>
              <a:t>Contracts are demanding, so the PI has limited latitude to deviate</a:t>
            </a:r>
          </a:p>
          <a:p>
            <a:pPr lvl="1"/>
            <a:r>
              <a:rPr lang="en-US" dirty="0"/>
              <a:t>Scope of work is defined and inflexible</a:t>
            </a:r>
          </a:p>
          <a:p>
            <a:pPr lvl="1"/>
            <a:r>
              <a:rPr lang="en-US" dirty="0"/>
              <a:t>Binding agreement to deliver for compensation</a:t>
            </a:r>
          </a:p>
          <a:p>
            <a:pPr lvl="1"/>
            <a:r>
              <a:rPr lang="en-US" dirty="0"/>
              <a:t>Payments are based on milestones and deliverables</a:t>
            </a:r>
          </a:p>
          <a:p>
            <a:pPr lvl="1"/>
            <a:r>
              <a:rPr lang="en-US" dirty="0"/>
              <a:t>All </a:t>
            </a:r>
            <a:r>
              <a:rPr lang="en-US" i="1" dirty="0"/>
              <a:t>classified work </a:t>
            </a:r>
            <a:r>
              <a:rPr lang="en-US" dirty="0"/>
              <a:t>is done using Contracts</a:t>
            </a:r>
            <a:endParaRPr lang="en-US" sz="15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264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E39A36-27D2-4CAF-8E40-8747AB030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Finding Opportunities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660BC-BF17-4D8B-8D1A-66E1008C11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0478" y="2037660"/>
            <a:ext cx="10515600" cy="4351338"/>
          </a:xfrm>
        </p:spPr>
        <p:txBody>
          <a:bodyPr/>
          <a:lstStyle/>
          <a:p>
            <a:r>
              <a:rPr lang="en-US" b="1" dirty="0"/>
              <a:t>Grants.gov </a:t>
            </a:r>
            <a:r>
              <a:rPr lang="en-US" dirty="0"/>
              <a:t>– for Grants only, not Contracts</a:t>
            </a:r>
          </a:p>
          <a:p>
            <a:r>
              <a:rPr lang="en-US" b="1" dirty="0"/>
              <a:t>SBIR.gov </a:t>
            </a:r>
            <a:r>
              <a:rPr lang="en-US" dirty="0"/>
              <a:t>and </a:t>
            </a:r>
            <a:r>
              <a:rPr lang="en-US" b="1" dirty="0"/>
              <a:t>Zynsys.com </a:t>
            </a:r>
            <a:r>
              <a:rPr lang="en-US" dirty="0"/>
              <a:t>are good for finding all solicitations</a:t>
            </a:r>
          </a:p>
          <a:p>
            <a:r>
              <a:rPr lang="en-US" dirty="0"/>
              <a:t>Four step review of opportunities: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Make an honest assessment of the fit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Review any literature cited or references used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Establish a dialog with the Topic Author* to further explore fit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Consider whether other aspects of the proposal appeals to the agency</a:t>
            </a:r>
          </a:p>
          <a:p>
            <a:pPr marL="457200" lvl="1" indent="0" algn="r">
              <a:buNone/>
            </a:pPr>
            <a:r>
              <a:rPr lang="en-US" sz="1500" dirty="0"/>
              <a:t>* Also known as Topic Managers, Technical POCs, or Contracting Officer’s Representative (COR) </a:t>
            </a:r>
          </a:p>
        </p:txBody>
      </p:sp>
    </p:spTree>
    <p:extLst>
      <p:ext uri="{BB962C8B-B14F-4D97-AF65-F5344CB8AC3E}">
        <p14:creationId xmlns:p14="http://schemas.microsoft.com/office/powerpoint/2010/main" val="1734216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901FCD-1CF9-4DF6-B54F-CE0E7B41B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Finding Small Business Partners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725308-C6FE-44C9-B5F4-5561CDEB2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Conferences and events:</a:t>
            </a:r>
          </a:p>
          <a:p>
            <a:pPr lvl="1"/>
            <a:r>
              <a:rPr lang="en-US" dirty="0"/>
              <a:t>Careful selection of events is critical</a:t>
            </a:r>
          </a:p>
          <a:p>
            <a:pPr lvl="1"/>
            <a:r>
              <a:rPr lang="en-US" dirty="0"/>
              <a:t>Review previous and/or current attendee lists</a:t>
            </a:r>
          </a:p>
          <a:p>
            <a:pPr lvl="1"/>
            <a:r>
              <a:rPr lang="en-US" dirty="0"/>
              <a:t>Add all contact info from business cards into tracking system</a:t>
            </a:r>
          </a:p>
          <a:p>
            <a:pPr lvl="1"/>
            <a:r>
              <a:rPr lang="en-US" dirty="0"/>
              <a:t>Send </a:t>
            </a:r>
            <a:r>
              <a:rPr lang="en-US" i="1" dirty="0"/>
              <a:t>LinkedIn</a:t>
            </a:r>
            <a:r>
              <a:rPr lang="en-US" dirty="0"/>
              <a:t> invitations to interesting contacts</a:t>
            </a:r>
          </a:p>
          <a:p>
            <a:pPr lvl="1"/>
            <a:r>
              <a:rPr lang="en-US" dirty="0"/>
              <a:t>Send a brief email to continue the interaction</a:t>
            </a:r>
          </a:p>
          <a:p>
            <a:r>
              <a:rPr lang="en-US" dirty="0"/>
              <a:t>Innovation Park is launching new programs:</a:t>
            </a:r>
          </a:p>
          <a:p>
            <a:pPr lvl="1"/>
            <a:r>
              <a:rPr lang="en-US" dirty="0"/>
              <a:t>Ask for assistance in finding small business partners (Park network)</a:t>
            </a:r>
          </a:p>
          <a:p>
            <a:pPr lvl="1"/>
            <a:r>
              <a:rPr lang="en-US" dirty="0"/>
              <a:t>Creating a database for matching-making small businesses with universities</a:t>
            </a:r>
          </a:p>
          <a:p>
            <a:pPr lvl="1"/>
            <a:r>
              <a:rPr lang="en-US" dirty="0"/>
              <a:t>Hosting “speed dating” luncheons once a quarter  </a:t>
            </a:r>
          </a:p>
        </p:txBody>
      </p:sp>
    </p:spTree>
    <p:extLst>
      <p:ext uri="{BB962C8B-B14F-4D97-AF65-F5344CB8AC3E}">
        <p14:creationId xmlns:p14="http://schemas.microsoft.com/office/powerpoint/2010/main" val="3018938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A528A-54D3-479F-81AA-6CF213BCF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Conflict of Interest &amp; Commitment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E03C8-5F46-49E9-833A-405F72E6E9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/>
              <a:t>A conflict of interest on the part of the faculty may arise when the faculty member is the co-founder, owner, or officer of the small business applying for funding, and will also do research under a subcontract between the small business and FSU</a:t>
            </a:r>
          </a:p>
          <a:p>
            <a:pPr lvl="0"/>
            <a:r>
              <a:rPr lang="en-US" dirty="0"/>
              <a:t>Conflicts of commitment exist when individuals have difficulty balancing the effort necessary to perform their job duties while engaging in other activities that may or may not be job-related</a:t>
            </a:r>
          </a:p>
          <a:p>
            <a:pPr lvl="0"/>
            <a:r>
              <a:rPr lang="en-US" dirty="0"/>
              <a:t>This type of conflict can also occur when an individual's research or work output is affected due to a competing influence</a:t>
            </a:r>
          </a:p>
          <a:p>
            <a:pPr lvl="0"/>
            <a:r>
              <a:rPr lang="en-US" dirty="0"/>
              <a:t>Follow agency and institutional policies to manage, reduce, or eliminate such conflicts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376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4F74D28C-3268-4E35-8EE1-D92CB4A85A7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19218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58D44E42-C462-4105-BC86-FE75B4E3C4AF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67846" y="0"/>
            <a:ext cx="6024154" cy="685800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43F4654-9B0B-4CA8-9E02-C499C1378B2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69" t="15294" b="18823"/>
          <a:stretch/>
        </p:blipFill>
        <p:spPr>
          <a:xfrm>
            <a:off x="6599706" y="1749286"/>
            <a:ext cx="5491382" cy="1484243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9D3496FD-9789-42F3-9F9D-CCD8D3650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3826" y="690421"/>
            <a:ext cx="5270839" cy="161807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</a:pPr>
            <a:r>
              <a:rPr lang="en-US" sz="6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Thank you!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F7504F9-F445-4CBE-89BD-CD6EE6788A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78296" y="3108015"/>
            <a:ext cx="6172782" cy="318168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spcAft>
                <a:spcPts val="600"/>
              </a:spcAft>
              <a:buNone/>
            </a:pPr>
            <a:r>
              <a:rPr lang="en-US" sz="4000" dirty="0"/>
              <a:t>Michael Tentnowski   Director of Entrepreneurship</a:t>
            </a:r>
          </a:p>
          <a:p>
            <a:pPr marL="0" indent="0">
              <a:spcAft>
                <a:spcPts val="600"/>
              </a:spcAft>
              <a:buNone/>
            </a:pPr>
            <a:endParaRPr lang="en-US" sz="1800" dirty="0"/>
          </a:p>
          <a:p>
            <a:pPr marL="0" indent="0" algn="ctr">
              <a:spcAft>
                <a:spcPts val="600"/>
              </a:spcAft>
              <a:buNone/>
            </a:pPr>
            <a:r>
              <a:rPr lang="en-US" sz="2400" dirty="0"/>
              <a:t>For a copy of the slides emailed to you:</a:t>
            </a:r>
          </a:p>
          <a:p>
            <a:pPr marL="0" indent="0">
              <a:spcAft>
                <a:spcPts val="600"/>
              </a:spcAft>
              <a:buNone/>
            </a:pPr>
            <a:endParaRPr lang="en-US" sz="1800" dirty="0"/>
          </a:p>
          <a:p>
            <a:pPr marL="0" indent="0" algn="ctr">
              <a:spcAft>
                <a:spcPts val="600"/>
              </a:spcAft>
              <a:buNone/>
            </a:pPr>
            <a:r>
              <a:rPr lang="en-US" sz="4000" dirty="0">
                <a:solidFill>
                  <a:srgbClr val="0070C0"/>
                </a:solidFill>
              </a:rPr>
              <a:t>mtentnowski@inn-park.com </a:t>
            </a:r>
          </a:p>
          <a:p>
            <a:pPr marL="0" indent="0">
              <a:spcAft>
                <a:spcPts val="600"/>
              </a:spcAft>
              <a:buNone/>
            </a:pPr>
            <a:endParaRPr lang="en-US" sz="1800" dirty="0"/>
          </a:p>
          <a:p>
            <a:pPr marL="0">
              <a:spcAft>
                <a:spcPts val="600"/>
              </a:spcAft>
            </a:pPr>
            <a:endParaRPr lang="en-US" sz="1800" dirty="0"/>
          </a:p>
          <a:p>
            <a:pPr marL="0">
              <a:spcAft>
                <a:spcPts val="600"/>
              </a:spcAft>
            </a:pPr>
            <a:endParaRPr lang="en-US" sz="1800" dirty="0"/>
          </a:p>
          <a:p>
            <a:pPr marL="0">
              <a:spcAft>
                <a:spcPts val="600"/>
              </a:spcAft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841228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66BCB-065A-4AEB-B6A3-B5F21EADC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ITAR &amp; DCAA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D2B7CD-B9BD-4E9D-B95E-1A2DD34EF1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International Traffic in Arms Regulations</a:t>
            </a:r>
          </a:p>
          <a:p>
            <a:pPr lvl="1"/>
            <a:r>
              <a:rPr lang="en-US" dirty="0"/>
              <a:t>U.S. regulatory regime to restrict and control the export of defense and military related technologies to safeguard U.S. national security</a:t>
            </a:r>
          </a:p>
          <a:p>
            <a:pPr lvl="1"/>
            <a:r>
              <a:rPr lang="en-US" dirty="0"/>
              <a:t>Information and material pertaining to defense and military related technologies may only be shared with U.S. persons unless authorization from the Department of State is received or a special exemption is issued</a:t>
            </a:r>
          </a:p>
          <a:p>
            <a:pPr lvl="1"/>
            <a:r>
              <a:rPr lang="en-US" dirty="0"/>
              <a:t>Does not apply to information related to general scientific, mathematical or engineering principles that are commonly taught in schools and colleges or information that is in the public domain</a:t>
            </a:r>
          </a:p>
          <a:p>
            <a:r>
              <a:rPr lang="en-US" dirty="0"/>
              <a:t>Defense Contract Audit Agency</a:t>
            </a:r>
          </a:p>
          <a:p>
            <a:pPr lvl="1"/>
            <a:r>
              <a:rPr lang="en-US" dirty="0"/>
              <a:t>Accounting systems are audited by DCAA</a:t>
            </a:r>
          </a:p>
          <a:p>
            <a:pPr lvl="1"/>
            <a:r>
              <a:rPr lang="en-US" dirty="0"/>
              <a:t>Provides standardized contract audit services for the Dept. of Defense</a:t>
            </a:r>
          </a:p>
          <a:p>
            <a:pPr lvl="1"/>
            <a:r>
              <a:rPr lang="en-US" dirty="0"/>
              <a:t>Accounting and financial advisory services regarding contracts and subcontracts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3653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13397D-F612-4B7A-A5CE-600E69994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Program Basics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DE9A1C-E516-488B-B7AB-73C47D0930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SBIR = </a:t>
            </a:r>
            <a:r>
              <a:rPr lang="en-US" b="1" dirty="0"/>
              <a:t>Small Business </a:t>
            </a:r>
            <a:r>
              <a:rPr lang="en-US" dirty="0"/>
              <a:t>Innovation Research</a:t>
            </a:r>
          </a:p>
          <a:p>
            <a:r>
              <a:rPr lang="en-US" dirty="0"/>
              <a:t>STTR = </a:t>
            </a:r>
            <a:r>
              <a:rPr lang="en-US" b="1" dirty="0"/>
              <a:t>Small Business </a:t>
            </a:r>
            <a:r>
              <a:rPr lang="en-US" dirty="0"/>
              <a:t>Technology Transfer</a:t>
            </a:r>
          </a:p>
          <a:p>
            <a:r>
              <a:rPr lang="en-US" dirty="0"/>
              <a:t>Nation’s largest source of early stage / high risk funding</a:t>
            </a:r>
          </a:p>
          <a:p>
            <a:r>
              <a:rPr lang="en-US" dirty="0"/>
              <a:t>Must be 51% American-owned, for-profit, and have &lt;500 employees</a:t>
            </a:r>
          </a:p>
          <a:p>
            <a:r>
              <a:rPr lang="en-US" dirty="0"/>
              <a:t>Must want to commercialize a product</a:t>
            </a:r>
          </a:p>
          <a:p>
            <a:r>
              <a:rPr lang="en-US" dirty="0"/>
              <a:t>Retain the rights to intellectual property (in most cases)</a:t>
            </a:r>
          </a:p>
          <a:p>
            <a:r>
              <a:rPr lang="en-US" dirty="0"/>
              <a:t>Awards based on; small business status, NAICS* codes, degree of innovation, technical merit, and future market potential</a:t>
            </a:r>
          </a:p>
          <a:p>
            <a:pPr marL="0" indent="0" algn="r">
              <a:buNone/>
            </a:pPr>
            <a:r>
              <a:rPr lang="en-US" sz="1800" dirty="0"/>
              <a:t>* North American Industry Classification System</a:t>
            </a:r>
          </a:p>
        </p:txBody>
      </p:sp>
    </p:spTree>
    <p:extLst>
      <p:ext uri="{BB962C8B-B14F-4D97-AF65-F5344CB8AC3E}">
        <p14:creationId xmlns:p14="http://schemas.microsoft.com/office/powerpoint/2010/main" val="3908451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2865BA-CDA2-42CE-A6B9-10348DB42B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Phase I – Concept phase up to $225k, lasting 6-9 months (feasibility)</a:t>
            </a:r>
          </a:p>
          <a:p>
            <a:r>
              <a:rPr lang="en-US" dirty="0"/>
              <a:t>Phase II – After proof-of-concept up to $1.5M, and up to two years</a:t>
            </a:r>
          </a:p>
          <a:p>
            <a:r>
              <a:rPr lang="en-US" dirty="0"/>
              <a:t>Phase III – After Phase II to move from the lab to the marketplace, but must be private-sector funding…</a:t>
            </a:r>
            <a:r>
              <a:rPr lang="en-US" b="1" dirty="0"/>
              <a:t>NOT</a:t>
            </a:r>
            <a:r>
              <a:rPr lang="en-US" dirty="0"/>
              <a:t> SBIR/STTR funded</a:t>
            </a:r>
          </a:p>
          <a:p>
            <a:r>
              <a:rPr lang="en-US" dirty="0"/>
              <a:t>Principal Investigator (PI) – Primarily employed by the </a:t>
            </a:r>
            <a:r>
              <a:rPr lang="en-US" b="1" dirty="0"/>
              <a:t>small business </a:t>
            </a:r>
            <a:r>
              <a:rPr lang="en-US" dirty="0"/>
              <a:t>and has overall responsibility for the project</a:t>
            </a:r>
          </a:p>
          <a:p>
            <a:r>
              <a:rPr lang="en-US" dirty="0"/>
              <a:t>SBIR – </a:t>
            </a:r>
            <a:r>
              <a:rPr lang="en-US" b="1" dirty="0"/>
              <a:t>Small business </a:t>
            </a:r>
            <a:r>
              <a:rPr lang="en-US" i="1" dirty="0"/>
              <a:t>must</a:t>
            </a:r>
            <a:r>
              <a:rPr lang="en-US" dirty="0"/>
              <a:t> do at least 67% of the work, while a subcontractor </a:t>
            </a:r>
            <a:r>
              <a:rPr lang="en-US" i="1" dirty="0"/>
              <a:t>can</a:t>
            </a:r>
            <a:r>
              <a:rPr lang="en-US" dirty="0"/>
              <a:t> do up to 33% of the research</a:t>
            </a:r>
          </a:p>
          <a:p>
            <a:r>
              <a:rPr lang="en-US" dirty="0"/>
              <a:t>STTR – </a:t>
            </a:r>
            <a:r>
              <a:rPr lang="en-US" b="1" dirty="0"/>
              <a:t>Small business </a:t>
            </a:r>
            <a:r>
              <a:rPr lang="en-US" i="1" dirty="0"/>
              <a:t>must</a:t>
            </a:r>
            <a:r>
              <a:rPr lang="en-US" dirty="0"/>
              <a:t> do at least 40% of the work, a Research Institution </a:t>
            </a:r>
            <a:r>
              <a:rPr lang="en-US" i="1" dirty="0"/>
              <a:t>must</a:t>
            </a:r>
            <a:r>
              <a:rPr lang="en-US" dirty="0"/>
              <a:t> do at least 30%, while a subcontractor </a:t>
            </a:r>
            <a:r>
              <a:rPr lang="en-US" i="1" dirty="0"/>
              <a:t>can </a:t>
            </a:r>
            <a:r>
              <a:rPr lang="en-US" dirty="0"/>
              <a:t>do the rest</a:t>
            </a:r>
          </a:p>
          <a:p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FC708B7-AED6-4145-979C-2064519DB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Three Phases &amp; Rules</a:t>
            </a:r>
          </a:p>
        </p:txBody>
      </p:sp>
    </p:spTree>
    <p:extLst>
      <p:ext uri="{BB962C8B-B14F-4D97-AF65-F5344CB8AC3E}">
        <p14:creationId xmlns:p14="http://schemas.microsoft.com/office/powerpoint/2010/main" val="2819987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8FBC61-190E-4A6D-8C7B-5A775FADC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SBIR</a:t>
            </a:r>
            <a:r>
              <a:rPr lang="en-US" dirty="0"/>
              <a:t>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C533B8-3B15-4BF7-95F8-90F50D790B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011156"/>
            <a:ext cx="10837333" cy="4351338"/>
          </a:xfrm>
        </p:spPr>
        <p:txBody>
          <a:bodyPr/>
          <a:lstStyle/>
          <a:p>
            <a:r>
              <a:rPr lang="en-US" dirty="0"/>
              <a:t>You can include another company (large or small) and/or a university</a:t>
            </a:r>
          </a:p>
          <a:p>
            <a:r>
              <a:rPr lang="en-US" dirty="0"/>
              <a:t>Subcontracting to a university or lab </a:t>
            </a:r>
            <a:r>
              <a:rPr lang="en-US" b="1" dirty="0"/>
              <a:t>must be 33% or less </a:t>
            </a:r>
            <a:r>
              <a:rPr lang="en-US" dirty="0"/>
              <a:t>of the work</a:t>
            </a:r>
          </a:p>
          <a:p>
            <a:r>
              <a:rPr lang="en-US" dirty="0"/>
              <a:t>Investors may want SBIR rather than STTR because of University’s claims</a:t>
            </a:r>
          </a:p>
          <a:p>
            <a:r>
              <a:rPr lang="en-US" dirty="0"/>
              <a:t>Faculty sometimes prefer to participate as consultants, rather than as representatives of the University; know the </a:t>
            </a:r>
            <a:r>
              <a:rPr lang="en-US" b="1" dirty="0"/>
              <a:t>Conflict of Interest </a:t>
            </a:r>
            <a:r>
              <a:rPr lang="en-US" dirty="0"/>
              <a:t>policy</a:t>
            </a:r>
          </a:p>
          <a:p>
            <a:r>
              <a:rPr lang="en-US" dirty="0"/>
              <a:t>SBIR Phase I recipients can win STTR Phase II awards and vice versa</a:t>
            </a:r>
          </a:p>
          <a:p>
            <a:r>
              <a:rPr lang="en-US" dirty="0"/>
              <a:t>The SBIR program is slated to expire on Sept. 30, 2022</a:t>
            </a:r>
          </a:p>
        </p:txBody>
      </p:sp>
    </p:spTree>
    <p:extLst>
      <p:ext uri="{BB962C8B-B14F-4D97-AF65-F5344CB8AC3E}">
        <p14:creationId xmlns:p14="http://schemas.microsoft.com/office/powerpoint/2010/main" val="3788142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email">
            <a:alphaModFix amt="4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753577"/>
            <a:ext cx="12192000" cy="975188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57790" y="697123"/>
            <a:ext cx="9981511" cy="6260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000"/>
              </a:lnSpc>
            </a:pPr>
            <a:r>
              <a:rPr lang="en-US" sz="4400" spc="-100" dirty="0">
                <a:latin typeface="+mj-lt"/>
                <a:ea typeface="Helvetica" charset="0"/>
                <a:cs typeface="Helvetica" charset="0"/>
              </a:rPr>
              <a:t>Agencies that Participate in the </a:t>
            </a:r>
            <a:r>
              <a:rPr lang="en-US" sz="4400" b="1" spc="-100" dirty="0">
                <a:latin typeface="+mj-lt"/>
                <a:ea typeface="Helvetica" charset="0"/>
                <a:cs typeface="Helvetica" charset="0"/>
              </a:rPr>
              <a:t>SBIR</a:t>
            </a:r>
            <a:r>
              <a:rPr lang="en-US" sz="4400" spc="-100" dirty="0">
                <a:latin typeface="+mj-lt"/>
                <a:ea typeface="Helvetica" charset="0"/>
                <a:cs typeface="Helvetica" charset="0"/>
              </a:rPr>
              <a:t> Program</a:t>
            </a:r>
          </a:p>
        </p:txBody>
      </p:sp>
      <p:graphicFrame>
        <p:nvGraphicFramePr>
          <p:cNvPr id="20" name="Diagram 19"/>
          <p:cNvGraphicFramePr/>
          <p:nvPr>
            <p:extLst>
              <p:ext uri="{D42A27DB-BD31-4B8C-83A1-F6EECF244321}">
                <p14:modId xmlns:p14="http://schemas.microsoft.com/office/powerpoint/2010/main" val="489265601"/>
              </p:ext>
            </p:extLst>
          </p:nvPr>
        </p:nvGraphicFramePr>
        <p:xfrm>
          <a:off x="1057790" y="1719843"/>
          <a:ext cx="9981511" cy="41046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643800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graphicEl>
                                              <a:dgm id="{12D27D06-5139-ED40-BF2E-3CA44B73EC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graphicEl>
                                              <a:dgm id="{A52386A0-FF03-C04D-AA6F-CC81117AE6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graphicEl>
                                              <a:dgm id="{301C2A9D-7DC5-DB42-AC77-E8C9DD554E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graphicEl>
                                              <a:dgm id="{C2633E0B-43EA-7646-A633-E95FE98D10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graphicEl>
                                              <a:dgm id="{09E81874-8852-D546-A023-F7DD6DFA36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graphicEl>
                                              <a:dgm id="{858D8FEF-6369-4D4D-A390-0292A6B869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graphicEl>
                                              <a:dgm id="{81D3EBAE-6A40-B14E-AC82-84DFB63AA9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graphicEl>
                                              <a:dgm id="{A00E83B7-A10F-5C44-9A99-6FA6C7296F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graphicEl>
                                              <a:dgm id="{593FDB99-DCC9-A34A-A605-CF65596BD6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graphicEl>
                                              <a:dgm id="{E1291F76-0DCD-F44C-80D1-6215EE2FB7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graphicEl>
                                              <a:dgm id="{846BC47F-CCC6-A348-A259-7B8CD16A1D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0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F7549C-51C6-4A3E-99D6-3110CB1CC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STTR</a:t>
            </a:r>
            <a:r>
              <a:rPr lang="en-US" dirty="0"/>
              <a:t>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C1C1C4-B1B6-46F7-8449-92E9639CAE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537"/>
            <a:ext cx="10515600" cy="4351338"/>
          </a:xfrm>
        </p:spPr>
        <p:txBody>
          <a:bodyPr/>
          <a:lstStyle/>
          <a:p>
            <a:r>
              <a:rPr lang="en-US" dirty="0"/>
              <a:t>Only 5 of the 11 participating federal agencies have STTR programs</a:t>
            </a:r>
          </a:p>
          <a:p>
            <a:r>
              <a:rPr lang="en-US" dirty="0"/>
              <a:t>Up to </a:t>
            </a:r>
            <a:r>
              <a:rPr lang="en-US" b="1" dirty="0"/>
              <a:t>60% of subcontracting </a:t>
            </a:r>
            <a:r>
              <a:rPr lang="en-US" dirty="0"/>
              <a:t>can go to research institutions</a:t>
            </a:r>
          </a:p>
          <a:p>
            <a:r>
              <a:rPr lang="en-US" dirty="0"/>
              <a:t>Considered equal &amp; collaborative partner status with universities/labs</a:t>
            </a:r>
          </a:p>
          <a:p>
            <a:r>
              <a:rPr lang="en-US" dirty="0"/>
              <a:t>Chance of winning is greater when partnering with top-tier allies</a:t>
            </a:r>
          </a:p>
          <a:p>
            <a:r>
              <a:rPr lang="en-US" dirty="0"/>
              <a:t>STTR Phase I recipients can win SBIR Phase II awards and vice versa</a:t>
            </a:r>
          </a:p>
          <a:p>
            <a:r>
              <a:rPr lang="en-US" dirty="0"/>
              <a:t>The STTR program is slated to expire on Sept. 30, 2022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394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email">
            <a:alphaModFix amt="4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771333"/>
            <a:ext cx="12192000" cy="975188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57790" y="697123"/>
            <a:ext cx="9981511" cy="6260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000"/>
              </a:lnSpc>
            </a:pPr>
            <a:r>
              <a:rPr lang="en-US" sz="4400" spc="-100" dirty="0">
                <a:latin typeface="+mj-lt"/>
                <a:ea typeface="Helvetica" charset="0"/>
                <a:cs typeface="Helvetica" charset="0"/>
              </a:rPr>
              <a:t>Agencies that Participate in the </a:t>
            </a:r>
            <a:r>
              <a:rPr lang="en-US" sz="4400" b="1" spc="-100" dirty="0">
                <a:latin typeface="+mj-lt"/>
                <a:ea typeface="Helvetica" charset="0"/>
                <a:cs typeface="Helvetica" charset="0"/>
              </a:rPr>
              <a:t>STTR</a:t>
            </a:r>
            <a:r>
              <a:rPr lang="en-US" sz="4400" spc="-100" dirty="0">
                <a:latin typeface="+mj-lt"/>
                <a:ea typeface="Helvetica" charset="0"/>
                <a:cs typeface="Helvetica" charset="0"/>
              </a:rPr>
              <a:t> Program</a:t>
            </a:r>
          </a:p>
        </p:txBody>
      </p:sp>
      <p:graphicFrame>
        <p:nvGraphicFramePr>
          <p:cNvPr id="20" name="Diagram 19"/>
          <p:cNvGraphicFramePr/>
          <p:nvPr>
            <p:extLst>
              <p:ext uri="{D42A27DB-BD31-4B8C-83A1-F6EECF244321}">
                <p14:modId xmlns:p14="http://schemas.microsoft.com/office/powerpoint/2010/main" val="1456597948"/>
              </p:ext>
            </p:extLst>
          </p:nvPr>
        </p:nvGraphicFramePr>
        <p:xfrm>
          <a:off x="1057790" y="1719843"/>
          <a:ext cx="9981511" cy="41046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430775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graphicEl>
                                              <a:dgm id="{301C2A9D-7DC5-DB42-AC77-E8C9DD554E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graphicEl>
                                              <a:dgm id="{09E81874-8852-D546-A023-F7DD6DFA36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graphicEl>
                                              <a:dgm id="{858D8FEF-6369-4D4D-A390-0292A6B869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graphicEl>
                                              <a:dgm id="{E1291F76-0DCD-F44C-80D1-6215EE2FB7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graphicEl>
                                              <a:dgm id="{846BC47F-CCC6-A348-A259-7B8CD16A1D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0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2949A-45F4-4012-8674-EEC06907D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Agency Introductions: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212E03-B2DE-4AD4-8350-DD5C73A199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2489" y="1825625"/>
            <a:ext cx="10735733" cy="4351338"/>
          </a:xfrm>
        </p:spPr>
        <p:txBody>
          <a:bodyPr>
            <a:normAutofit/>
          </a:bodyPr>
          <a:lstStyle/>
          <a:p>
            <a:r>
              <a:rPr lang="en-US" dirty="0"/>
              <a:t>Dept. of Education: Phase I = $200k/8 mo. &amp; Phase II = $900k/24 mo.</a:t>
            </a:r>
          </a:p>
          <a:p>
            <a:r>
              <a:rPr lang="en-US" dirty="0"/>
              <a:t>Dept. of Energy: Phase I = $150k/9 mo. &amp;</a:t>
            </a:r>
            <a:r>
              <a:rPr lang="en-US" sz="2800" dirty="0"/>
              <a:t> Phase II = $1M/24 mo. </a:t>
            </a:r>
          </a:p>
          <a:p>
            <a:r>
              <a:rPr lang="en-US" dirty="0"/>
              <a:t>Dept. of Health &amp; Human Services: Phase I = $150k/6 mo.               					         	         Phase II = $1M/24 mo.</a:t>
            </a:r>
          </a:p>
          <a:p>
            <a:r>
              <a:rPr lang="en-US" sz="2800" dirty="0"/>
              <a:t>Dept. of Homeland Security: P</a:t>
            </a:r>
            <a:r>
              <a:rPr lang="en-US" dirty="0"/>
              <a:t>hase I = $100k/6 mo.                               				         Phase II = $750k/24 mo.</a:t>
            </a:r>
          </a:p>
          <a:p>
            <a:r>
              <a:rPr lang="en-US" sz="2800" dirty="0"/>
              <a:t>NASA</a:t>
            </a:r>
            <a:r>
              <a:rPr lang="en-US" dirty="0"/>
              <a:t>: Phase I = $105k/6 mo. &amp; Phase II = $600k/24 mo. (Phase II-E)</a:t>
            </a:r>
          </a:p>
          <a:p>
            <a:r>
              <a:rPr lang="en-US" sz="2800" dirty="0"/>
              <a:t>NOAA: Phase I = $120k/6 </a:t>
            </a:r>
            <a:r>
              <a:rPr lang="en-US" dirty="0"/>
              <a:t>m</a:t>
            </a:r>
            <a:r>
              <a:rPr lang="en-US" sz="2800" dirty="0"/>
              <a:t>o.</a:t>
            </a:r>
            <a:r>
              <a:rPr lang="en-US" dirty="0"/>
              <a:t> &amp; Phase II = $400k/24 mo.</a:t>
            </a:r>
          </a:p>
          <a:p>
            <a:r>
              <a:rPr lang="en-US" sz="2800" dirty="0"/>
              <a:t>NSF: Phase I = $225k/6-12 mo. &amp; Phase II = $750k/24 mo. (+)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F9BD466B-527E-4AC9-8B94-D89D829802DD}"/>
              </a:ext>
            </a:extLst>
          </p:cNvPr>
          <p:cNvSpPr/>
          <p:nvPr/>
        </p:nvSpPr>
        <p:spPr>
          <a:xfrm>
            <a:off x="6471138" y="3684771"/>
            <a:ext cx="1090247" cy="561914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F02336A-F419-4242-987F-2B958727C6E7}"/>
              </a:ext>
            </a:extLst>
          </p:cNvPr>
          <p:cNvSpPr/>
          <p:nvPr/>
        </p:nvSpPr>
        <p:spPr>
          <a:xfrm>
            <a:off x="3053861" y="5615049"/>
            <a:ext cx="1090247" cy="561914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2E817B53-4A7D-424B-9180-18028AC84103}"/>
              </a:ext>
            </a:extLst>
          </p:cNvPr>
          <p:cNvSpPr/>
          <p:nvPr/>
        </p:nvSpPr>
        <p:spPr>
          <a:xfrm>
            <a:off x="7356230" y="3173229"/>
            <a:ext cx="1090247" cy="561914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871F9C8-9CDB-4885-A442-D4E744C1C173}"/>
              </a:ext>
            </a:extLst>
          </p:cNvPr>
          <p:cNvSpPr/>
          <p:nvPr/>
        </p:nvSpPr>
        <p:spPr>
          <a:xfrm>
            <a:off x="8291145" y="2297418"/>
            <a:ext cx="1090247" cy="561914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613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5234</TotalTime>
  <Words>1955</Words>
  <Application>Microsoft Office PowerPoint</Application>
  <PresentationFormat>Widescreen</PresentationFormat>
  <Paragraphs>265</Paragraphs>
  <Slides>26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Calibri</vt:lpstr>
      <vt:lpstr>Calibri Light</vt:lpstr>
      <vt:lpstr>Helvetica</vt:lpstr>
      <vt:lpstr>Office Theme</vt:lpstr>
      <vt:lpstr>SBIR/STTR Funding</vt:lpstr>
      <vt:lpstr>SBIR/STTR History</vt:lpstr>
      <vt:lpstr>Program Basics</vt:lpstr>
      <vt:lpstr>Three Phases &amp; Rules</vt:lpstr>
      <vt:lpstr>SBIR Requirements</vt:lpstr>
      <vt:lpstr>PowerPoint Presentation</vt:lpstr>
      <vt:lpstr>STTR Requirements</vt:lpstr>
      <vt:lpstr>PowerPoint Presentation</vt:lpstr>
      <vt:lpstr>Agency Introductions:</vt:lpstr>
      <vt:lpstr>Department of Defense (DoD)</vt:lpstr>
      <vt:lpstr>Small Business Registration</vt:lpstr>
      <vt:lpstr>PowerPoint Presentation</vt:lpstr>
      <vt:lpstr>Winning Teams</vt:lpstr>
      <vt:lpstr>Solicitations; RFP, FOA, or Solicitation</vt:lpstr>
      <vt:lpstr>PowerPoint Presentation</vt:lpstr>
      <vt:lpstr>Release &amp; Close Dates</vt:lpstr>
      <vt:lpstr>Proposals</vt:lpstr>
      <vt:lpstr>Sample 10-Week Schedule</vt:lpstr>
      <vt:lpstr>Proposal Preparation</vt:lpstr>
      <vt:lpstr>PowerPoint Presentation</vt:lpstr>
      <vt:lpstr>Grants vs. Contracts</vt:lpstr>
      <vt:lpstr>Finding Opportunities</vt:lpstr>
      <vt:lpstr>Finding Small Business Partners</vt:lpstr>
      <vt:lpstr>Conflict of Interest &amp; Commitment</vt:lpstr>
      <vt:lpstr>Thank you!</vt:lpstr>
      <vt:lpstr>ITAR &amp; DCAA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SBIR/STTR Basics</dc:title>
  <dc:creator>Michael Tentnowski</dc:creator>
  <cp:lastModifiedBy>Rachel Goff-Albritton</cp:lastModifiedBy>
  <cp:revision>42</cp:revision>
  <dcterms:created xsi:type="dcterms:W3CDTF">2018-02-19T16:05:06Z</dcterms:created>
  <dcterms:modified xsi:type="dcterms:W3CDTF">2018-05-25T14:27:24Z</dcterms:modified>
</cp:coreProperties>
</file>