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6"/>
  </p:notesMasterIdLst>
  <p:handoutMasterIdLst>
    <p:handoutMasterId r:id="rId37"/>
  </p:handoutMasterIdLst>
  <p:sldIdLst>
    <p:sldId id="256" r:id="rId2"/>
    <p:sldId id="257" r:id="rId3"/>
    <p:sldId id="259" r:id="rId4"/>
    <p:sldId id="294" r:id="rId5"/>
    <p:sldId id="263" r:id="rId6"/>
    <p:sldId id="261" r:id="rId7"/>
    <p:sldId id="276" r:id="rId8"/>
    <p:sldId id="286" r:id="rId9"/>
    <p:sldId id="292" r:id="rId10"/>
    <p:sldId id="291" r:id="rId11"/>
    <p:sldId id="277" r:id="rId12"/>
    <p:sldId id="287" r:id="rId13"/>
    <p:sldId id="264" r:id="rId14"/>
    <p:sldId id="278" r:id="rId15"/>
    <p:sldId id="289" r:id="rId16"/>
    <p:sldId id="265" r:id="rId17"/>
    <p:sldId id="279" r:id="rId18"/>
    <p:sldId id="288" r:id="rId19"/>
    <p:sldId id="266" r:id="rId20"/>
    <p:sldId id="302" r:id="rId21"/>
    <p:sldId id="293" r:id="rId22"/>
    <p:sldId id="267" r:id="rId23"/>
    <p:sldId id="282" r:id="rId24"/>
    <p:sldId id="295" r:id="rId25"/>
    <p:sldId id="298" r:id="rId26"/>
    <p:sldId id="299" r:id="rId27"/>
    <p:sldId id="300" r:id="rId28"/>
    <p:sldId id="272" r:id="rId29"/>
    <p:sldId id="296" r:id="rId30"/>
    <p:sldId id="268" r:id="rId31"/>
    <p:sldId id="269" r:id="rId32"/>
    <p:sldId id="260" r:id="rId33"/>
    <p:sldId id="270" r:id="rId34"/>
    <p:sldId id="301" r:id="rId35"/>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25" autoAdjust="0"/>
  </p:normalViewPr>
  <p:slideViewPr>
    <p:cSldViewPr snapToGrid="0">
      <p:cViewPr varScale="1">
        <p:scale>
          <a:sx n="103" d="100"/>
          <a:sy n="103" d="100"/>
        </p:scale>
        <p:origin x="138" y="336"/>
      </p:cViewPr>
      <p:guideLst/>
    </p:cSldViewPr>
  </p:slideViewPr>
  <p:outlineViewPr>
    <p:cViewPr>
      <p:scale>
        <a:sx n="33" d="100"/>
        <a:sy n="33" d="100"/>
      </p:scale>
      <p:origin x="0" y="-9672"/>
    </p:cViewPr>
  </p:outlineViewPr>
  <p:notesTextViewPr>
    <p:cViewPr>
      <p:scale>
        <a:sx n="3" d="2"/>
        <a:sy n="3" d="2"/>
      </p:scale>
      <p:origin x="0" y="0"/>
    </p:cViewPr>
  </p:notesTextViewPr>
  <p:notesViewPr>
    <p:cSldViewPr snapToGrid="0">
      <p:cViewPr varScale="1">
        <p:scale>
          <a:sx n="100" d="100"/>
          <a:sy n="100" d="100"/>
        </p:scale>
        <p:origin x="355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E89FAF-62BC-4F74-8FE3-2B7D1B29FCA2}" type="doc">
      <dgm:prSet loTypeId="urn:microsoft.com/office/officeart/2005/8/layout/process1" loCatId="process" qsTypeId="urn:microsoft.com/office/officeart/2005/8/quickstyle/simple1" qsCatId="simple" csTypeId="urn:microsoft.com/office/officeart/2005/8/colors/accent1_2" csCatId="accent1" phldr="1"/>
      <dgm:spPr/>
    </dgm:pt>
    <dgm:pt modelId="{C45CDACC-91EC-49B9-949E-E65B1768DB00}">
      <dgm:prSet phldrT="[Text]"/>
      <dgm:spPr/>
      <dgm:t>
        <a:bodyPr/>
        <a:lstStyle/>
        <a:p>
          <a:r>
            <a:rPr lang="en-US" dirty="0" smtClean="0"/>
            <a:t>Idea</a:t>
          </a:r>
          <a:endParaRPr lang="en-US" dirty="0"/>
        </a:p>
      </dgm:t>
    </dgm:pt>
    <dgm:pt modelId="{7C98E4B0-472A-47D6-88A8-8F0986BECAA8}" type="parTrans" cxnId="{5C6DEEF7-A871-48EF-96BE-8D08FF83E288}">
      <dgm:prSet/>
      <dgm:spPr/>
      <dgm:t>
        <a:bodyPr/>
        <a:lstStyle/>
        <a:p>
          <a:endParaRPr lang="en-US"/>
        </a:p>
      </dgm:t>
    </dgm:pt>
    <dgm:pt modelId="{79C4C2D1-4F67-49F7-806D-5DE2900DB560}" type="sibTrans" cxnId="{5C6DEEF7-A871-48EF-96BE-8D08FF83E288}">
      <dgm:prSet/>
      <dgm:spPr/>
      <dgm:t>
        <a:bodyPr/>
        <a:lstStyle/>
        <a:p>
          <a:endParaRPr lang="en-US"/>
        </a:p>
      </dgm:t>
    </dgm:pt>
    <dgm:pt modelId="{1795DD37-0B9D-4AD6-B2FE-9E437BE3DF5B}">
      <dgm:prSet phldrT="[Text]"/>
      <dgm:spPr/>
      <dgm:t>
        <a:bodyPr/>
        <a:lstStyle/>
        <a:p>
          <a:r>
            <a:rPr lang="en-US" dirty="0" smtClean="0"/>
            <a:t>Developing</a:t>
          </a:r>
          <a:endParaRPr lang="en-US" dirty="0"/>
        </a:p>
      </dgm:t>
    </dgm:pt>
    <dgm:pt modelId="{74D20974-2EF1-4FE2-B95E-652F06CA62CB}" type="parTrans" cxnId="{244C8800-0513-48C7-8851-88434D33C18C}">
      <dgm:prSet/>
      <dgm:spPr/>
      <dgm:t>
        <a:bodyPr/>
        <a:lstStyle/>
        <a:p>
          <a:endParaRPr lang="en-US"/>
        </a:p>
      </dgm:t>
    </dgm:pt>
    <dgm:pt modelId="{8C2B3EFC-2974-4848-99E0-6A5406453F39}" type="sibTrans" cxnId="{244C8800-0513-48C7-8851-88434D33C18C}">
      <dgm:prSet/>
      <dgm:spPr/>
      <dgm:t>
        <a:bodyPr/>
        <a:lstStyle/>
        <a:p>
          <a:endParaRPr lang="en-US"/>
        </a:p>
      </dgm:t>
    </dgm:pt>
    <dgm:pt modelId="{1DC8DE11-3CBC-4674-88DD-9E9D2D942BAF}">
      <dgm:prSet phldrT="[Text]"/>
      <dgm:spPr/>
      <dgm:t>
        <a:bodyPr/>
        <a:lstStyle/>
        <a:p>
          <a:r>
            <a:rPr lang="en-US" dirty="0" smtClean="0"/>
            <a:t>Submitting</a:t>
          </a:r>
          <a:endParaRPr lang="en-US" dirty="0"/>
        </a:p>
      </dgm:t>
    </dgm:pt>
    <dgm:pt modelId="{6965D35D-DC00-4F97-B328-29A35093A121}" type="parTrans" cxnId="{C45EB8D5-42BF-4D40-9096-D2D1AE7C783F}">
      <dgm:prSet/>
      <dgm:spPr/>
      <dgm:t>
        <a:bodyPr/>
        <a:lstStyle/>
        <a:p>
          <a:endParaRPr lang="en-US"/>
        </a:p>
      </dgm:t>
    </dgm:pt>
    <dgm:pt modelId="{368F75B8-51B8-4993-AE31-F39598A734E5}" type="sibTrans" cxnId="{C45EB8D5-42BF-4D40-9096-D2D1AE7C783F}">
      <dgm:prSet/>
      <dgm:spPr/>
      <dgm:t>
        <a:bodyPr/>
        <a:lstStyle/>
        <a:p>
          <a:endParaRPr lang="en-US"/>
        </a:p>
      </dgm:t>
    </dgm:pt>
    <dgm:pt modelId="{9AEABDF8-FAC5-4A1E-931C-2B9449EF16F4}">
      <dgm:prSet phldrT="[Text]"/>
      <dgm:spPr/>
      <dgm:t>
        <a:bodyPr/>
        <a:lstStyle/>
        <a:p>
          <a:r>
            <a:rPr lang="en-US" dirty="0" smtClean="0"/>
            <a:t>Sharing</a:t>
          </a:r>
          <a:endParaRPr lang="en-US" dirty="0"/>
        </a:p>
      </dgm:t>
    </dgm:pt>
    <dgm:pt modelId="{F2B57590-BEFB-4783-97EE-9D6D9C069761}" type="parTrans" cxnId="{33C414B8-74E7-4D4C-A1FC-E7A114A41618}">
      <dgm:prSet/>
      <dgm:spPr/>
      <dgm:t>
        <a:bodyPr/>
        <a:lstStyle/>
        <a:p>
          <a:endParaRPr lang="en-US"/>
        </a:p>
      </dgm:t>
    </dgm:pt>
    <dgm:pt modelId="{CCA85B36-F7CD-4A01-A297-350FD1E1E666}" type="sibTrans" cxnId="{33C414B8-74E7-4D4C-A1FC-E7A114A41618}">
      <dgm:prSet/>
      <dgm:spPr/>
      <dgm:t>
        <a:bodyPr/>
        <a:lstStyle/>
        <a:p>
          <a:endParaRPr lang="en-US"/>
        </a:p>
      </dgm:t>
    </dgm:pt>
    <dgm:pt modelId="{C517C271-7AAB-4193-80BB-603BBA0990BC}">
      <dgm:prSet phldrT="[Text]"/>
      <dgm:spPr/>
      <dgm:t>
        <a:bodyPr/>
        <a:lstStyle/>
        <a:p>
          <a:r>
            <a:rPr lang="en-US" dirty="0" smtClean="0"/>
            <a:t>Compliance</a:t>
          </a:r>
          <a:endParaRPr lang="en-US" dirty="0"/>
        </a:p>
      </dgm:t>
    </dgm:pt>
    <dgm:pt modelId="{E7B8AB0C-ECE8-404C-AF61-4AF0A2BC0648}" type="parTrans" cxnId="{DD82927F-FC58-4911-B6FC-D8E119A88F26}">
      <dgm:prSet/>
      <dgm:spPr/>
      <dgm:t>
        <a:bodyPr/>
        <a:lstStyle/>
        <a:p>
          <a:endParaRPr lang="en-US"/>
        </a:p>
      </dgm:t>
    </dgm:pt>
    <dgm:pt modelId="{ED5830DC-C5D2-4440-8D22-B8DBF720D0A4}" type="sibTrans" cxnId="{DD82927F-FC58-4911-B6FC-D8E119A88F26}">
      <dgm:prSet/>
      <dgm:spPr/>
      <dgm:t>
        <a:bodyPr/>
        <a:lstStyle/>
        <a:p>
          <a:endParaRPr lang="en-US"/>
        </a:p>
      </dgm:t>
    </dgm:pt>
    <dgm:pt modelId="{56739F5B-08E2-490E-9EA1-CD814672B35D}">
      <dgm:prSet phldrT="[Text]"/>
      <dgm:spPr/>
      <dgm:t>
        <a:bodyPr/>
        <a:lstStyle/>
        <a:p>
          <a:r>
            <a:rPr lang="en-US" dirty="0" smtClean="0"/>
            <a:t>Managing </a:t>
          </a:r>
          <a:endParaRPr lang="en-US" dirty="0"/>
        </a:p>
      </dgm:t>
    </dgm:pt>
    <dgm:pt modelId="{85E9B3B4-239D-4185-A164-AB045ABC8898}" type="parTrans" cxnId="{D43ABA46-EB2B-47B7-A234-85DFCF671AC4}">
      <dgm:prSet/>
      <dgm:spPr/>
      <dgm:t>
        <a:bodyPr/>
        <a:lstStyle/>
        <a:p>
          <a:endParaRPr lang="en-US"/>
        </a:p>
      </dgm:t>
    </dgm:pt>
    <dgm:pt modelId="{A1228F7C-43E5-4472-AA90-BD213545466B}" type="sibTrans" cxnId="{D43ABA46-EB2B-47B7-A234-85DFCF671AC4}">
      <dgm:prSet/>
      <dgm:spPr/>
      <dgm:t>
        <a:bodyPr/>
        <a:lstStyle/>
        <a:p>
          <a:endParaRPr lang="en-US"/>
        </a:p>
      </dgm:t>
    </dgm:pt>
    <dgm:pt modelId="{D4F86A60-746D-472E-ABC0-6960F4E3DAB1}" type="pres">
      <dgm:prSet presAssocID="{57E89FAF-62BC-4F74-8FE3-2B7D1B29FCA2}" presName="Name0" presStyleCnt="0">
        <dgm:presLayoutVars>
          <dgm:dir/>
          <dgm:resizeHandles val="exact"/>
        </dgm:presLayoutVars>
      </dgm:prSet>
      <dgm:spPr/>
    </dgm:pt>
    <dgm:pt modelId="{281EA4E0-ACB5-48A3-8035-9B9C484E095C}" type="pres">
      <dgm:prSet presAssocID="{C45CDACC-91EC-49B9-949E-E65B1768DB00}" presName="node" presStyleLbl="node1" presStyleIdx="0" presStyleCnt="6">
        <dgm:presLayoutVars>
          <dgm:bulletEnabled val="1"/>
        </dgm:presLayoutVars>
      </dgm:prSet>
      <dgm:spPr/>
      <dgm:t>
        <a:bodyPr/>
        <a:lstStyle/>
        <a:p>
          <a:endParaRPr lang="en-US"/>
        </a:p>
      </dgm:t>
    </dgm:pt>
    <dgm:pt modelId="{4C0A9EA0-015F-45E6-A113-E2FC1BFBCAA9}" type="pres">
      <dgm:prSet presAssocID="{79C4C2D1-4F67-49F7-806D-5DE2900DB560}" presName="sibTrans" presStyleLbl="sibTrans2D1" presStyleIdx="0" presStyleCnt="5"/>
      <dgm:spPr/>
      <dgm:t>
        <a:bodyPr/>
        <a:lstStyle/>
        <a:p>
          <a:endParaRPr lang="en-US"/>
        </a:p>
      </dgm:t>
    </dgm:pt>
    <dgm:pt modelId="{6CF80FA0-1D6C-4EF1-91F3-FBAF1AB3BB1E}" type="pres">
      <dgm:prSet presAssocID="{79C4C2D1-4F67-49F7-806D-5DE2900DB560}" presName="connectorText" presStyleLbl="sibTrans2D1" presStyleIdx="0" presStyleCnt="5"/>
      <dgm:spPr/>
      <dgm:t>
        <a:bodyPr/>
        <a:lstStyle/>
        <a:p>
          <a:endParaRPr lang="en-US"/>
        </a:p>
      </dgm:t>
    </dgm:pt>
    <dgm:pt modelId="{2CAE3BB7-E08D-44B2-B4A5-F115F61C8B97}" type="pres">
      <dgm:prSet presAssocID="{1795DD37-0B9D-4AD6-B2FE-9E437BE3DF5B}" presName="node" presStyleLbl="node1" presStyleIdx="1" presStyleCnt="6">
        <dgm:presLayoutVars>
          <dgm:bulletEnabled val="1"/>
        </dgm:presLayoutVars>
      </dgm:prSet>
      <dgm:spPr/>
      <dgm:t>
        <a:bodyPr/>
        <a:lstStyle/>
        <a:p>
          <a:endParaRPr lang="en-US"/>
        </a:p>
      </dgm:t>
    </dgm:pt>
    <dgm:pt modelId="{018CC597-8806-40CF-80AA-EEB3AA13BF42}" type="pres">
      <dgm:prSet presAssocID="{8C2B3EFC-2974-4848-99E0-6A5406453F39}" presName="sibTrans" presStyleLbl="sibTrans2D1" presStyleIdx="1" presStyleCnt="5"/>
      <dgm:spPr/>
      <dgm:t>
        <a:bodyPr/>
        <a:lstStyle/>
        <a:p>
          <a:endParaRPr lang="en-US"/>
        </a:p>
      </dgm:t>
    </dgm:pt>
    <dgm:pt modelId="{9160EC66-4B3E-41A8-A1F8-EF7137B94C68}" type="pres">
      <dgm:prSet presAssocID="{8C2B3EFC-2974-4848-99E0-6A5406453F39}" presName="connectorText" presStyleLbl="sibTrans2D1" presStyleIdx="1" presStyleCnt="5"/>
      <dgm:spPr/>
      <dgm:t>
        <a:bodyPr/>
        <a:lstStyle/>
        <a:p>
          <a:endParaRPr lang="en-US"/>
        </a:p>
      </dgm:t>
    </dgm:pt>
    <dgm:pt modelId="{368C5973-43B2-4913-B677-55287CF82936}" type="pres">
      <dgm:prSet presAssocID="{1DC8DE11-3CBC-4674-88DD-9E9D2D942BAF}" presName="node" presStyleLbl="node1" presStyleIdx="2" presStyleCnt="6">
        <dgm:presLayoutVars>
          <dgm:bulletEnabled val="1"/>
        </dgm:presLayoutVars>
      </dgm:prSet>
      <dgm:spPr/>
      <dgm:t>
        <a:bodyPr/>
        <a:lstStyle/>
        <a:p>
          <a:endParaRPr lang="en-US"/>
        </a:p>
      </dgm:t>
    </dgm:pt>
    <dgm:pt modelId="{44B59F0D-F4F8-48E2-B998-AF56EB74FF02}" type="pres">
      <dgm:prSet presAssocID="{368F75B8-51B8-4993-AE31-F39598A734E5}" presName="sibTrans" presStyleLbl="sibTrans2D1" presStyleIdx="2" presStyleCnt="5"/>
      <dgm:spPr/>
      <dgm:t>
        <a:bodyPr/>
        <a:lstStyle/>
        <a:p>
          <a:endParaRPr lang="en-US"/>
        </a:p>
      </dgm:t>
    </dgm:pt>
    <dgm:pt modelId="{ED3B2FC6-94DC-4CFA-974D-C70A417435DE}" type="pres">
      <dgm:prSet presAssocID="{368F75B8-51B8-4993-AE31-F39598A734E5}" presName="connectorText" presStyleLbl="sibTrans2D1" presStyleIdx="2" presStyleCnt="5"/>
      <dgm:spPr/>
      <dgm:t>
        <a:bodyPr/>
        <a:lstStyle/>
        <a:p>
          <a:endParaRPr lang="en-US"/>
        </a:p>
      </dgm:t>
    </dgm:pt>
    <dgm:pt modelId="{D04FE525-ED77-4575-83AF-38A716208943}" type="pres">
      <dgm:prSet presAssocID="{C517C271-7AAB-4193-80BB-603BBA0990BC}" presName="node" presStyleLbl="node1" presStyleIdx="3" presStyleCnt="6">
        <dgm:presLayoutVars>
          <dgm:bulletEnabled val="1"/>
        </dgm:presLayoutVars>
      </dgm:prSet>
      <dgm:spPr/>
      <dgm:t>
        <a:bodyPr/>
        <a:lstStyle/>
        <a:p>
          <a:endParaRPr lang="en-US"/>
        </a:p>
      </dgm:t>
    </dgm:pt>
    <dgm:pt modelId="{09FAE8A7-77F2-46C2-8A57-5D7BEDFF64A9}" type="pres">
      <dgm:prSet presAssocID="{ED5830DC-C5D2-4440-8D22-B8DBF720D0A4}" presName="sibTrans" presStyleLbl="sibTrans2D1" presStyleIdx="3" presStyleCnt="5"/>
      <dgm:spPr/>
      <dgm:t>
        <a:bodyPr/>
        <a:lstStyle/>
        <a:p>
          <a:endParaRPr lang="en-US"/>
        </a:p>
      </dgm:t>
    </dgm:pt>
    <dgm:pt modelId="{0CD1FE89-2695-475C-A8A5-9CC64E9AFB18}" type="pres">
      <dgm:prSet presAssocID="{ED5830DC-C5D2-4440-8D22-B8DBF720D0A4}" presName="connectorText" presStyleLbl="sibTrans2D1" presStyleIdx="3" presStyleCnt="5"/>
      <dgm:spPr/>
      <dgm:t>
        <a:bodyPr/>
        <a:lstStyle/>
        <a:p>
          <a:endParaRPr lang="en-US"/>
        </a:p>
      </dgm:t>
    </dgm:pt>
    <dgm:pt modelId="{C97F87D7-3CD4-4E6E-9CB4-1C172A2BAC58}" type="pres">
      <dgm:prSet presAssocID="{56739F5B-08E2-490E-9EA1-CD814672B35D}" presName="node" presStyleLbl="node1" presStyleIdx="4" presStyleCnt="6">
        <dgm:presLayoutVars>
          <dgm:bulletEnabled val="1"/>
        </dgm:presLayoutVars>
      </dgm:prSet>
      <dgm:spPr/>
      <dgm:t>
        <a:bodyPr/>
        <a:lstStyle/>
        <a:p>
          <a:endParaRPr lang="en-US"/>
        </a:p>
      </dgm:t>
    </dgm:pt>
    <dgm:pt modelId="{CA4248A6-6B9E-40D3-9F08-A6D7803F11E7}" type="pres">
      <dgm:prSet presAssocID="{A1228F7C-43E5-4472-AA90-BD213545466B}" presName="sibTrans" presStyleLbl="sibTrans2D1" presStyleIdx="4" presStyleCnt="5"/>
      <dgm:spPr/>
      <dgm:t>
        <a:bodyPr/>
        <a:lstStyle/>
        <a:p>
          <a:endParaRPr lang="en-US"/>
        </a:p>
      </dgm:t>
    </dgm:pt>
    <dgm:pt modelId="{4E66D407-4103-475B-9A0A-35303120B419}" type="pres">
      <dgm:prSet presAssocID="{A1228F7C-43E5-4472-AA90-BD213545466B}" presName="connectorText" presStyleLbl="sibTrans2D1" presStyleIdx="4" presStyleCnt="5"/>
      <dgm:spPr/>
      <dgm:t>
        <a:bodyPr/>
        <a:lstStyle/>
        <a:p>
          <a:endParaRPr lang="en-US"/>
        </a:p>
      </dgm:t>
    </dgm:pt>
    <dgm:pt modelId="{49A3E973-F3EC-436A-B830-AF4E1A15EF23}" type="pres">
      <dgm:prSet presAssocID="{9AEABDF8-FAC5-4A1E-931C-2B9449EF16F4}" presName="node" presStyleLbl="node1" presStyleIdx="5" presStyleCnt="6">
        <dgm:presLayoutVars>
          <dgm:bulletEnabled val="1"/>
        </dgm:presLayoutVars>
      </dgm:prSet>
      <dgm:spPr/>
      <dgm:t>
        <a:bodyPr/>
        <a:lstStyle/>
        <a:p>
          <a:endParaRPr lang="en-US"/>
        </a:p>
      </dgm:t>
    </dgm:pt>
  </dgm:ptLst>
  <dgm:cxnLst>
    <dgm:cxn modelId="{244C8800-0513-48C7-8851-88434D33C18C}" srcId="{57E89FAF-62BC-4F74-8FE3-2B7D1B29FCA2}" destId="{1795DD37-0B9D-4AD6-B2FE-9E437BE3DF5B}" srcOrd="1" destOrd="0" parTransId="{74D20974-2EF1-4FE2-B95E-652F06CA62CB}" sibTransId="{8C2B3EFC-2974-4848-99E0-6A5406453F39}"/>
    <dgm:cxn modelId="{33C414B8-74E7-4D4C-A1FC-E7A114A41618}" srcId="{57E89FAF-62BC-4F74-8FE3-2B7D1B29FCA2}" destId="{9AEABDF8-FAC5-4A1E-931C-2B9449EF16F4}" srcOrd="5" destOrd="0" parTransId="{F2B57590-BEFB-4783-97EE-9D6D9C069761}" sibTransId="{CCA85B36-F7CD-4A01-A297-350FD1E1E666}"/>
    <dgm:cxn modelId="{B922E786-EB2B-414E-AB20-703B4B703105}" type="presOf" srcId="{8C2B3EFC-2974-4848-99E0-6A5406453F39}" destId="{018CC597-8806-40CF-80AA-EEB3AA13BF42}" srcOrd="0" destOrd="0" presId="urn:microsoft.com/office/officeart/2005/8/layout/process1"/>
    <dgm:cxn modelId="{DD82927F-FC58-4911-B6FC-D8E119A88F26}" srcId="{57E89FAF-62BC-4F74-8FE3-2B7D1B29FCA2}" destId="{C517C271-7AAB-4193-80BB-603BBA0990BC}" srcOrd="3" destOrd="0" parTransId="{E7B8AB0C-ECE8-404C-AF61-4AF0A2BC0648}" sibTransId="{ED5830DC-C5D2-4440-8D22-B8DBF720D0A4}"/>
    <dgm:cxn modelId="{0567110E-8264-4359-B903-AD398C64118B}" type="presOf" srcId="{1795DD37-0B9D-4AD6-B2FE-9E437BE3DF5B}" destId="{2CAE3BB7-E08D-44B2-B4A5-F115F61C8B97}" srcOrd="0" destOrd="0" presId="urn:microsoft.com/office/officeart/2005/8/layout/process1"/>
    <dgm:cxn modelId="{ED411E48-0E0A-42F2-BA3B-AE508F800504}" type="presOf" srcId="{368F75B8-51B8-4993-AE31-F39598A734E5}" destId="{44B59F0D-F4F8-48E2-B998-AF56EB74FF02}" srcOrd="0" destOrd="0" presId="urn:microsoft.com/office/officeart/2005/8/layout/process1"/>
    <dgm:cxn modelId="{11420B77-FCFA-4A8F-92D5-DF361E49E03A}" type="presOf" srcId="{A1228F7C-43E5-4472-AA90-BD213545466B}" destId="{CA4248A6-6B9E-40D3-9F08-A6D7803F11E7}" srcOrd="0" destOrd="0" presId="urn:microsoft.com/office/officeart/2005/8/layout/process1"/>
    <dgm:cxn modelId="{1546BBE8-5469-440D-9214-475EF2C99B00}" type="presOf" srcId="{9AEABDF8-FAC5-4A1E-931C-2B9449EF16F4}" destId="{49A3E973-F3EC-436A-B830-AF4E1A15EF23}" srcOrd="0" destOrd="0" presId="urn:microsoft.com/office/officeart/2005/8/layout/process1"/>
    <dgm:cxn modelId="{84869AC4-B8CE-4937-B8AB-79A358B2A0DD}" type="presOf" srcId="{8C2B3EFC-2974-4848-99E0-6A5406453F39}" destId="{9160EC66-4B3E-41A8-A1F8-EF7137B94C68}" srcOrd="1" destOrd="0" presId="urn:microsoft.com/office/officeart/2005/8/layout/process1"/>
    <dgm:cxn modelId="{446EB9E5-A179-43A7-84F9-CEA0AE12F695}" type="presOf" srcId="{1DC8DE11-3CBC-4674-88DD-9E9D2D942BAF}" destId="{368C5973-43B2-4913-B677-55287CF82936}" srcOrd="0" destOrd="0" presId="urn:microsoft.com/office/officeart/2005/8/layout/process1"/>
    <dgm:cxn modelId="{B922CE5E-4B28-4EC1-B2FB-9A84560D866C}" type="presOf" srcId="{C517C271-7AAB-4193-80BB-603BBA0990BC}" destId="{D04FE525-ED77-4575-83AF-38A716208943}" srcOrd="0" destOrd="0" presId="urn:microsoft.com/office/officeart/2005/8/layout/process1"/>
    <dgm:cxn modelId="{711C3185-8A7D-42B6-817B-75FE595E17F0}" type="presOf" srcId="{C45CDACC-91EC-49B9-949E-E65B1768DB00}" destId="{281EA4E0-ACB5-48A3-8035-9B9C484E095C}" srcOrd="0" destOrd="0" presId="urn:microsoft.com/office/officeart/2005/8/layout/process1"/>
    <dgm:cxn modelId="{D98B0A0E-5C94-4059-9124-A74F9A869580}" type="presOf" srcId="{56739F5B-08E2-490E-9EA1-CD814672B35D}" destId="{C97F87D7-3CD4-4E6E-9CB4-1C172A2BAC58}" srcOrd="0" destOrd="0" presId="urn:microsoft.com/office/officeart/2005/8/layout/process1"/>
    <dgm:cxn modelId="{F89544AD-6D48-4164-BFFA-DE1B81C11D23}" type="presOf" srcId="{368F75B8-51B8-4993-AE31-F39598A734E5}" destId="{ED3B2FC6-94DC-4CFA-974D-C70A417435DE}" srcOrd="1" destOrd="0" presId="urn:microsoft.com/office/officeart/2005/8/layout/process1"/>
    <dgm:cxn modelId="{B6B446D5-9B0A-4F93-9AD6-E662AD7A9464}" type="presOf" srcId="{57E89FAF-62BC-4F74-8FE3-2B7D1B29FCA2}" destId="{D4F86A60-746D-472E-ABC0-6960F4E3DAB1}" srcOrd="0" destOrd="0" presId="urn:microsoft.com/office/officeart/2005/8/layout/process1"/>
    <dgm:cxn modelId="{A0D676D6-5F21-46FD-890C-BDAEFCB89B1D}" type="presOf" srcId="{ED5830DC-C5D2-4440-8D22-B8DBF720D0A4}" destId="{09FAE8A7-77F2-46C2-8A57-5D7BEDFF64A9}" srcOrd="0" destOrd="0" presId="urn:microsoft.com/office/officeart/2005/8/layout/process1"/>
    <dgm:cxn modelId="{21E662AA-C8CD-415E-A14D-4A05A9B8CA46}" type="presOf" srcId="{A1228F7C-43E5-4472-AA90-BD213545466B}" destId="{4E66D407-4103-475B-9A0A-35303120B419}" srcOrd="1" destOrd="0" presId="urn:microsoft.com/office/officeart/2005/8/layout/process1"/>
    <dgm:cxn modelId="{C45EB8D5-42BF-4D40-9096-D2D1AE7C783F}" srcId="{57E89FAF-62BC-4F74-8FE3-2B7D1B29FCA2}" destId="{1DC8DE11-3CBC-4674-88DD-9E9D2D942BAF}" srcOrd="2" destOrd="0" parTransId="{6965D35D-DC00-4F97-B328-29A35093A121}" sibTransId="{368F75B8-51B8-4993-AE31-F39598A734E5}"/>
    <dgm:cxn modelId="{5C6DEEF7-A871-48EF-96BE-8D08FF83E288}" srcId="{57E89FAF-62BC-4F74-8FE3-2B7D1B29FCA2}" destId="{C45CDACC-91EC-49B9-949E-E65B1768DB00}" srcOrd="0" destOrd="0" parTransId="{7C98E4B0-472A-47D6-88A8-8F0986BECAA8}" sibTransId="{79C4C2D1-4F67-49F7-806D-5DE2900DB560}"/>
    <dgm:cxn modelId="{E88AA7D5-265E-4147-B975-5612A02CD541}" type="presOf" srcId="{79C4C2D1-4F67-49F7-806D-5DE2900DB560}" destId="{6CF80FA0-1D6C-4EF1-91F3-FBAF1AB3BB1E}" srcOrd="1" destOrd="0" presId="urn:microsoft.com/office/officeart/2005/8/layout/process1"/>
    <dgm:cxn modelId="{34956C1E-8C30-4EBC-98A0-A2FF4701DAFB}" type="presOf" srcId="{79C4C2D1-4F67-49F7-806D-5DE2900DB560}" destId="{4C0A9EA0-015F-45E6-A113-E2FC1BFBCAA9}" srcOrd="0" destOrd="0" presId="urn:microsoft.com/office/officeart/2005/8/layout/process1"/>
    <dgm:cxn modelId="{D43ABA46-EB2B-47B7-A234-85DFCF671AC4}" srcId="{57E89FAF-62BC-4F74-8FE3-2B7D1B29FCA2}" destId="{56739F5B-08E2-490E-9EA1-CD814672B35D}" srcOrd="4" destOrd="0" parTransId="{85E9B3B4-239D-4185-A164-AB045ABC8898}" sibTransId="{A1228F7C-43E5-4472-AA90-BD213545466B}"/>
    <dgm:cxn modelId="{2F11D251-7441-4DDE-9F11-FCDFB3FF8D09}" type="presOf" srcId="{ED5830DC-C5D2-4440-8D22-B8DBF720D0A4}" destId="{0CD1FE89-2695-475C-A8A5-9CC64E9AFB18}" srcOrd="1" destOrd="0" presId="urn:microsoft.com/office/officeart/2005/8/layout/process1"/>
    <dgm:cxn modelId="{4CDD262B-B3D0-4896-9449-8A2B00DA5228}" type="presParOf" srcId="{D4F86A60-746D-472E-ABC0-6960F4E3DAB1}" destId="{281EA4E0-ACB5-48A3-8035-9B9C484E095C}" srcOrd="0" destOrd="0" presId="urn:microsoft.com/office/officeart/2005/8/layout/process1"/>
    <dgm:cxn modelId="{491D3E31-EB4A-4EBB-A9F1-0ADC0A6C8080}" type="presParOf" srcId="{D4F86A60-746D-472E-ABC0-6960F4E3DAB1}" destId="{4C0A9EA0-015F-45E6-A113-E2FC1BFBCAA9}" srcOrd="1" destOrd="0" presId="urn:microsoft.com/office/officeart/2005/8/layout/process1"/>
    <dgm:cxn modelId="{AF8BB6D3-FE60-478D-BBAB-7A9CC942F59E}" type="presParOf" srcId="{4C0A9EA0-015F-45E6-A113-E2FC1BFBCAA9}" destId="{6CF80FA0-1D6C-4EF1-91F3-FBAF1AB3BB1E}" srcOrd="0" destOrd="0" presId="urn:microsoft.com/office/officeart/2005/8/layout/process1"/>
    <dgm:cxn modelId="{228CE5E2-1096-45AA-8B92-0589943BF6C4}" type="presParOf" srcId="{D4F86A60-746D-472E-ABC0-6960F4E3DAB1}" destId="{2CAE3BB7-E08D-44B2-B4A5-F115F61C8B97}" srcOrd="2" destOrd="0" presId="urn:microsoft.com/office/officeart/2005/8/layout/process1"/>
    <dgm:cxn modelId="{E237851B-3360-42F7-B08D-96CC69274A37}" type="presParOf" srcId="{D4F86A60-746D-472E-ABC0-6960F4E3DAB1}" destId="{018CC597-8806-40CF-80AA-EEB3AA13BF42}" srcOrd="3" destOrd="0" presId="urn:microsoft.com/office/officeart/2005/8/layout/process1"/>
    <dgm:cxn modelId="{B74065DC-2C46-4C1E-82B3-2DB22E71F190}" type="presParOf" srcId="{018CC597-8806-40CF-80AA-EEB3AA13BF42}" destId="{9160EC66-4B3E-41A8-A1F8-EF7137B94C68}" srcOrd="0" destOrd="0" presId="urn:microsoft.com/office/officeart/2005/8/layout/process1"/>
    <dgm:cxn modelId="{0448E344-0AF4-4B5F-A0D2-2019BE9CF01C}" type="presParOf" srcId="{D4F86A60-746D-472E-ABC0-6960F4E3DAB1}" destId="{368C5973-43B2-4913-B677-55287CF82936}" srcOrd="4" destOrd="0" presId="urn:microsoft.com/office/officeart/2005/8/layout/process1"/>
    <dgm:cxn modelId="{146902BB-A92B-4050-8BBF-9775BEF6F0A9}" type="presParOf" srcId="{D4F86A60-746D-472E-ABC0-6960F4E3DAB1}" destId="{44B59F0D-F4F8-48E2-B998-AF56EB74FF02}" srcOrd="5" destOrd="0" presId="urn:microsoft.com/office/officeart/2005/8/layout/process1"/>
    <dgm:cxn modelId="{FF44BA6B-7F9B-4913-BFC7-43529D3732E1}" type="presParOf" srcId="{44B59F0D-F4F8-48E2-B998-AF56EB74FF02}" destId="{ED3B2FC6-94DC-4CFA-974D-C70A417435DE}" srcOrd="0" destOrd="0" presId="urn:microsoft.com/office/officeart/2005/8/layout/process1"/>
    <dgm:cxn modelId="{A3DB730C-3CE9-49AB-8786-F7FDEEA5BAB6}" type="presParOf" srcId="{D4F86A60-746D-472E-ABC0-6960F4E3DAB1}" destId="{D04FE525-ED77-4575-83AF-38A716208943}" srcOrd="6" destOrd="0" presId="urn:microsoft.com/office/officeart/2005/8/layout/process1"/>
    <dgm:cxn modelId="{BE7CA89D-99F1-4449-BB84-F00A9C6612C7}" type="presParOf" srcId="{D4F86A60-746D-472E-ABC0-6960F4E3DAB1}" destId="{09FAE8A7-77F2-46C2-8A57-5D7BEDFF64A9}" srcOrd="7" destOrd="0" presId="urn:microsoft.com/office/officeart/2005/8/layout/process1"/>
    <dgm:cxn modelId="{C2F14E0D-B4ED-4B15-B3F5-39E86ED1F9DF}" type="presParOf" srcId="{09FAE8A7-77F2-46C2-8A57-5D7BEDFF64A9}" destId="{0CD1FE89-2695-475C-A8A5-9CC64E9AFB18}" srcOrd="0" destOrd="0" presId="urn:microsoft.com/office/officeart/2005/8/layout/process1"/>
    <dgm:cxn modelId="{5D1E8857-884A-48E0-9B2B-27F40BEC66B6}" type="presParOf" srcId="{D4F86A60-746D-472E-ABC0-6960F4E3DAB1}" destId="{C97F87D7-3CD4-4E6E-9CB4-1C172A2BAC58}" srcOrd="8" destOrd="0" presId="urn:microsoft.com/office/officeart/2005/8/layout/process1"/>
    <dgm:cxn modelId="{E81C5728-1BEE-4E18-8A4F-59288DD6AECC}" type="presParOf" srcId="{D4F86A60-746D-472E-ABC0-6960F4E3DAB1}" destId="{CA4248A6-6B9E-40D3-9F08-A6D7803F11E7}" srcOrd="9" destOrd="0" presId="urn:microsoft.com/office/officeart/2005/8/layout/process1"/>
    <dgm:cxn modelId="{E49BB68F-4EF1-48E9-A63F-F73B4AB27A92}" type="presParOf" srcId="{CA4248A6-6B9E-40D3-9F08-A6D7803F11E7}" destId="{4E66D407-4103-475B-9A0A-35303120B419}" srcOrd="0" destOrd="0" presId="urn:microsoft.com/office/officeart/2005/8/layout/process1"/>
    <dgm:cxn modelId="{ACB2A36F-FA59-48AD-B000-441011560BD5}" type="presParOf" srcId="{D4F86A60-746D-472E-ABC0-6960F4E3DAB1}" destId="{49A3E973-F3EC-436A-B830-AF4E1A15EF23}" srcOrd="1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1EA4E0-ACB5-48A3-8035-9B9C484E095C}">
      <dsp:nvSpPr>
        <dsp:cNvPr id="0" name=""/>
        <dsp:cNvSpPr/>
      </dsp:nvSpPr>
      <dsp:spPr>
        <a:xfrm>
          <a:off x="0" y="1364654"/>
          <a:ext cx="1200546" cy="7203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Idea</a:t>
          </a:r>
          <a:endParaRPr lang="en-US" sz="1600" kern="1200" dirty="0"/>
        </a:p>
      </dsp:txBody>
      <dsp:txXfrm>
        <a:off x="21098" y="1385752"/>
        <a:ext cx="1158350" cy="678132"/>
      </dsp:txXfrm>
    </dsp:sp>
    <dsp:sp modelId="{4C0A9EA0-015F-45E6-A113-E2FC1BFBCAA9}">
      <dsp:nvSpPr>
        <dsp:cNvPr id="0" name=""/>
        <dsp:cNvSpPr/>
      </dsp:nvSpPr>
      <dsp:spPr>
        <a:xfrm>
          <a:off x="1320601" y="1575951"/>
          <a:ext cx="254515" cy="2977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1320601" y="1635498"/>
        <a:ext cx="178161" cy="178641"/>
      </dsp:txXfrm>
    </dsp:sp>
    <dsp:sp modelId="{2CAE3BB7-E08D-44B2-B4A5-F115F61C8B97}">
      <dsp:nvSpPr>
        <dsp:cNvPr id="0" name=""/>
        <dsp:cNvSpPr/>
      </dsp:nvSpPr>
      <dsp:spPr>
        <a:xfrm>
          <a:off x="1680765" y="1364654"/>
          <a:ext cx="1200546" cy="7203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Developing</a:t>
          </a:r>
          <a:endParaRPr lang="en-US" sz="1600" kern="1200" dirty="0"/>
        </a:p>
      </dsp:txBody>
      <dsp:txXfrm>
        <a:off x="1701863" y="1385752"/>
        <a:ext cx="1158350" cy="678132"/>
      </dsp:txXfrm>
    </dsp:sp>
    <dsp:sp modelId="{018CC597-8806-40CF-80AA-EEB3AA13BF42}">
      <dsp:nvSpPr>
        <dsp:cNvPr id="0" name=""/>
        <dsp:cNvSpPr/>
      </dsp:nvSpPr>
      <dsp:spPr>
        <a:xfrm>
          <a:off x="3001367" y="1575951"/>
          <a:ext cx="254515" cy="2977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001367" y="1635498"/>
        <a:ext cx="178161" cy="178641"/>
      </dsp:txXfrm>
    </dsp:sp>
    <dsp:sp modelId="{368C5973-43B2-4913-B677-55287CF82936}">
      <dsp:nvSpPr>
        <dsp:cNvPr id="0" name=""/>
        <dsp:cNvSpPr/>
      </dsp:nvSpPr>
      <dsp:spPr>
        <a:xfrm>
          <a:off x="3361531" y="1364654"/>
          <a:ext cx="1200546" cy="7203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Submitting</a:t>
          </a:r>
          <a:endParaRPr lang="en-US" sz="1600" kern="1200" dirty="0"/>
        </a:p>
      </dsp:txBody>
      <dsp:txXfrm>
        <a:off x="3382629" y="1385752"/>
        <a:ext cx="1158350" cy="678132"/>
      </dsp:txXfrm>
    </dsp:sp>
    <dsp:sp modelId="{44B59F0D-F4F8-48E2-B998-AF56EB74FF02}">
      <dsp:nvSpPr>
        <dsp:cNvPr id="0" name=""/>
        <dsp:cNvSpPr/>
      </dsp:nvSpPr>
      <dsp:spPr>
        <a:xfrm>
          <a:off x="4682132" y="1575951"/>
          <a:ext cx="254515" cy="2977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4682132" y="1635498"/>
        <a:ext cx="178161" cy="178641"/>
      </dsp:txXfrm>
    </dsp:sp>
    <dsp:sp modelId="{D04FE525-ED77-4575-83AF-38A716208943}">
      <dsp:nvSpPr>
        <dsp:cNvPr id="0" name=""/>
        <dsp:cNvSpPr/>
      </dsp:nvSpPr>
      <dsp:spPr>
        <a:xfrm>
          <a:off x="5042296" y="1364654"/>
          <a:ext cx="1200546" cy="7203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Compliance</a:t>
          </a:r>
          <a:endParaRPr lang="en-US" sz="1600" kern="1200" dirty="0"/>
        </a:p>
      </dsp:txBody>
      <dsp:txXfrm>
        <a:off x="5063394" y="1385752"/>
        <a:ext cx="1158350" cy="678132"/>
      </dsp:txXfrm>
    </dsp:sp>
    <dsp:sp modelId="{09FAE8A7-77F2-46C2-8A57-5D7BEDFF64A9}">
      <dsp:nvSpPr>
        <dsp:cNvPr id="0" name=""/>
        <dsp:cNvSpPr/>
      </dsp:nvSpPr>
      <dsp:spPr>
        <a:xfrm>
          <a:off x="6362898" y="1575951"/>
          <a:ext cx="254515" cy="2977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6362898" y="1635498"/>
        <a:ext cx="178161" cy="178641"/>
      </dsp:txXfrm>
    </dsp:sp>
    <dsp:sp modelId="{C97F87D7-3CD4-4E6E-9CB4-1C172A2BAC58}">
      <dsp:nvSpPr>
        <dsp:cNvPr id="0" name=""/>
        <dsp:cNvSpPr/>
      </dsp:nvSpPr>
      <dsp:spPr>
        <a:xfrm>
          <a:off x="6723062" y="1364654"/>
          <a:ext cx="1200546" cy="7203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Managing </a:t>
          </a:r>
          <a:endParaRPr lang="en-US" sz="1600" kern="1200" dirty="0"/>
        </a:p>
      </dsp:txBody>
      <dsp:txXfrm>
        <a:off x="6744160" y="1385752"/>
        <a:ext cx="1158350" cy="678132"/>
      </dsp:txXfrm>
    </dsp:sp>
    <dsp:sp modelId="{CA4248A6-6B9E-40D3-9F08-A6D7803F11E7}">
      <dsp:nvSpPr>
        <dsp:cNvPr id="0" name=""/>
        <dsp:cNvSpPr/>
      </dsp:nvSpPr>
      <dsp:spPr>
        <a:xfrm>
          <a:off x="8043664" y="1575951"/>
          <a:ext cx="254515" cy="2977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8043664" y="1635498"/>
        <a:ext cx="178161" cy="178641"/>
      </dsp:txXfrm>
    </dsp:sp>
    <dsp:sp modelId="{49A3E973-F3EC-436A-B830-AF4E1A15EF23}">
      <dsp:nvSpPr>
        <dsp:cNvPr id="0" name=""/>
        <dsp:cNvSpPr/>
      </dsp:nvSpPr>
      <dsp:spPr>
        <a:xfrm>
          <a:off x="8403828" y="1364654"/>
          <a:ext cx="1200546" cy="7203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Sharing</a:t>
          </a:r>
          <a:endParaRPr lang="en-US" sz="1600" kern="1200" dirty="0"/>
        </a:p>
      </dsp:txBody>
      <dsp:txXfrm>
        <a:off x="8424926" y="1385752"/>
        <a:ext cx="1158350" cy="67813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FBA9D9A6-BD5D-444E-9357-78D284237D98}" type="datetimeFigureOut">
              <a:rPr lang="en-US" smtClean="0"/>
              <a:t>1/20/2017</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757A068A-1DD6-4EEE-BFEE-41C9837E84E2}" type="slidenum">
              <a:rPr lang="en-US" smtClean="0"/>
              <a:t>‹#›</a:t>
            </a:fld>
            <a:endParaRPr lang="en-US"/>
          </a:p>
        </p:txBody>
      </p:sp>
    </p:spTree>
    <p:extLst>
      <p:ext uri="{BB962C8B-B14F-4D97-AF65-F5344CB8AC3E}">
        <p14:creationId xmlns:p14="http://schemas.microsoft.com/office/powerpoint/2010/main" val="249953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32704415-6EA4-4A87-BC0E-87756D9D8867}" type="datetimeFigureOut">
              <a:rPr lang="en-US" smtClean="0"/>
              <a:t>1/20/2017</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3862BEA9-5225-43D3-AD7B-17C49D096F45}" type="slidenum">
              <a:rPr lang="en-US" smtClean="0"/>
              <a:t>‹#›</a:t>
            </a:fld>
            <a:endParaRPr lang="en-US"/>
          </a:p>
        </p:txBody>
      </p:sp>
    </p:spTree>
    <p:extLst>
      <p:ext uri="{BB962C8B-B14F-4D97-AF65-F5344CB8AC3E}">
        <p14:creationId xmlns:p14="http://schemas.microsoft.com/office/powerpoint/2010/main" val="770910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a:t>
            </a:fld>
            <a:endParaRPr lang="en-US"/>
          </a:p>
        </p:txBody>
      </p:sp>
    </p:spTree>
    <p:extLst>
      <p:ext uri="{BB962C8B-B14F-4D97-AF65-F5344CB8AC3E}">
        <p14:creationId xmlns:p14="http://schemas.microsoft.com/office/powerpoint/2010/main" val="1475538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10</a:t>
            </a:fld>
            <a:endParaRPr lang="en-US"/>
          </a:p>
        </p:txBody>
      </p:sp>
    </p:spTree>
    <p:extLst>
      <p:ext uri="{BB962C8B-B14F-4D97-AF65-F5344CB8AC3E}">
        <p14:creationId xmlns:p14="http://schemas.microsoft.com/office/powerpoint/2010/main" val="91914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11</a:t>
            </a:fld>
            <a:endParaRPr lang="en-US"/>
          </a:p>
        </p:txBody>
      </p:sp>
    </p:spTree>
    <p:extLst>
      <p:ext uri="{BB962C8B-B14F-4D97-AF65-F5344CB8AC3E}">
        <p14:creationId xmlns:p14="http://schemas.microsoft.com/office/powerpoint/2010/main" val="1198713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12</a:t>
            </a:fld>
            <a:endParaRPr lang="en-US"/>
          </a:p>
        </p:txBody>
      </p:sp>
    </p:spTree>
    <p:extLst>
      <p:ext uri="{BB962C8B-B14F-4D97-AF65-F5344CB8AC3E}">
        <p14:creationId xmlns:p14="http://schemas.microsoft.com/office/powerpoint/2010/main" val="3255076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13</a:t>
            </a:fld>
            <a:endParaRPr lang="en-US"/>
          </a:p>
        </p:txBody>
      </p:sp>
    </p:spTree>
    <p:extLst>
      <p:ext uri="{BB962C8B-B14F-4D97-AF65-F5344CB8AC3E}">
        <p14:creationId xmlns:p14="http://schemas.microsoft.com/office/powerpoint/2010/main" val="573989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14</a:t>
            </a:fld>
            <a:endParaRPr lang="en-US"/>
          </a:p>
        </p:txBody>
      </p:sp>
    </p:spTree>
    <p:extLst>
      <p:ext uri="{BB962C8B-B14F-4D97-AF65-F5344CB8AC3E}">
        <p14:creationId xmlns:p14="http://schemas.microsoft.com/office/powerpoint/2010/main" val="1357425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15</a:t>
            </a:fld>
            <a:endParaRPr lang="en-US"/>
          </a:p>
        </p:txBody>
      </p:sp>
    </p:spTree>
    <p:extLst>
      <p:ext uri="{BB962C8B-B14F-4D97-AF65-F5344CB8AC3E}">
        <p14:creationId xmlns:p14="http://schemas.microsoft.com/office/powerpoint/2010/main" val="2142642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16</a:t>
            </a:fld>
            <a:endParaRPr lang="en-US"/>
          </a:p>
        </p:txBody>
      </p:sp>
    </p:spTree>
    <p:extLst>
      <p:ext uri="{BB962C8B-B14F-4D97-AF65-F5344CB8AC3E}">
        <p14:creationId xmlns:p14="http://schemas.microsoft.com/office/powerpoint/2010/main" val="3754959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17</a:t>
            </a:fld>
            <a:endParaRPr lang="en-US"/>
          </a:p>
        </p:txBody>
      </p:sp>
    </p:spTree>
    <p:extLst>
      <p:ext uri="{BB962C8B-B14F-4D97-AF65-F5344CB8AC3E}">
        <p14:creationId xmlns:p14="http://schemas.microsoft.com/office/powerpoint/2010/main" val="496787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18</a:t>
            </a:fld>
            <a:endParaRPr lang="en-US"/>
          </a:p>
        </p:txBody>
      </p:sp>
    </p:spTree>
    <p:extLst>
      <p:ext uri="{BB962C8B-B14F-4D97-AF65-F5344CB8AC3E}">
        <p14:creationId xmlns:p14="http://schemas.microsoft.com/office/powerpoint/2010/main" val="3752864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Institutional Review Board ("IRB") is the formal name for a Human Subjects Committee. The IRB at FSU is known as the Human Subjects Committee ("HSC").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FSU HSC members have the responsibility for reviewing all research involving human subjects conducted by FSU faculty, students, or staff, </a:t>
            </a:r>
            <a:r>
              <a:rPr lang="en-US" b="1" dirty="0" smtClean="0"/>
              <a:t>regardless of the source of funding.</a:t>
            </a:r>
            <a:endParaRPr lang="en-US" dirty="0" smtClean="0"/>
          </a:p>
          <a:p>
            <a:endParaRPr lang="en-US" dirty="0"/>
          </a:p>
        </p:txBody>
      </p:sp>
      <p:sp>
        <p:nvSpPr>
          <p:cNvPr id="4" name="Slide Number Placeholder 3"/>
          <p:cNvSpPr>
            <a:spLocks noGrp="1"/>
          </p:cNvSpPr>
          <p:nvPr>
            <p:ph type="sldNum" sz="quarter" idx="10"/>
          </p:nvPr>
        </p:nvSpPr>
        <p:spPr/>
        <p:txBody>
          <a:bodyPr/>
          <a:lstStyle/>
          <a:p>
            <a:fld id="{3862BEA9-5225-43D3-AD7B-17C49D096F45}" type="slidenum">
              <a:rPr lang="en-US" smtClean="0"/>
              <a:t>19</a:t>
            </a:fld>
            <a:endParaRPr lang="en-US"/>
          </a:p>
        </p:txBody>
      </p:sp>
    </p:spTree>
    <p:extLst>
      <p:ext uri="{BB962C8B-B14F-4D97-AF65-F5344CB8AC3E}">
        <p14:creationId xmlns:p14="http://schemas.microsoft.com/office/powerpoint/2010/main" val="1826882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2</a:t>
            </a:fld>
            <a:endParaRPr lang="en-US"/>
          </a:p>
        </p:txBody>
      </p:sp>
    </p:spTree>
    <p:extLst>
      <p:ext uri="{BB962C8B-B14F-4D97-AF65-F5344CB8AC3E}">
        <p14:creationId xmlns:p14="http://schemas.microsoft.com/office/powerpoint/2010/main" val="2373664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you only need IRB approval </a:t>
            </a:r>
            <a:r>
              <a:rPr lang="en-US" sz="1200" b="1" kern="1200" dirty="0" smtClean="0">
                <a:solidFill>
                  <a:schemeClr val="tx1"/>
                </a:solidFill>
                <a:effectLst/>
                <a:latin typeface="+mn-lt"/>
                <a:ea typeface="+mn-ea"/>
                <a:cs typeface="+mn-cs"/>
              </a:rPr>
              <a:t>prior to initiation of your research </a:t>
            </a:r>
            <a:r>
              <a:rPr lang="en-US" sz="1200" kern="1200" dirty="0" smtClean="0">
                <a:solidFill>
                  <a:schemeClr val="tx1"/>
                </a:solidFill>
                <a:effectLst/>
                <a:latin typeface="+mn-lt"/>
                <a:ea typeface="+mn-ea"/>
                <a:cs typeface="+mn-cs"/>
              </a:rPr>
              <a:t>endeavor where you are interacting with subjects or gathering/receiving research data, so at proposal stage, we do not get involved… sometimes a fed sponsor will want a letter of preliminary approval stating the project will be reviewed by the IRB upon award….but that is the only time we may get involved, and that is initiated through sponsored research, not from the PI to us…</a:t>
            </a:r>
          </a:p>
          <a:p>
            <a:endParaRPr lang="en-US" dirty="0"/>
          </a:p>
        </p:txBody>
      </p:sp>
      <p:sp>
        <p:nvSpPr>
          <p:cNvPr id="4" name="Slide Number Placeholder 3"/>
          <p:cNvSpPr>
            <a:spLocks noGrp="1"/>
          </p:cNvSpPr>
          <p:nvPr>
            <p:ph type="sldNum" sz="quarter" idx="10"/>
          </p:nvPr>
        </p:nvSpPr>
        <p:spPr/>
        <p:txBody>
          <a:bodyPr/>
          <a:lstStyle/>
          <a:p>
            <a:fld id="{3862BEA9-5225-43D3-AD7B-17C49D096F45}" type="slidenum">
              <a:rPr lang="en-US" smtClean="0"/>
              <a:t>20</a:t>
            </a:fld>
            <a:endParaRPr lang="en-US"/>
          </a:p>
        </p:txBody>
      </p:sp>
    </p:spTree>
    <p:extLst>
      <p:ext uri="{BB962C8B-B14F-4D97-AF65-F5344CB8AC3E}">
        <p14:creationId xmlns:p14="http://schemas.microsoft.com/office/powerpoint/2010/main" val="30983179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21</a:t>
            </a:fld>
            <a:endParaRPr lang="en-US"/>
          </a:p>
        </p:txBody>
      </p:sp>
    </p:spTree>
    <p:extLst>
      <p:ext uri="{BB962C8B-B14F-4D97-AF65-F5344CB8AC3E}">
        <p14:creationId xmlns:p14="http://schemas.microsoft.com/office/powerpoint/2010/main" val="16088612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a:t>
            </a:r>
            <a:r>
              <a:rPr lang="en-US" baseline="0" dirty="0" smtClean="0"/>
              <a:t> is the service department that facilitates the animal related research/teaching programs</a:t>
            </a:r>
          </a:p>
          <a:p>
            <a:r>
              <a:rPr lang="en-US" baseline="0" dirty="0" smtClean="0"/>
              <a:t>The ACUC is the Committee that provides oversite and reviews protocols </a:t>
            </a:r>
            <a:endParaRPr lang="en-US" dirty="0"/>
          </a:p>
        </p:txBody>
      </p:sp>
      <p:sp>
        <p:nvSpPr>
          <p:cNvPr id="4" name="Slide Number Placeholder 3"/>
          <p:cNvSpPr>
            <a:spLocks noGrp="1"/>
          </p:cNvSpPr>
          <p:nvPr>
            <p:ph type="sldNum" sz="quarter" idx="10"/>
          </p:nvPr>
        </p:nvSpPr>
        <p:spPr/>
        <p:txBody>
          <a:bodyPr/>
          <a:lstStyle/>
          <a:p>
            <a:fld id="{3862BEA9-5225-43D3-AD7B-17C49D096F45}" type="slidenum">
              <a:rPr lang="en-US" smtClean="0"/>
              <a:t>22</a:t>
            </a:fld>
            <a:endParaRPr lang="en-US"/>
          </a:p>
        </p:txBody>
      </p:sp>
    </p:spTree>
    <p:extLst>
      <p:ext uri="{BB962C8B-B14F-4D97-AF65-F5344CB8AC3E}">
        <p14:creationId xmlns:p14="http://schemas.microsoft.com/office/powerpoint/2010/main" val="4191697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Protocol Review Form should be submitted for review 60 days in advance of the submittal of the grant proposal to a funding agency</a:t>
            </a:r>
            <a:endParaRPr lang="en-US" dirty="0"/>
          </a:p>
        </p:txBody>
      </p:sp>
      <p:sp>
        <p:nvSpPr>
          <p:cNvPr id="4" name="Slide Number Placeholder 3"/>
          <p:cNvSpPr>
            <a:spLocks noGrp="1"/>
          </p:cNvSpPr>
          <p:nvPr>
            <p:ph type="sldNum" sz="quarter" idx="10"/>
          </p:nvPr>
        </p:nvSpPr>
        <p:spPr/>
        <p:txBody>
          <a:bodyPr/>
          <a:lstStyle/>
          <a:p>
            <a:fld id="{3862BEA9-5225-43D3-AD7B-17C49D096F45}" type="slidenum">
              <a:rPr lang="en-US" smtClean="0"/>
              <a:t>23</a:t>
            </a:fld>
            <a:endParaRPr lang="en-US"/>
          </a:p>
        </p:txBody>
      </p:sp>
    </p:spTree>
    <p:extLst>
      <p:ext uri="{BB962C8B-B14F-4D97-AF65-F5344CB8AC3E}">
        <p14:creationId xmlns:p14="http://schemas.microsoft.com/office/powerpoint/2010/main" val="37254705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24</a:t>
            </a:fld>
            <a:endParaRPr lang="en-US"/>
          </a:p>
        </p:txBody>
      </p:sp>
    </p:spTree>
    <p:extLst>
      <p:ext uri="{BB962C8B-B14F-4D97-AF65-F5344CB8AC3E}">
        <p14:creationId xmlns:p14="http://schemas.microsoft.com/office/powerpoint/2010/main" val="32782298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Established in 2014</a:t>
            </a:r>
          </a:p>
          <a:p>
            <a:endParaRPr lang="en-US" dirty="0"/>
          </a:p>
        </p:txBody>
      </p:sp>
      <p:sp>
        <p:nvSpPr>
          <p:cNvPr id="4" name="Slide Number Placeholder 3"/>
          <p:cNvSpPr>
            <a:spLocks noGrp="1"/>
          </p:cNvSpPr>
          <p:nvPr>
            <p:ph type="sldNum" sz="quarter" idx="10"/>
          </p:nvPr>
        </p:nvSpPr>
        <p:spPr/>
        <p:txBody>
          <a:bodyPr/>
          <a:lstStyle/>
          <a:p>
            <a:fld id="{3862BEA9-5225-43D3-AD7B-17C49D096F45}" type="slidenum">
              <a:rPr lang="en-US" smtClean="0"/>
              <a:t>25</a:t>
            </a:fld>
            <a:endParaRPr lang="en-US"/>
          </a:p>
        </p:txBody>
      </p:sp>
    </p:spTree>
    <p:extLst>
      <p:ext uri="{BB962C8B-B14F-4D97-AF65-F5344CB8AC3E}">
        <p14:creationId xmlns:p14="http://schemas.microsoft.com/office/powerpoint/2010/main" val="4737850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26</a:t>
            </a:fld>
            <a:endParaRPr lang="en-US"/>
          </a:p>
        </p:txBody>
      </p:sp>
    </p:spTree>
    <p:extLst>
      <p:ext uri="{BB962C8B-B14F-4D97-AF65-F5344CB8AC3E}">
        <p14:creationId xmlns:p14="http://schemas.microsoft.com/office/powerpoint/2010/main" val="12903467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27</a:t>
            </a:fld>
            <a:endParaRPr lang="en-US"/>
          </a:p>
        </p:txBody>
      </p:sp>
    </p:spTree>
    <p:extLst>
      <p:ext uri="{BB962C8B-B14F-4D97-AF65-F5344CB8AC3E}">
        <p14:creationId xmlns:p14="http://schemas.microsoft.com/office/powerpoint/2010/main" val="35905425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28</a:t>
            </a:fld>
            <a:endParaRPr lang="en-US"/>
          </a:p>
        </p:txBody>
      </p:sp>
    </p:spTree>
    <p:extLst>
      <p:ext uri="{BB962C8B-B14F-4D97-AF65-F5344CB8AC3E}">
        <p14:creationId xmlns:p14="http://schemas.microsoft.com/office/powerpoint/2010/main" val="5915495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29</a:t>
            </a:fld>
            <a:endParaRPr lang="en-US"/>
          </a:p>
        </p:txBody>
      </p:sp>
    </p:spTree>
    <p:extLst>
      <p:ext uri="{BB962C8B-B14F-4D97-AF65-F5344CB8AC3E}">
        <p14:creationId xmlns:p14="http://schemas.microsoft.com/office/powerpoint/2010/main" val="2216471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3</a:t>
            </a:fld>
            <a:endParaRPr lang="en-US"/>
          </a:p>
        </p:txBody>
      </p:sp>
    </p:spTree>
    <p:extLst>
      <p:ext uri="{BB962C8B-B14F-4D97-AF65-F5344CB8AC3E}">
        <p14:creationId xmlns:p14="http://schemas.microsoft.com/office/powerpoint/2010/main" val="3086979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Comes under Finance and Administration</a:t>
            </a:r>
          </a:p>
          <a:p>
            <a:r>
              <a:rPr lang="en-US" dirty="0" smtClean="0"/>
              <a:t>Comes under the office of faculty development and advancement</a:t>
            </a:r>
            <a:endParaRPr lang="en-US" dirty="0"/>
          </a:p>
        </p:txBody>
      </p:sp>
      <p:sp>
        <p:nvSpPr>
          <p:cNvPr id="4" name="Slide Number Placeholder 3"/>
          <p:cNvSpPr>
            <a:spLocks noGrp="1"/>
          </p:cNvSpPr>
          <p:nvPr>
            <p:ph type="sldNum" sz="quarter" idx="10"/>
          </p:nvPr>
        </p:nvSpPr>
        <p:spPr/>
        <p:txBody>
          <a:bodyPr/>
          <a:lstStyle/>
          <a:p>
            <a:fld id="{3862BEA9-5225-43D3-AD7B-17C49D096F45}" type="slidenum">
              <a:rPr lang="en-US" smtClean="0"/>
              <a:t>30</a:t>
            </a:fld>
            <a:endParaRPr lang="en-US"/>
          </a:p>
        </p:txBody>
      </p:sp>
    </p:spTree>
    <p:extLst>
      <p:ext uri="{BB962C8B-B14F-4D97-AF65-F5344CB8AC3E}">
        <p14:creationId xmlns:p14="http://schemas.microsoft.com/office/powerpoint/2010/main" val="7569458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31</a:t>
            </a:fld>
            <a:endParaRPr lang="en-US"/>
          </a:p>
        </p:txBody>
      </p:sp>
    </p:spTree>
    <p:extLst>
      <p:ext uri="{BB962C8B-B14F-4D97-AF65-F5344CB8AC3E}">
        <p14:creationId xmlns:p14="http://schemas.microsoft.com/office/powerpoint/2010/main" val="37294268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32</a:t>
            </a:fld>
            <a:endParaRPr lang="en-US"/>
          </a:p>
        </p:txBody>
      </p:sp>
    </p:spTree>
    <p:extLst>
      <p:ext uri="{BB962C8B-B14F-4D97-AF65-F5344CB8AC3E}">
        <p14:creationId xmlns:p14="http://schemas.microsoft.com/office/powerpoint/2010/main" val="25071454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33</a:t>
            </a:fld>
            <a:endParaRPr lang="en-US"/>
          </a:p>
        </p:txBody>
      </p:sp>
    </p:spTree>
    <p:extLst>
      <p:ext uri="{BB962C8B-B14F-4D97-AF65-F5344CB8AC3E}">
        <p14:creationId xmlns:p14="http://schemas.microsoft.com/office/powerpoint/2010/main" val="7786679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34</a:t>
            </a:fld>
            <a:endParaRPr lang="en-US"/>
          </a:p>
        </p:txBody>
      </p:sp>
    </p:spTree>
    <p:extLst>
      <p:ext uri="{BB962C8B-B14F-4D97-AF65-F5344CB8AC3E}">
        <p14:creationId xmlns:p14="http://schemas.microsoft.com/office/powerpoint/2010/main" val="2523006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4</a:t>
            </a:fld>
            <a:endParaRPr lang="en-US"/>
          </a:p>
        </p:txBody>
      </p:sp>
    </p:spTree>
    <p:extLst>
      <p:ext uri="{BB962C8B-B14F-4D97-AF65-F5344CB8AC3E}">
        <p14:creationId xmlns:p14="http://schemas.microsoft.com/office/powerpoint/2010/main" val="267211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5</a:t>
            </a:fld>
            <a:endParaRPr lang="en-US"/>
          </a:p>
        </p:txBody>
      </p:sp>
    </p:spTree>
    <p:extLst>
      <p:ext uri="{BB962C8B-B14F-4D97-AF65-F5344CB8AC3E}">
        <p14:creationId xmlns:p14="http://schemas.microsoft.com/office/powerpoint/2010/main" val="3777141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Equip:  Online tools and resources, targeted</a:t>
            </a:r>
            <a:r>
              <a:rPr lang="en-US" baseline="0" dirty="0" smtClean="0"/>
              <a:t> funding opportunities, examples of successful proposals</a:t>
            </a:r>
          </a:p>
          <a:p>
            <a:r>
              <a:rPr lang="en-US" baseline="0" dirty="0" smtClean="0"/>
              <a:t>Train: Workshops, CRC</a:t>
            </a:r>
          </a:p>
          <a:p>
            <a:r>
              <a:rPr lang="en-US" baseline="0" dirty="0" smtClean="0"/>
              <a:t>Assist:  Editing, Large proposal assistance, finding collaborators</a:t>
            </a:r>
            <a:endParaRPr lang="en-US" dirty="0"/>
          </a:p>
        </p:txBody>
      </p:sp>
      <p:sp>
        <p:nvSpPr>
          <p:cNvPr id="4" name="Slide Number Placeholder 3"/>
          <p:cNvSpPr>
            <a:spLocks noGrp="1"/>
          </p:cNvSpPr>
          <p:nvPr>
            <p:ph type="sldNum" sz="quarter" idx="10"/>
          </p:nvPr>
        </p:nvSpPr>
        <p:spPr/>
        <p:txBody>
          <a:bodyPr/>
          <a:lstStyle/>
          <a:p>
            <a:fld id="{3862BEA9-5225-43D3-AD7B-17C49D096F45}" type="slidenum">
              <a:rPr lang="en-US" smtClean="0"/>
              <a:t>6</a:t>
            </a:fld>
            <a:endParaRPr lang="en-US"/>
          </a:p>
        </p:txBody>
      </p:sp>
    </p:spTree>
    <p:extLst>
      <p:ext uri="{BB962C8B-B14F-4D97-AF65-F5344CB8AC3E}">
        <p14:creationId xmlns:p14="http://schemas.microsoft.com/office/powerpoint/2010/main" val="3862657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7</a:t>
            </a:fld>
            <a:endParaRPr lang="en-US"/>
          </a:p>
        </p:txBody>
      </p:sp>
    </p:spTree>
    <p:extLst>
      <p:ext uri="{BB962C8B-B14F-4D97-AF65-F5344CB8AC3E}">
        <p14:creationId xmlns:p14="http://schemas.microsoft.com/office/powerpoint/2010/main" val="1203828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8</a:t>
            </a:fld>
            <a:endParaRPr lang="en-US"/>
          </a:p>
        </p:txBody>
      </p:sp>
    </p:spTree>
    <p:extLst>
      <p:ext uri="{BB962C8B-B14F-4D97-AF65-F5344CB8AC3E}">
        <p14:creationId xmlns:p14="http://schemas.microsoft.com/office/powerpoint/2010/main" val="619681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62BEA9-5225-43D3-AD7B-17C49D096F45}" type="slidenum">
              <a:rPr lang="en-US" smtClean="0"/>
              <a:t>9</a:t>
            </a:fld>
            <a:endParaRPr lang="en-US"/>
          </a:p>
        </p:txBody>
      </p:sp>
    </p:spTree>
    <p:extLst>
      <p:ext uri="{BB962C8B-B14F-4D97-AF65-F5344CB8AC3E}">
        <p14:creationId xmlns:p14="http://schemas.microsoft.com/office/powerpoint/2010/main" val="441063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1/20/2017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1/20/2017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RA-Pre@fsu.ed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research.fsu.edu/research-offices/sra/"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cave@fsu.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research.fsu.edu/research-offices/fsu-research-foundation/"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research.fsu.edu/research-offices/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tjacobson@admin.fsu.ed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research.fsu.edu/research-offices/human-subjects/" TargetMode="External"/><Relationship Id="rId5" Type="http://schemas.openxmlformats.org/officeDocument/2006/relationships/hyperlink" Target="mailto:jhaltiwanger@fsu.edu" TargetMode="External"/><Relationship Id="rId4" Type="http://schemas.openxmlformats.org/officeDocument/2006/relationships/hyperlink" Target="mailto:jmostoller@fsu.edu"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LARCentral@fsu.edu"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research.fsu.edu/research-complianc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mwrightc@fsu.edu"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research.fsu.edu/"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opd@fsu.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Navigating the office of research</a:t>
            </a:r>
            <a:endParaRPr lang="en-US" dirty="0"/>
          </a:p>
        </p:txBody>
      </p:sp>
      <p:sp>
        <p:nvSpPr>
          <p:cNvPr id="3" name="Subtitle 2"/>
          <p:cNvSpPr>
            <a:spLocks noGrp="1"/>
          </p:cNvSpPr>
          <p:nvPr>
            <p:ph type="subTitle" idx="1"/>
          </p:nvPr>
        </p:nvSpPr>
        <p:spPr/>
        <p:txBody>
          <a:bodyPr/>
          <a:lstStyle/>
          <a:p>
            <a:r>
              <a:rPr lang="en-US" dirty="0" smtClean="0"/>
              <a:t>Knowing where to go and when</a:t>
            </a:r>
            <a:endParaRPr lang="en-US" dirty="0"/>
          </a:p>
        </p:txBody>
      </p:sp>
      <p:pic>
        <p:nvPicPr>
          <p:cNvPr id="5" name="Picture 4" descr="File:Compass rose simple.sv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050" y="1677912"/>
            <a:ext cx="1665817" cy="1665817"/>
          </a:xfrm>
          <a:prstGeom prst="rect">
            <a:avLst/>
          </a:prstGeom>
        </p:spPr>
      </p:pic>
    </p:spTree>
    <p:extLst>
      <p:ext uri="{BB962C8B-B14F-4D97-AF65-F5344CB8AC3E}">
        <p14:creationId xmlns:p14="http://schemas.microsoft.com/office/powerpoint/2010/main" val="1034146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Sponsored research administration </a:t>
            </a:r>
            <a:r>
              <a:rPr lang="en-US" sz="2400" dirty="0" smtClean="0"/>
              <a:t>(cont’d)</a:t>
            </a:r>
            <a:endParaRPr lang="en-US" sz="2400" dirty="0"/>
          </a:p>
        </p:txBody>
      </p:sp>
      <p:sp>
        <p:nvSpPr>
          <p:cNvPr id="3" name="Content Placeholder 2"/>
          <p:cNvSpPr>
            <a:spLocks noGrp="1"/>
          </p:cNvSpPr>
          <p:nvPr>
            <p:ph idx="1"/>
          </p:nvPr>
        </p:nvSpPr>
        <p:spPr>
          <a:xfrm>
            <a:off x="1451579" y="2015731"/>
            <a:ext cx="9603275" cy="3682939"/>
          </a:xfrm>
        </p:spPr>
        <p:txBody>
          <a:bodyPr>
            <a:noAutofit/>
          </a:bodyPr>
          <a:lstStyle/>
          <a:p>
            <a:r>
              <a:rPr lang="en-US" sz="2200" dirty="0" smtClean="0"/>
              <a:t>Establish cash </a:t>
            </a:r>
            <a:r>
              <a:rPr lang="en-US" sz="2200" dirty="0"/>
              <a:t>management systems to ensure cash flow and the corresponding collection and </a:t>
            </a:r>
            <a:r>
              <a:rPr lang="en-US" sz="2200" dirty="0" smtClean="0"/>
              <a:t>deposits </a:t>
            </a:r>
            <a:r>
              <a:rPr lang="en-US" sz="2200" dirty="0"/>
              <a:t> </a:t>
            </a:r>
          </a:p>
          <a:p>
            <a:r>
              <a:rPr lang="en-US" sz="2200" dirty="0"/>
              <a:t>Monitor and review sub-recipient activity to ensure </a:t>
            </a:r>
            <a:r>
              <a:rPr lang="en-US" sz="2200" dirty="0" smtClean="0"/>
              <a:t>compliance</a:t>
            </a:r>
            <a:r>
              <a:rPr lang="en-US" sz="2200" dirty="0"/>
              <a:t> </a:t>
            </a:r>
          </a:p>
          <a:p>
            <a:r>
              <a:rPr lang="en-US" sz="2200" dirty="0"/>
              <a:t>Prepare financial reports and invoices </a:t>
            </a:r>
            <a:r>
              <a:rPr lang="en-US" sz="2200" dirty="0" smtClean="0"/>
              <a:t>including </a:t>
            </a:r>
            <a:r>
              <a:rPr lang="en-US" sz="2200" dirty="0"/>
              <a:t>cost share reports and receive and deposit all </a:t>
            </a:r>
            <a:r>
              <a:rPr lang="en-US" sz="2200" dirty="0" smtClean="0"/>
              <a:t>payments </a:t>
            </a:r>
            <a:r>
              <a:rPr lang="en-US" sz="2200" dirty="0"/>
              <a:t> </a:t>
            </a:r>
          </a:p>
          <a:p>
            <a:r>
              <a:rPr lang="en-US" sz="2200" dirty="0"/>
              <a:t>Prepare Facilities and </a:t>
            </a:r>
            <a:r>
              <a:rPr lang="en-US" sz="2200" dirty="0" smtClean="0"/>
              <a:t>Administrative (F&amp;A) </a:t>
            </a:r>
            <a:r>
              <a:rPr lang="en-US" sz="2200" dirty="0"/>
              <a:t>Rate </a:t>
            </a:r>
            <a:r>
              <a:rPr lang="en-US" sz="2200" dirty="0" smtClean="0"/>
              <a:t>proposals</a:t>
            </a:r>
            <a:r>
              <a:rPr lang="en-US" sz="2200" dirty="0"/>
              <a:t>   </a:t>
            </a:r>
          </a:p>
          <a:p>
            <a:r>
              <a:rPr lang="en-US" sz="2200" dirty="0"/>
              <a:t>Respond to audit </a:t>
            </a:r>
            <a:r>
              <a:rPr lang="en-US" sz="2200" dirty="0" smtClean="0"/>
              <a:t>inquiries </a:t>
            </a:r>
            <a:r>
              <a:rPr lang="en-US" sz="2200" dirty="0"/>
              <a:t> </a:t>
            </a:r>
          </a:p>
        </p:txBody>
      </p:sp>
    </p:spTree>
    <p:extLst>
      <p:ext uri="{BB962C8B-B14F-4D97-AF65-F5344CB8AC3E}">
        <p14:creationId xmlns:p14="http://schemas.microsoft.com/office/powerpoint/2010/main" val="1610132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reach out to </a:t>
            </a:r>
            <a:r>
              <a:rPr lang="en-US" dirty="0" err="1" smtClean="0"/>
              <a:t>Sra</a:t>
            </a:r>
            <a:endParaRPr lang="en-US" dirty="0"/>
          </a:p>
        </p:txBody>
      </p:sp>
      <p:sp>
        <p:nvSpPr>
          <p:cNvPr id="3" name="Content Placeholder 2"/>
          <p:cNvSpPr>
            <a:spLocks noGrp="1"/>
          </p:cNvSpPr>
          <p:nvPr>
            <p:ph idx="1"/>
          </p:nvPr>
        </p:nvSpPr>
        <p:spPr/>
        <p:txBody>
          <a:bodyPr/>
          <a:lstStyle/>
          <a:p>
            <a:r>
              <a:rPr lang="en-US" dirty="0" smtClean="0"/>
              <a:t>As soon as you know you will be submitting to a federal funding agency, contact your SRA representative.</a:t>
            </a:r>
          </a:p>
          <a:p>
            <a:r>
              <a:rPr lang="en-US" dirty="0" smtClean="0"/>
              <a:t>When you have questions about the submission process </a:t>
            </a:r>
            <a:endParaRPr lang="en-US" dirty="0"/>
          </a:p>
          <a:p>
            <a:r>
              <a:rPr lang="en-US" dirty="0" smtClean="0"/>
              <a:t>When you have questions about completing your budget (if you do not have a departmental representative) </a:t>
            </a:r>
            <a:endParaRPr lang="en-US" dirty="0"/>
          </a:p>
          <a:p>
            <a:r>
              <a:rPr lang="en-US" dirty="0" smtClean="0"/>
              <a:t>When you are unsure about spending regulations </a:t>
            </a:r>
            <a:endParaRPr lang="en-US" dirty="0"/>
          </a:p>
          <a:p>
            <a:r>
              <a:rPr lang="en-US" dirty="0" smtClean="0"/>
              <a:t>Looking for training in the management of Sponsored funds.</a:t>
            </a:r>
          </a:p>
          <a:p>
            <a:pPr marL="0" indent="0">
              <a:buNone/>
            </a:pPr>
            <a:endParaRPr lang="en-US" dirty="0" smtClean="0"/>
          </a:p>
          <a:p>
            <a:endParaRPr lang="en-US" dirty="0"/>
          </a:p>
        </p:txBody>
      </p:sp>
    </p:spTree>
    <p:extLst>
      <p:ext uri="{BB962C8B-B14F-4D97-AF65-F5344CB8AC3E}">
        <p14:creationId xmlns:p14="http://schemas.microsoft.com/office/powerpoint/2010/main" val="248135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SRA contact information</a:t>
            </a:r>
            <a:endParaRPr lang="en-US" dirty="0"/>
          </a:p>
        </p:txBody>
      </p:sp>
      <p:sp>
        <p:nvSpPr>
          <p:cNvPr id="3" name="Content Placeholder 2"/>
          <p:cNvSpPr>
            <a:spLocks noGrp="1"/>
          </p:cNvSpPr>
          <p:nvPr>
            <p:ph idx="1"/>
          </p:nvPr>
        </p:nvSpPr>
        <p:spPr/>
        <p:txBody>
          <a:bodyPr/>
          <a:lstStyle/>
          <a:p>
            <a:r>
              <a:rPr lang="en-US" dirty="0" smtClean="0"/>
              <a:t>Address:  874 </a:t>
            </a:r>
            <a:r>
              <a:rPr lang="en-US" dirty="0"/>
              <a:t>Traditions </a:t>
            </a:r>
            <a:r>
              <a:rPr lang="en-US" dirty="0" smtClean="0"/>
              <a:t>Way (Student Services Building)</a:t>
            </a:r>
          </a:p>
          <a:p>
            <a:r>
              <a:rPr lang="en-US" dirty="0" smtClean="0"/>
              <a:t>Phone:  850.644.5260</a:t>
            </a:r>
          </a:p>
          <a:p>
            <a:r>
              <a:rPr lang="en-US" dirty="0" smtClean="0"/>
              <a:t>Email:  </a:t>
            </a:r>
            <a:r>
              <a:rPr lang="en-US" dirty="0" smtClean="0">
                <a:hlinkClick r:id="rId3"/>
              </a:rPr>
              <a:t>SRA-Pre@fsu.edu</a:t>
            </a:r>
            <a:r>
              <a:rPr lang="en-US" dirty="0" smtClean="0"/>
              <a:t> (Pre-Award)  </a:t>
            </a:r>
            <a:endParaRPr lang="en-US" dirty="0"/>
          </a:p>
          <a:p>
            <a:r>
              <a:rPr lang="en-US" dirty="0" smtClean="0"/>
              <a:t>Website</a:t>
            </a:r>
            <a:r>
              <a:rPr lang="en-US" dirty="0"/>
              <a:t>:  </a:t>
            </a:r>
            <a:r>
              <a:rPr lang="en-US" dirty="0">
                <a:hlinkClick r:id="rId4"/>
              </a:rPr>
              <a:t>https://www.research.fsu.edu/research-offices/sra</a:t>
            </a:r>
            <a:r>
              <a:rPr lang="en-US" dirty="0" smtClean="0">
                <a:hlinkClick r:id="rId4"/>
              </a:rPr>
              <a:t>/</a:t>
            </a:r>
            <a:r>
              <a:rPr lang="en-US" dirty="0" smtClean="0"/>
              <a:t> </a:t>
            </a:r>
            <a:endParaRPr lang="en-US" dirty="0"/>
          </a:p>
        </p:txBody>
      </p:sp>
    </p:spTree>
    <p:extLst>
      <p:ext uri="{BB962C8B-B14F-4D97-AF65-F5344CB8AC3E}">
        <p14:creationId xmlns:p14="http://schemas.microsoft.com/office/powerpoint/2010/main" val="4275445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Fsu</a:t>
            </a:r>
            <a:r>
              <a:rPr lang="en-US" dirty="0" smtClean="0"/>
              <a:t> research foundation</a:t>
            </a:r>
            <a:endParaRPr lang="en-US" dirty="0"/>
          </a:p>
        </p:txBody>
      </p:sp>
      <p:sp>
        <p:nvSpPr>
          <p:cNvPr id="3" name="Content Placeholder 2"/>
          <p:cNvSpPr>
            <a:spLocks noGrp="1"/>
          </p:cNvSpPr>
          <p:nvPr>
            <p:ph idx="1"/>
          </p:nvPr>
        </p:nvSpPr>
        <p:spPr/>
        <p:txBody>
          <a:bodyPr/>
          <a:lstStyle/>
          <a:p>
            <a:r>
              <a:rPr lang="en-US" dirty="0" smtClean="0"/>
              <a:t>A </a:t>
            </a:r>
            <a:r>
              <a:rPr lang="en-US" u="sng" dirty="0" smtClean="0"/>
              <a:t>not-for-profit </a:t>
            </a:r>
            <a:r>
              <a:rPr lang="en-US" u="sng" dirty="0"/>
              <a:t>corporation</a:t>
            </a:r>
            <a:r>
              <a:rPr lang="en-US" dirty="0"/>
              <a:t>, and a direct-support organization of Florida State </a:t>
            </a:r>
            <a:r>
              <a:rPr lang="en-US" dirty="0" smtClean="0"/>
              <a:t>University</a:t>
            </a:r>
          </a:p>
          <a:p>
            <a:r>
              <a:rPr lang="en-US" dirty="0" smtClean="0"/>
              <a:t>Responsible </a:t>
            </a:r>
            <a:r>
              <a:rPr lang="en-US" dirty="0"/>
              <a:t>for pre- and post-award functions of the university for </a:t>
            </a:r>
            <a:r>
              <a:rPr lang="en-US" dirty="0" smtClean="0"/>
              <a:t>research awards </a:t>
            </a:r>
            <a:r>
              <a:rPr lang="en-US" dirty="0"/>
              <a:t>with </a:t>
            </a:r>
            <a:r>
              <a:rPr lang="en-US" dirty="0" smtClean="0"/>
              <a:t>direct PRIVATE funding</a:t>
            </a:r>
          </a:p>
          <a:p>
            <a:r>
              <a:rPr lang="en-US" dirty="0" smtClean="0"/>
              <a:t>Is the </a:t>
            </a:r>
            <a:r>
              <a:rPr lang="en-US" dirty="0"/>
              <a:t>assignee of the University's Intellectual Property (IP), and therefore, is the fiscal agent for all activities with respect to the commercialization of the </a:t>
            </a:r>
            <a:r>
              <a:rPr lang="en-US" dirty="0" smtClean="0"/>
              <a:t>IP</a:t>
            </a:r>
            <a:endParaRPr lang="en-US" dirty="0"/>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630573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reach out to the </a:t>
            </a:r>
            <a:r>
              <a:rPr lang="en-US" dirty="0" err="1" smtClean="0"/>
              <a:t>fsu</a:t>
            </a:r>
            <a:r>
              <a:rPr lang="en-US" dirty="0" smtClean="0"/>
              <a:t> research foundation</a:t>
            </a:r>
            <a:endParaRPr lang="en-US" dirty="0"/>
          </a:p>
        </p:txBody>
      </p:sp>
      <p:sp>
        <p:nvSpPr>
          <p:cNvPr id="3" name="Content Placeholder 2"/>
          <p:cNvSpPr>
            <a:spLocks noGrp="1"/>
          </p:cNvSpPr>
          <p:nvPr>
            <p:ph idx="1"/>
          </p:nvPr>
        </p:nvSpPr>
        <p:spPr/>
        <p:txBody>
          <a:bodyPr/>
          <a:lstStyle/>
          <a:p>
            <a:r>
              <a:rPr lang="en-US" dirty="0" smtClean="0"/>
              <a:t>Applying for funding through a non-profit, company, </a:t>
            </a:r>
            <a:r>
              <a:rPr lang="en-US" dirty="0" smtClean="0"/>
              <a:t>foundation or </a:t>
            </a:r>
            <a:r>
              <a:rPr lang="en-US" smtClean="0"/>
              <a:t>foreign entity </a:t>
            </a:r>
            <a:r>
              <a:rPr lang="en-US" dirty="0" smtClean="0"/>
              <a:t>for funds to be used for research</a:t>
            </a:r>
          </a:p>
          <a:p>
            <a:r>
              <a:rPr lang="en-US" dirty="0" smtClean="0"/>
              <a:t>Intellectual Property funds</a:t>
            </a:r>
          </a:p>
          <a:p>
            <a:r>
              <a:rPr lang="en-US" dirty="0" smtClean="0"/>
              <a:t>Awards from the Office of Commercialization</a:t>
            </a:r>
          </a:p>
          <a:p>
            <a:endParaRPr lang="en-US" dirty="0"/>
          </a:p>
        </p:txBody>
      </p:sp>
    </p:spTree>
    <p:extLst>
      <p:ext uri="{BB962C8B-B14F-4D97-AF65-F5344CB8AC3E}">
        <p14:creationId xmlns:p14="http://schemas.microsoft.com/office/powerpoint/2010/main" val="404346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foundation contact information</a:t>
            </a:r>
            <a:endParaRPr lang="en-US" dirty="0"/>
          </a:p>
        </p:txBody>
      </p:sp>
      <p:sp>
        <p:nvSpPr>
          <p:cNvPr id="3" name="Content Placeholder 2"/>
          <p:cNvSpPr>
            <a:spLocks noGrp="1"/>
          </p:cNvSpPr>
          <p:nvPr>
            <p:ph idx="1"/>
          </p:nvPr>
        </p:nvSpPr>
        <p:spPr/>
        <p:txBody>
          <a:bodyPr/>
          <a:lstStyle/>
          <a:p>
            <a:r>
              <a:rPr lang="en-US" dirty="0" smtClean="0"/>
              <a:t>Address: 2000 </a:t>
            </a:r>
            <a:r>
              <a:rPr lang="en-US" dirty="0"/>
              <a:t>Levy </a:t>
            </a:r>
            <a:r>
              <a:rPr lang="en-US" dirty="0" smtClean="0"/>
              <a:t>Avenue (Southwest Campus), Building </a:t>
            </a:r>
            <a:r>
              <a:rPr lang="en-US" dirty="0"/>
              <a:t>A., Suite </a:t>
            </a:r>
            <a:r>
              <a:rPr lang="en-US" dirty="0" smtClean="0"/>
              <a:t>351</a:t>
            </a:r>
          </a:p>
          <a:p>
            <a:r>
              <a:rPr lang="en-US" dirty="0" smtClean="0"/>
              <a:t>Phone: 850.644.8650</a:t>
            </a:r>
          </a:p>
          <a:p>
            <a:r>
              <a:rPr lang="en-US" dirty="0" smtClean="0"/>
              <a:t>Email: </a:t>
            </a:r>
            <a:r>
              <a:rPr lang="en-US" dirty="0" smtClean="0">
                <a:hlinkClick r:id="rId3"/>
              </a:rPr>
              <a:t>hcave@fsu.edu</a:t>
            </a:r>
            <a:r>
              <a:rPr lang="en-US" dirty="0" smtClean="0"/>
              <a:t> (Heather Cave, Director)</a:t>
            </a:r>
          </a:p>
          <a:p>
            <a:r>
              <a:rPr lang="en-US" dirty="0" smtClean="0"/>
              <a:t>Website:  </a:t>
            </a:r>
            <a:r>
              <a:rPr lang="en-US" dirty="0" smtClean="0">
                <a:hlinkClick r:id="rId4"/>
              </a:rPr>
              <a:t>https</a:t>
            </a:r>
            <a:r>
              <a:rPr lang="en-US" dirty="0">
                <a:hlinkClick r:id="rId4"/>
              </a:rPr>
              <a:t>://www.research.fsu.edu/research-offices/fsu-research-foundation</a:t>
            </a:r>
            <a:r>
              <a:rPr lang="en-US" dirty="0" smtClean="0">
                <a:hlinkClick r:id="rId4"/>
              </a:rPr>
              <a:t>/</a:t>
            </a:r>
            <a:r>
              <a:rPr lang="en-US" dirty="0" smtClean="0"/>
              <a:t> </a:t>
            </a:r>
            <a:endParaRPr lang="en-US" dirty="0"/>
          </a:p>
        </p:txBody>
      </p:sp>
    </p:spTree>
    <p:extLst>
      <p:ext uri="{BB962C8B-B14F-4D97-AF65-F5344CB8AC3E}">
        <p14:creationId xmlns:p14="http://schemas.microsoft.com/office/powerpoint/2010/main" val="2949550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office of commercialization</a:t>
            </a:r>
            <a:endParaRPr lang="en-US" dirty="0"/>
          </a:p>
        </p:txBody>
      </p:sp>
      <p:sp>
        <p:nvSpPr>
          <p:cNvPr id="3" name="Content Placeholder 2"/>
          <p:cNvSpPr>
            <a:spLocks noGrp="1"/>
          </p:cNvSpPr>
          <p:nvPr>
            <p:ph idx="1"/>
          </p:nvPr>
        </p:nvSpPr>
        <p:spPr>
          <a:xfrm>
            <a:off x="1451579" y="2015732"/>
            <a:ext cx="9603275" cy="3838061"/>
          </a:xfrm>
        </p:spPr>
        <p:txBody>
          <a:bodyPr/>
          <a:lstStyle/>
          <a:p>
            <a:r>
              <a:rPr lang="en-US" dirty="0"/>
              <a:t>Commercialize the inventions, discoveries and work of Florida State University </a:t>
            </a:r>
            <a:r>
              <a:rPr lang="en-US" dirty="0" smtClean="0"/>
              <a:t>employees</a:t>
            </a:r>
            <a:endParaRPr lang="en-US" dirty="0"/>
          </a:p>
          <a:p>
            <a:pPr lvl="0"/>
            <a:r>
              <a:rPr lang="en-US" dirty="0"/>
              <a:t>Assess commercial potential </a:t>
            </a:r>
          </a:p>
          <a:p>
            <a:pPr lvl="0"/>
            <a:r>
              <a:rPr lang="en-US" dirty="0"/>
              <a:t>Protect Intellectual Property if needed </a:t>
            </a:r>
          </a:p>
          <a:p>
            <a:pPr lvl="0"/>
            <a:r>
              <a:rPr lang="en-US" dirty="0"/>
              <a:t>Market technology </a:t>
            </a:r>
          </a:p>
          <a:p>
            <a:pPr lvl="0"/>
            <a:r>
              <a:rPr lang="en-US" dirty="0"/>
              <a:t>Negotiate license agreements transferring rights to use FSU Intellectual Property </a:t>
            </a:r>
          </a:p>
          <a:p>
            <a:pPr lvl="0"/>
            <a:r>
              <a:rPr lang="en-US" dirty="0"/>
              <a:t>Manage interactions with licensees </a:t>
            </a:r>
          </a:p>
        </p:txBody>
      </p:sp>
    </p:spTree>
    <p:extLst>
      <p:ext uri="{BB962C8B-B14F-4D97-AF65-F5344CB8AC3E}">
        <p14:creationId xmlns:p14="http://schemas.microsoft.com/office/powerpoint/2010/main" val="3580007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reach out to the office of commercialization</a:t>
            </a:r>
            <a:endParaRPr lang="en-US" dirty="0"/>
          </a:p>
        </p:txBody>
      </p:sp>
      <p:sp>
        <p:nvSpPr>
          <p:cNvPr id="3" name="Content Placeholder 2"/>
          <p:cNvSpPr>
            <a:spLocks noGrp="1"/>
          </p:cNvSpPr>
          <p:nvPr>
            <p:ph idx="1"/>
          </p:nvPr>
        </p:nvSpPr>
        <p:spPr/>
        <p:txBody>
          <a:bodyPr/>
          <a:lstStyle/>
          <a:p>
            <a:pPr lvl="0"/>
            <a:r>
              <a:rPr lang="en-US" dirty="0"/>
              <a:t>When a researcher indicates </a:t>
            </a:r>
            <a:r>
              <a:rPr lang="en-US" dirty="0" smtClean="0"/>
              <a:t>he or she </a:t>
            </a:r>
            <a:r>
              <a:rPr lang="en-US" dirty="0"/>
              <a:t>has new inventions, discoveries or a work that may have commercial </a:t>
            </a:r>
            <a:r>
              <a:rPr lang="en-US" dirty="0" smtClean="0"/>
              <a:t>value</a:t>
            </a:r>
            <a:endParaRPr lang="en-US" dirty="0"/>
          </a:p>
          <a:p>
            <a:pPr lvl="0"/>
            <a:r>
              <a:rPr lang="en-US" dirty="0" smtClean="0"/>
              <a:t>To notify them of interactions </a:t>
            </a:r>
            <a:r>
              <a:rPr lang="en-US" dirty="0"/>
              <a:t>between industry and FSU researchers, such as industry sponsored research, including SBIR/STTR subcontracts and </a:t>
            </a:r>
            <a:r>
              <a:rPr lang="en-US" dirty="0" smtClean="0"/>
              <a:t>collaborations</a:t>
            </a:r>
            <a:endParaRPr lang="en-US" dirty="0"/>
          </a:p>
          <a:p>
            <a:pPr lvl="0"/>
            <a:r>
              <a:rPr lang="en-US" dirty="0"/>
              <a:t>When intellectual property clauses are part of an industry sponsored research agreement, Material Transfer Agreement or collaborative </a:t>
            </a:r>
            <a:r>
              <a:rPr lang="en-US" dirty="0" smtClean="0"/>
              <a:t>interaction</a:t>
            </a:r>
            <a:endParaRPr lang="en-US" dirty="0"/>
          </a:p>
        </p:txBody>
      </p:sp>
    </p:spTree>
    <p:extLst>
      <p:ext uri="{BB962C8B-B14F-4D97-AF65-F5344CB8AC3E}">
        <p14:creationId xmlns:p14="http://schemas.microsoft.com/office/powerpoint/2010/main" val="1710385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commercialization contact information</a:t>
            </a:r>
            <a:endParaRPr lang="en-US" dirty="0"/>
          </a:p>
        </p:txBody>
      </p:sp>
      <p:sp>
        <p:nvSpPr>
          <p:cNvPr id="3" name="Content Placeholder 2"/>
          <p:cNvSpPr>
            <a:spLocks noGrp="1"/>
          </p:cNvSpPr>
          <p:nvPr>
            <p:ph idx="1"/>
          </p:nvPr>
        </p:nvSpPr>
        <p:spPr/>
        <p:txBody>
          <a:bodyPr/>
          <a:lstStyle/>
          <a:p>
            <a:r>
              <a:rPr lang="en-US" dirty="0"/>
              <a:t>Address: </a:t>
            </a:r>
            <a:r>
              <a:rPr lang="en-US" dirty="0" smtClean="0"/>
              <a:t>Dittmer Building, Suite 312</a:t>
            </a:r>
            <a:endParaRPr lang="en-US" dirty="0"/>
          </a:p>
          <a:p>
            <a:r>
              <a:rPr lang="en-US" dirty="0"/>
              <a:t>Phone: </a:t>
            </a:r>
            <a:r>
              <a:rPr lang="en-US" dirty="0" smtClean="0"/>
              <a:t>850.645.2143</a:t>
            </a:r>
            <a:endParaRPr lang="en-US" dirty="0"/>
          </a:p>
          <a:p>
            <a:r>
              <a:rPr lang="en-US" dirty="0"/>
              <a:t>Email:  </a:t>
            </a:r>
            <a:r>
              <a:rPr lang="en-US" dirty="0" smtClean="0"/>
              <a:t>See Handout</a:t>
            </a:r>
            <a:endParaRPr lang="en-US" dirty="0"/>
          </a:p>
          <a:p>
            <a:r>
              <a:rPr lang="en-US" dirty="0"/>
              <a:t>Website:  </a:t>
            </a:r>
            <a:r>
              <a:rPr lang="en-US" dirty="0">
                <a:hlinkClick r:id="rId3"/>
              </a:rPr>
              <a:t>https://www.research.fsu.edu/research-offices/oc</a:t>
            </a:r>
            <a:r>
              <a:rPr lang="en-US" dirty="0" smtClean="0">
                <a:hlinkClick r:id="rId3"/>
              </a:rPr>
              <a:t>/</a:t>
            </a:r>
            <a:r>
              <a:rPr lang="en-US" dirty="0" smtClean="0"/>
              <a:t> </a:t>
            </a:r>
            <a:endParaRPr lang="en-US" dirty="0"/>
          </a:p>
        </p:txBody>
      </p:sp>
    </p:spTree>
    <p:extLst>
      <p:ext uri="{BB962C8B-B14F-4D97-AF65-F5344CB8AC3E}">
        <p14:creationId xmlns:p14="http://schemas.microsoft.com/office/powerpoint/2010/main" val="29018703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subjects &amp; the institutional review board (IRB)</a:t>
            </a:r>
            <a:endParaRPr lang="en-US" dirty="0"/>
          </a:p>
        </p:txBody>
      </p:sp>
      <p:sp>
        <p:nvSpPr>
          <p:cNvPr id="3" name="Content Placeholder 2"/>
          <p:cNvSpPr>
            <a:spLocks noGrp="1"/>
          </p:cNvSpPr>
          <p:nvPr>
            <p:ph idx="1"/>
          </p:nvPr>
        </p:nvSpPr>
        <p:spPr>
          <a:xfrm>
            <a:off x="1451579" y="2015732"/>
            <a:ext cx="9603275" cy="3843892"/>
          </a:xfrm>
        </p:spPr>
        <p:txBody>
          <a:bodyPr>
            <a:normAutofit fontScale="92500" lnSpcReduction="10000"/>
          </a:bodyPr>
          <a:lstStyle/>
          <a:p>
            <a:r>
              <a:rPr lang="en-US" b="1" dirty="0" smtClean="0"/>
              <a:t>Protects </a:t>
            </a:r>
            <a:r>
              <a:rPr lang="en-US" b="1" dirty="0"/>
              <a:t>the welfare of human subjects participants</a:t>
            </a:r>
            <a:r>
              <a:rPr lang="en-US" dirty="0"/>
              <a:t> </a:t>
            </a:r>
            <a:r>
              <a:rPr lang="en-US" dirty="0" smtClean="0"/>
              <a:t>through </a:t>
            </a:r>
            <a:r>
              <a:rPr lang="en-US" dirty="0"/>
              <a:t>compliance with the federal </a:t>
            </a:r>
            <a:r>
              <a:rPr lang="en-US" dirty="0" smtClean="0"/>
              <a:t>regulations</a:t>
            </a:r>
          </a:p>
          <a:p>
            <a:r>
              <a:rPr lang="en-US" dirty="0" smtClean="0"/>
              <a:t>The IRB is a committee composed of scientists and laypersons who review all proposed FSU human subjects research to ensure that the safety and welfare of subjects are protected.  </a:t>
            </a:r>
          </a:p>
          <a:p>
            <a:r>
              <a:rPr lang="en-US" dirty="0" smtClean="0"/>
              <a:t>Human Subjects’ professional </a:t>
            </a:r>
            <a:r>
              <a:rPr lang="en-US" dirty="0"/>
              <a:t>and administrative support </a:t>
            </a:r>
            <a:r>
              <a:rPr lang="en-US" dirty="0" smtClean="0"/>
              <a:t>faculty </a:t>
            </a:r>
            <a:r>
              <a:rPr lang="en-US" dirty="0"/>
              <a:t>and staff </a:t>
            </a:r>
            <a:r>
              <a:rPr lang="en-US" dirty="0" smtClean="0"/>
              <a:t>through:</a:t>
            </a:r>
            <a:endParaRPr lang="en-US" dirty="0"/>
          </a:p>
          <a:p>
            <a:pPr lvl="1"/>
            <a:r>
              <a:rPr lang="en-US" sz="2000" dirty="0" smtClean="0"/>
              <a:t>maintaining </a:t>
            </a:r>
            <a:r>
              <a:rPr lang="en-US" sz="2000" dirty="0"/>
              <a:t>a </a:t>
            </a:r>
            <a:r>
              <a:rPr lang="en-US" sz="2000" b="1" dirty="0"/>
              <a:t>database </a:t>
            </a:r>
            <a:r>
              <a:rPr lang="en-US" sz="2000" dirty="0"/>
              <a:t>in order to address research protocol and compliance </a:t>
            </a:r>
            <a:r>
              <a:rPr lang="en-US" sz="2000" dirty="0" smtClean="0"/>
              <a:t>issues</a:t>
            </a:r>
          </a:p>
          <a:p>
            <a:pPr lvl="1"/>
            <a:r>
              <a:rPr lang="en-US" sz="2000" dirty="0" smtClean="0"/>
              <a:t>providing </a:t>
            </a:r>
            <a:r>
              <a:rPr lang="en-US" sz="2000" b="1" dirty="0"/>
              <a:t>training</a:t>
            </a:r>
            <a:r>
              <a:rPr lang="en-US" sz="2000" dirty="0"/>
              <a:t> regarding federal regulation </a:t>
            </a:r>
            <a:r>
              <a:rPr lang="en-US" sz="2000" dirty="0" smtClean="0"/>
              <a:t>requirements</a:t>
            </a:r>
            <a:endParaRPr lang="en-US" sz="2000" dirty="0"/>
          </a:p>
          <a:p>
            <a:pPr lvl="1"/>
            <a:r>
              <a:rPr lang="en-US" sz="2000" dirty="0" smtClean="0"/>
              <a:t>Serving as </a:t>
            </a:r>
            <a:r>
              <a:rPr lang="en-US" sz="2000" dirty="0"/>
              <a:t>a </a:t>
            </a:r>
            <a:r>
              <a:rPr lang="en-US" sz="2000" b="1" dirty="0"/>
              <a:t>resource for investigators </a:t>
            </a:r>
            <a:r>
              <a:rPr lang="en-US" sz="2000" dirty="0"/>
              <a:t>and HSC members, and has delegated authority to determine the initial appropriate level of review required for each research proposal submitted for review. </a:t>
            </a:r>
          </a:p>
          <a:p>
            <a:endParaRPr lang="en-US" dirty="0" smtClean="0"/>
          </a:p>
        </p:txBody>
      </p:sp>
    </p:spTree>
    <p:extLst>
      <p:ext uri="{BB962C8B-B14F-4D97-AF65-F5344CB8AC3E}">
        <p14:creationId xmlns:p14="http://schemas.microsoft.com/office/powerpoint/2010/main" val="3933813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discussion</a:t>
            </a:r>
            <a:endParaRPr lang="en-US" dirty="0"/>
          </a:p>
        </p:txBody>
      </p:sp>
      <p:sp>
        <p:nvSpPr>
          <p:cNvPr id="3" name="Content Placeholder 2"/>
          <p:cNvSpPr>
            <a:spLocks noGrp="1"/>
          </p:cNvSpPr>
          <p:nvPr>
            <p:ph idx="1"/>
          </p:nvPr>
        </p:nvSpPr>
        <p:spPr/>
        <p:txBody>
          <a:bodyPr/>
          <a:lstStyle/>
          <a:p>
            <a:r>
              <a:rPr lang="en-US" dirty="0" smtClean="0"/>
              <a:t>Structure</a:t>
            </a:r>
          </a:p>
          <a:p>
            <a:r>
              <a:rPr lang="en-US" dirty="0" smtClean="0"/>
              <a:t>Research Offices: Their Roles and When and Why to Contact Them</a:t>
            </a:r>
          </a:p>
          <a:p>
            <a:r>
              <a:rPr lang="en-US" dirty="0" smtClean="0"/>
              <a:t>Questions</a:t>
            </a:r>
          </a:p>
          <a:p>
            <a:r>
              <a:rPr lang="en-US" dirty="0" smtClean="0"/>
              <a:t>Recap</a:t>
            </a:r>
          </a:p>
          <a:p>
            <a:endParaRPr lang="en-US" dirty="0"/>
          </a:p>
        </p:txBody>
      </p:sp>
    </p:spTree>
    <p:extLst>
      <p:ext uri="{BB962C8B-B14F-4D97-AF65-F5344CB8AC3E}">
        <p14:creationId xmlns:p14="http://schemas.microsoft.com/office/powerpoint/2010/main" val="11650392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contact the human subject committee</a:t>
            </a:r>
            <a:endParaRPr lang="en-US" dirty="0"/>
          </a:p>
        </p:txBody>
      </p:sp>
      <p:sp>
        <p:nvSpPr>
          <p:cNvPr id="3" name="Content Placeholder 2"/>
          <p:cNvSpPr>
            <a:spLocks noGrp="1"/>
          </p:cNvSpPr>
          <p:nvPr>
            <p:ph idx="1"/>
          </p:nvPr>
        </p:nvSpPr>
        <p:spPr/>
        <p:txBody>
          <a:bodyPr/>
          <a:lstStyle/>
          <a:p>
            <a:r>
              <a:rPr lang="en-US" dirty="0" smtClean="0"/>
              <a:t>Prior to the initiation of your research (not at proposal stage)</a:t>
            </a:r>
          </a:p>
          <a:p>
            <a:pPr marL="457200" lvl="1" indent="0">
              <a:buNone/>
            </a:pPr>
            <a:r>
              <a:rPr lang="en-US" b="1" i="1" dirty="0"/>
              <a:t>All</a:t>
            </a:r>
            <a:r>
              <a:rPr lang="en-US" i="1" dirty="0"/>
              <a:t> human subjects research requires review and approval by an IRB </a:t>
            </a:r>
            <a:r>
              <a:rPr lang="en-US" b="1" i="1" dirty="0"/>
              <a:t>prior </a:t>
            </a:r>
            <a:r>
              <a:rPr lang="en-US" i="1" dirty="0"/>
              <a:t>to subject recruitment and data collection, and </a:t>
            </a:r>
            <a:r>
              <a:rPr lang="en-US" b="1" i="1" dirty="0"/>
              <a:t>prior</a:t>
            </a:r>
            <a:r>
              <a:rPr lang="en-US" i="1" dirty="0"/>
              <a:t> to the use of extant data or private information. </a:t>
            </a:r>
          </a:p>
          <a:p>
            <a:r>
              <a:rPr lang="en-US" dirty="0" smtClean="0"/>
              <a:t>When there is a change in your plans</a:t>
            </a:r>
          </a:p>
          <a:p>
            <a:r>
              <a:rPr lang="en-US" dirty="0" smtClean="0"/>
              <a:t>When you have any human subjects related questions</a:t>
            </a:r>
            <a:endParaRPr lang="en-US" dirty="0"/>
          </a:p>
        </p:txBody>
      </p:sp>
    </p:spTree>
    <p:extLst>
      <p:ext uri="{BB962C8B-B14F-4D97-AF65-F5344CB8AC3E}">
        <p14:creationId xmlns:p14="http://schemas.microsoft.com/office/powerpoint/2010/main" val="1220226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 for the human subjects committee</a:t>
            </a:r>
            <a:endParaRPr lang="en-US" dirty="0"/>
          </a:p>
        </p:txBody>
      </p:sp>
      <p:sp>
        <p:nvSpPr>
          <p:cNvPr id="3" name="Content Placeholder 2"/>
          <p:cNvSpPr>
            <a:spLocks noGrp="1"/>
          </p:cNvSpPr>
          <p:nvPr>
            <p:ph idx="1"/>
          </p:nvPr>
        </p:nvSpPr>
        <p:spPr/>
        <p:txBody>
          <a:bodyPr>
            <a:normAutofit/>
          </a:bodyPr>
          <a:lstStyle/>
          <a:p>
            <a:r>
              <a:rPr lang="en-US" dirty="0"/>
              <a:t>Address:  101 Biomedical Research Facility</a:t>
            </a:r>
          </a:p>
          <a:p>
            <a:r>
              <a:rPr lang="en-US" dirty="0"/>
              <a:t>Phone:  850.644.4262 (main line for both LAR and ACUC</a:t>
            </a:r>
          </a:p>
          <a:p>
            <a:r>
              <a:rPr lang="en-US" dirty="0" smtClean="0"/>
              <a:t>Email(s):  	Thomas </a:t>
            </a:r>
            <a:r>
              <a:rPr lang="en-US" dirty="0"/>
              <a:t>Jacobson, </a:t>
            </a:r>
            <a:r>
              <a:rPr lang="en-US" dirty="0" smtClean="0"/>
              <a:t>Chair,  </a:t>
            </a:r>
            <a:r>
              <a:rPr lang="en-US" dirty="0" smtClean="0">
                <a:hlinkClick r:id="rId3"/>
              </a:rPr>
              <a:t>tjacobson@admin.fsu.edu</a:t>
            </a:r>
            <a:r>
              <a:rPr lang="en-US" dirty="0" smtClean="0"/>
              <a:t>  850-644-7687</a:t>
            </a:r>
            <a:endParaRPr lang="en-US" dirty="0"/>
          </a:p>
          <a:p>
            <a:pPr marL="0" indent="0">
              <a:buNone/>
            </a:pPr>
            <a:r>
              <a:rPr lang="en-US" dirty="0" smtClean="0"/>
              <a:t>		Jane </a:t>
            </a:r>
            <a:r>
              <a:rPr lang="en-US" dirty="0"/>
              <a:t>Mostoller, Legal </a:t>
            </a:r>
            <a:r>
              <a:rPr lang="en-US" dirty="0" smtClean="0"/>
              <a:t>Advisor, </a:t>
            </a:r>
            <a:r>
              <a:rPr lang="en-US" dirty="0" smtClean="0">
                <a:hlinkClick r:id="rId4"/>
              </a:rPr>
              <a:t>jmostoller@fsu.edu</a:t>
            </a:r>
            <a:r>
              <a:rPr lang="en-US" dirty="0" smtClean="0"/>
              <a:t>   850-644-0284</a:t>
            </a:r>
            <a:endParaRPr lang="en-US" dirty="0"/>
          </a:p>
          <a:p>
            <a:pPr marL="0" indent="0">
              <a:buNone/>
            </a:pPr>
            <a:r>
              <a:rPr lang="en-US" dirty="0" smtClean="0"/>
              <a:t>		Julie </a:t>
            </a:r>
            <a:r>
              <a:rPr lang="en-US" dirty="0" err="1"/>
              <a:t>Haltiwanger</a:t>
            </a:r>
            <a:r>
              <a:rPr lang="en-US" dirty="0"/>
              <a:t>, IRB </a:t>
            </a:r>
            <a:r>
              <a:rPr lang="en-US" dirty="0" smtClean="0"/>
              <a:t>Secretary,  </a:t>
            </a:r>
            <a:r>
              <a:rPr lang="en-US" dirty="0" smtClean="0">
                <a:hlinkClick r:id="rId5"/>
              </a:rPr>
              <a:t>jhaltiwanger@fsu.edu</a:t>
            </a:r>
            <a:r>
              <a:rPr lang="en-US" dirty="0" smtClean="0"/>
              <a:t>, 850-644-7900</a:t>
            </a:r>
            <a:endParaRPr lang="en-US" dirty="0"/>
          </a:p>
          <a:p>
            <a:r>
              <a:rPr lang="en-US" dirty="0" smtClean="0"/>
              <a:t>Website</a:t>
            </a:r>
            <a:r>
              <a:rPr lang="en-US" dirty="0"/>
              <a:t>:  </a:t>
            </a:r>
            <a:r>
              <a:rPr lang="en-US" u="sng" dirty="0">
                <a:hlinkClick r:id="rId6"/>
              </a:rPr>
              <a:t>https://www.research.fsu.edu/research-offices/human-subjects/</a:t>
            </a:r>
            <a:endParaRPr lang="en-US" dirty="0"/>
          </a:p>
        </p:txBody>
      </p:sp>
    </p:spTree>
    <p:extLst>
      <p:ext uri="{BB962C8B-B14F-4D97-AF65-F5344CB8AC3E}">
        <p14:creationId xmlns:p14="http://schemas.microsoft.com/office/powerpoint/2010/main" val="23778003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animal resources/ animal care and use committee</a:t>
            </a:r>
            <a:endParaRPr lang="en-US" dirty="0"/>
          </a:p>
        </p:txBody>
      </p:sp>
      <p:sp>
        <p:nvSpPr>
          <p:cNvPr id="4" name="Text Placeholder 3"/>
          <p:cNvSpPr>
            <a:spLocks noGrp="1"/>
          </p:cNvSpPr>
          <p:nvPr>
            <p:ph type="body" idx="1"/>
          </p:nvPr>
        </p:nvSpPr>
        <p:spPr>
          <a:xfrm>
            <a:off x="1447191" y="2019549"/>
            <a:ext cx="4645152" cy="453063"/>
          </a:xfrm>
        </p:spPr>
        <p:txBody>
          <a:bodyPr/>
          <a:lstStyle/>
          <a:p>
            <a:r>
              <a:rPr lang="en-US" dirty="0" smtClean="0"/>
              <a:t>LAR</a:t>
            </a:r>
            <a:endParaRPr lang="en-US" dirty="0"/>
          </a:p>
        </p:txBody>
      </p:sp>
      <p:sp>
        <p:nvSpPr>
          <p:cNvPr id="3" name="Content Placeholder 2"/>
          <p:cNvSpPr>
            <a:spLocks noGrp="1"/>
          </p:cNvSpPr>
          <p:nvPr>
            <p:ph sz="half" idx="2"/>
          </p:nvPr>
        </p:nvSpPr>
        <p:spPr>
          <a:xfrm>
            <a:off x="1447191" y="2631679"/>
            <a:ext cx="4645152" cy="3237276"/>
          </a:xfrm>
        </p:spPr>
        <p:txBody>
          <a:bodyPr>
            <a:normAutofit/>
          </a:bodyPr>
          <a:lstStyle/>
          <a:p>
            <a:r>
              <a:rPr lang="en-US" dirty="0" smtClean="0"/>
              <a:t>Service office that facilitates the animal related research/teaching programs</a:t>
            </a:r>
          </a:p>
          <a:p>
            <a:r>
              <a:rPr lang="en-US" dirty="0" smtClean="0"/>
              <a:t>Provides housing, care and central procedure facilities</a:t>
            </a:r>
          </a:p>
          <a:p>
            <a:r>
              <a:rPr lang="en-US" dirty="0" smtClean="0"/>
              <a:t>Training</a:t>
            </a:r>
          </a:p>
          <a:p>
            <a:r>
              <a:rPr lang="en-US" dirty="0" smtClean="0"/>
              <a:t>Pre-review and assistance with protocols</a:t>
            </a:r>
          </a:p>
          <a:p>
            <a:r>
              <a:rPr lang="en-US" dirty="0" smtClean="0"/>
              <a:t>Assists with animal project space</a:t>
            </a:r>
            <a:endParaRPr lang="en-US" dirty="0"/>
          </a:p>
        </p:txBody>
      </p:sp>
      <p:sp>
        <p:nvSpPr>
          <p:cNvPr id="5" name="Text Placeholder 4"/>
          <p:cNvSpPr>
            <a:spLocks noGrp="1"/>
          </p:cNvSpPr>
          <p:nvPr>
            <p:ph type="body" sz="quarter" idx="3"/>
          </p:nvPr>
        </p:nvSpPr>
        <p:spPr>
          <a:xfrm>
            <a:off x="6412362" y="2023003"/>
            <a:ext cx="4645152" cy="449609"/>
          </a:xfrm>
        </p:spPr>
        <p:txBody>
          <a:bodyPr/>
          <a:lstStyle/>
          <a:p>
            <a:r>
              <a:rPr lang="en-US" dirty="0" smtClean="0"/>
              <a:t>ACUC</a:t>
            </a:r>
            <a:endParaRPr lang="en-US" dirty="0"/>
          </a:p>
        </p:txBody>
      </p:sp>
      <p:sp>
        <p:nvSpPr>
          <p:cNvPr id="6" name="Content Placeholder 5"/>
          <p:cNvSpPr>
            <a:spLocks noGrp="1"/>
          </p:cNvSpPr>
          <p:nvPr>
            <p:ph sz="quarter" idx="4"/>
          </p:nvPr>
        </p:nvSpPr>
        <p:spPr>
          <a:xfrm>
            <a:off x="6412362" y="2631679"/>
            <a:ext cx="4645152" cy="3237276"/>
          </a:xfrm>
        </p:spPr>
        <p:txBody>
          <a:bodyPr/>
          <a:lstStyle/>
          <a:p>
            <a:r>
              <a:rPr lang="en-US" dirty="0" smtClean="0"/>
              <a:t>Committee assures all animal use is in compliance with regulations, policies &amp; procedures</a:t>
            </a:r>
          </a:p>
          <a:p>
            <a:r>
              <a:rPr lang="en-US" dirty="0" smtClean="0"/>
              <a:t>The ACUC conducts in depth reviews of all proposals that involve animals</a:t>
            </a:r>
          </a:p>
          <a:p>
            <a:endParaRPr lang="en-US" dirty="0"/>
          </a:p>
        </p:txBody>
      </p:sp>
    </p:spTree>
    <p:extLst>
      <p:ext uri="{BB962C8B-B14F-4D97-AF65-F5344CB8AC3E}">
        <p14:creationId xmlns:p14="http://schemas.microsoft.com/office/powerpoint/2010/main" val="2329508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reach out to </a:t>
            </a:r>
            <a:r>
              <a:rPr lang="en-US" dirty="0" smtClean="0"/>
              <a:t>LAR and the ACUC</a:t>
            </a:r>
            <a:endParaRPr lang="en-US" dirty="0"/>
          </a:p>
        </p:txBody>
      </p:sp>
      <p:sp>
        <p:nvSpPr>
          <p:cNvPr id="3" name="Content Placeholder 2"/>
          <p:cNvSpPr>
            <a:spLocks noGrp="1"/>
          </p:cNvSpPr>
          <p:nvPr>
            <p:ph idx="1"/>
          </p:nvPr>
        </p:nvSpPr>
        <p:spPr>
          <a:xfrm>
            <a:off x="1451579" y="2015732"/>
            <a:ext cx="9603275" cy="3685272"/>
          </a:xfrm>
        </p:spPr>
        <p:txBody>
          <a:bodyPr>
            <a:normAutofit/>
          </a:bodyPr>
          <a:lstStyle/>
          <a:p>
            <a:r>
              <a:rPr lang="en-US" dirty="0" smtClean="0"/>
              <a:t>When you plan to do anything where animals are involved</a:t>
            </a:r>
          </a:p>
          <a:p>
            <a:pPr lvl="1"/>
            <a:r>
              <a:rPr lang="en-US" dirty="0" smtClean="0"/>
              <a:t>Approved protocols must be in place before any animal work is performed</a:t>
            </a:r>
          </a:p>
          <a:p>
            <a:pPr lvl="2"/>
            <a:r>
              <a:rPr lang="en-US" dirty="0" smtClean="0"/>
              <a:t>This includes:  animals in the lab, in the field or even at sea</a:t>
            </a:r>
          </a:p>
          <a:p>
            <a:pPr lvl="2"/>
            <a:r>
              <a:rPr lang="en-US" dirty="0" smtClean="0"/>
              <a:t>Tissue collection or sharing may require a protocol</a:t>
            </a:r>
          </a:p>
          <a:p>
            <a:pPr lvl="2"/>
            <a:r>
              <a:rPr lang="en-US" dirty="0" smtClean="0"/>
              <a:t>Custom antibody production may require a protocol</a:t>
            </a:r>
          </a:p>
          <a:p>
            <a:pPr lvl="2"/>
            <a:r>
              <a:rPr lang="en-US" dirty="0" smtClean="0"/>
              <a:t>Animals used for teaching, student projects (including film and art) may require a protocol</a:t>
            </a:r>
          </a:p>
          <a:p>
            <a:pPr lvl="2"/>
            <a:endParaRPr lang="en-US" dirty="0"/>
          </a:p>
          <a:p>
            <a:r>
              <a:rPr lang="en-US" dirty="0" smtClean="0"/>
              <a:t>When you have any questions related to animal use in teaching, research, procurement or housing</a:t>
            </a:r>
          </a:p>
        </p:txBody>
      </p:sp>
    </p:spTree>
    <p:extLst>
      <p:ext uri="{BB962C8B-B14F-4D97-AF65-F5344CB8AC3E}">
        <p14:creationId xmlns:p14="http://schemas.microsoft.com/office/powerpoint/2010/main" val="417410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 for any animal welfare concerns</a:t>
            </a:r>
            <a:endParaRPr lang="en-US" dirty="0"/>
          </a:p>
        </p:txBody>
      </p:sp>
      <p:sp>
        <p:nvSpPr>
          <p:cNvPr id="3" name="Content Placeholder 2"/>
          <p:cNvSpPr>
            <a:spLocks noGrp="1"/>
          </p:cNvSpPr>
          <p:nvPr>
            <p:ph idx="1"/>
          </p:nvPr>
        </p:nvSpPr>
        <p:spPr/>
        <p:txBody>
          <a:bodyPr/>
          <a:lstStyle/>
          <a:p>
            <a:r>
              <a:rPr lang="en-US" dirty="0"/>
              <a:t>Address:  </a:t>
            </a:r>
            <a:r>
              <a:rPr lang="en-US" dirty="0" smtClean="0"/>
              <a:t>101 Biomedical Research Facility</a:t>
            </a:r>
            <a:endParaRPr lang="en-US" dirty="0"/>
          </a:p>
          <a:p>
            <a:r>
              <a:rPr lang="en-US" dirty="0"/>
              <a:t>Phone:  </a:t>
            </a:r>
            <a:r>
              <a:rPr lang="en-US" dirty="0" smtClean="0"/>
              <a:t>850.644.4262 (main line for both LAR and ACUC)</a:t>
            </a:r>
            <a:endParaRPr lang="en-US" dirty="0"/>
          </a:p>
          <a:p>
            <a:r>
              <a:rPr lang="en-US" dirty="0"/>
              <a:t>Email:  </a:t>
            </a:r>
            <a:r>
              <a:rPr lang="en-US" dirty="0" smtClean="0">
                <a:hlinkClick r:id="rId3"/>
              </a:rPr>
              <a:t>LARCentral@fsu.edu</a:t>
            </a:r>
            <a:r>
              <a:rPr lang="en-US" dirty="0" smtClean="0"/>
              <a:t> </a:t>
            </a:r>
            <a:endParaRPr lang="en-US" dirty="0"/>
          </a:p>
          <a:p>
            <a:r>
              <a:rPr lang="en-US" dirty="0"/>
              <a:t>Website:  https://www.research.fsu.edu/research-offices/acuc/</a:t>
            </a:r>
          </a:p>
          <a:p>
            <a:endParaRPr lang="en-US" dirty="0"/>
          </a:p>
        </p:txBody>
      </p:sp>
    </p:spTree>
    <p:extLst>
      <p:ext uri="{BB962C8B-B14F-4D97-AF65-F5344CB8AC3E}">
        <p14:creationId xmlns:p14="http://schemas.microsoft.com/office/powerpoint/2010/main" val="1319916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compliance</a:t>
            </a:r>
            <a:endParaRPr lang="en-US" dirty="0"/>
          </a:p>
        </p:txBody>
      </p:sp>
      <p:sp>
        <p:nvSpPr>
          <p:cNvPr id="3" name="Content Placeholder 2"/>
          <p:cNvSpPr>
            <a:spLocks noGrp="1"/>
          </p:cNvSpPr>
          <p:nvPr>
            <p:ph idx="1"/>
          </p:nvPr>
        </p:nvSpPr>
        <p:spPr>
          <a:xfrm>
            <a:off x="1451579" y="2015732"/>
            <a:ext cx="9603275" cy="3209411"/>
          </a:xfrm>
        </p:spPr>
        <p:txBody>
          <a:bodyPr>
            <a:normAutofit/>
          </a:bodyPr>
          <a:lstStyle/>
          <a:p>
            <a:pPr lvl="0"/>
            <a:r>
              <a:rPr lang="en-US" dirty="0" smtClean="0"/>
              <a:t>Ensures university </a:t>
            </a:r>
            <a:r>
              <a:rPr lang="en-US" dirty="0"/>
              <a:t>compliance with federal, state, and local regulations regarding research. </a:t>
            </a:r>
            <a:r>
              <a:rPr lang="en-US" dirty="0" smtClean="0"/>
              <a:t> It is </a:t>
            </a:r>
            <a:r>
              <a:rPr lang="en-US" dirty="0"/>
              <a:t>responsible for developing and monitoring the research compliance program for </a:t>
            </a:r>
            <a:r>
              <a:rPr lang="en-US" dirty="0" smtClean="0"/>
              <a:t>FSU.   </a:t>
            </a:r>
          </a:p>
          <a:p>
            <a:pPr marL="0" lvl="0" indent="0" algn="ctr">
              <a:buNone/>
            </a:pPr>
            <a:endParaRPr lang="en-US" dirty="0" smtClean="0"/>
          </a:p>
          <a:p>
            <a:pPr>
              <a:lnSpc>
                <a:spcPct val="100000"/>
              </a:lnSpc>
            </a:pPr>
            <a:r>
              <a:rPr lang="en-US" dirty="0" smtClean="0"/>
              <a:t>FSU's ORCP encompasses </a:t>
            </a:r>
            <a:r>
              <a:rPr lang="en-US" dirty="0"/>
              <a:t>all areas that support or relate to </a:t>
            </a:r>
            <a:r>
              <a:rPr lang="en-US" dirty="0" smtClean="0"/>
              <a:t>FSU’s </a:t>
            </a:r>
            <a:r>
              <a:rPr lang="en-US" dirty="0"/>
              <a:t>research and creative </a:t>
            </a:r>
            <a:r>
              <a:rPr lang="en-US" dirty="0" smtClean="0"/>
              <a:t>activities</a:t>
            </a:r>
            <a:endParaRPr lang="en-US" dirty="0"/>
          </a:p>
          <a:p>
            <a:pPr marL="0" indent="0">
              <a:buNone/>
            </a:pPr>
            <a:endParaRPr lang="en-US" sz="1300" dirty="0" smtClean="0"/>
          </a:p>
        </p:txBody>
      </p:sp>
    </p:spTree>
    <p:extLst>
      <p:ext uri="{BB962C8B-B14F-4D97-AF65-F5344CB8AC3E}">
        <p14:creationId xmlns:p14="http://schemas.microsoft.com/office/powerpoint/2010/main" val="11895798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reach out to the office of research compliance programs (ORCP)</a:t>
            </a:r>
            <a:endParaRPr lang="en-US" dirty="0"/>
          </a:p>
        </p:txBody>
      </p:sp>
      <p:sp>
        <p:nvSpPr>
          <p:cNvPr id="3" name="Content Placeholder 2"/>
          <p:cNvSpPr>
            <a:spLocks noGrp="1"/>
          </p:cNvSpPr>
          <p:nvPr>
            <p:ph idx="1"/>
          </p:nvPr>
        </p:nvSpPr>
        <p:spPr/>
        <p:txBody>
          <a:bodyPr/>
          <a:lstStyle/>
          <a:p>
            <a:r>
              <a:rPr lang="en-US" dirty="0" smtClean="0"/>
              <a:t>To report potential issues not being addressed (anonymous hotline provided)</a:t>
            </a:r>
          </a:p>
          <a:p>
            <a:r>
              <a:rPr lang="en-US" dirty="0" smtClean="0"/>
              <a:t>For guidance with compliance issues in any area related to research, including but not limited to:</a:t>
            </a:r>
          </a:p>
        </p:txBody>
      </p:sp>
      <p:sp>
        <p:nvSpPr>
          <p:cNvPr id="4" name="TextBox 3"/>
          <p:cNvSpPr txBox="1"/>
          <p:nvPr/>
        </p:nvSpPr>
        <p:spPr>
          <a:xfrm>
            <a:off x="1304621" y="3349526"/>
            <a:ext cx="9603276" cy="1477328"/>
          </a:xfrm>
          <a:prstGeom prst="rect">
            <a:avLst/>
          </a:prstGeom>
          <a:noFill/>
        </p:spPr>
        <p:txBody>
          <a:bodyPr wrap="square" numCol="2" rtlCol="0">
            <a:spAutoFit/>
          </a:bodyPr>
          <a:lstStyle/>
          <a:p>
            <a:pPr marL="742950" lvl="1" indent="-285750">
              <a:buFont typeface="Arial" panose="020B0604020202020204" pitchFamily="34" charset="0"/>
              <a:buChar char="•"/>
            </a:pPr>
            <a:r>
              <a:rPr lang="en-US" dirty="0" smtClean="0"/>
              <a:t>Animal Care and Use</a:t>
            </a:r>
          </a:p>
          <a:p>
            <a:pPr marL="742950" lvl="1" indent="-285750">
              <a:buFont typeface="Arial" panose="020B0604020202020204" pitchFamily="34" charset="0"/>
              <a:buChar char="•"/>
            </a:pPr>
            <a:r>
              <a:rPr lang="en-US" dirty="0" smtClean="0"/>
              <a:t>Conflicts of Interest</a:t>
            </a:r>
          </a:p>
          <a:p>
            <a:pPr marL="742950" lvl="1" indent="-285750">
              <a:buFont typeface="Arial" panose="020B0604020202020204" pitchFamily="34" charset="0"/>
              <a:buChar char="•"/>
            </a:pPr>
            <a:r>
              <a:rPr lang="en-US" dirty="0" smtClean="0"/>
              <a:t>Contracts &amp; Grants Management</a:t>
            </a:r>
          </a:p>
          <a:p>
            <a:pPr marL="742950" lvl="1" indent="-285750">
              <a:buFont typeface="Arial" panose="020B0604020202020204" pitchFamily="34" charset="0"/>
              <a:buChar char="•"/>
            </a:pPr>
            <a:r>
              <a:rPr lang="en-US" dirty="0" smtClean="0"/>
              <a:t>Drones</a:t>
            </a:r>
          </a:p>
          <a:p>
            <a:pPr marL="742950" lvl="1" indent="-285750">
              <a:buFont typeface="Arial" panose="020B0604020202020204" pitchFamily="34" charset="0"/>
              <a:buChar char="•"/>
            </a:pPr>
            <a:r>
              <a:rPr lang="en-US" dirty="0" smtClean="0"/>
              <a:t>Environmental Health and Safety</a:t>
            </a:r>
          </a:p>
          <a:p>
            <a:pPr marL="742950" lvl="1" indent="-285750">
              <a:buFont typeface="Arial" panose="020B0604020202020204" pitchFamily="34" charset="0"/>
              <a:buChar char="•"/>
            </a:pPr>
            <a:r>
              <a:rPr lang="en-US" dirty="0" smtClean="0"/>
              <a:t>Export Controls</a:t>
            </a:r>
          </a:p>
          <a:p>
            <a:pPr marL="742950" lvl="1" indent="-285750">
              <a:buFont typeface="Arial" panose="020B0604020202020204" pitchFamily="34" charset="0"/>
              <a:buChar char="•"/>
            </a:pPr>
            <a:r>
              <a:rPr lang="en-US" dirty="0" smtClean="0"/>
              <a:t>Genomic Data Sharing and Access</a:t>
            </a:r>
          </a:p>
          <a:p>
            <a:pPr marL="742950" lvl="1" indent="-285750">
              <a:buFont typeface="Arial" panose="020B0604020202020204" pitchFamily="34" charset="0"/>
              <a:buChar char="•"/>
            </a:pPr>
            <a:r>
              <a:rPr lang="en-US" dirty="0" smtClean="0"/>
              <a:t>Human Subjects</a:t>
            </a:r>
          </a:p>
          <a:p>
            <a:pPr marL="742950" lvl="1" indent="-285750">
              <a:buFont typeface="Arial" panose="020B0604020202020204" pitchFamily="34" charset="0"/>
              <a:buChar char="•"/>
            </a:pPr>
            <a:r>
              <a:rPr lang="en-US" dirty="0" smtClean="0"/>
              <a:t>Data Management</a:t>
            </a:r>
          </a:p>
          <a:p>
            <a:pPr marL="742950" lvl="1" indent="-285750">
              <a:buFont typeface="Arial" panose="020B0604020202020204" pitchFamily="34" charset="0"/>
              <a:buChar char="•"/>
            </a:pPr>
            <a:r>
              <a:rPr lang="en-US" dirty="0" smtClean="0"/>
              <a:t>Responsible Conduct of Research</a:t>
            </a:r>
          </a:p>
        </p:txBody>
      </p:sp>
    </p:spTree>
    <p:extLst>
      <p:ext uri="{BB962C8B-B14F-4D97-AF65-F5344CB8AC3E}">
        <p14:creationId xmlns:p14="http://schemas.microsoft.com/office/powerpoint/2010/main" val="68703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500"/>
                                        <p:tgtEl>
                                          <p:spTgt spid="4">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fade">
                                      <p:cBhvr>
                                        <p:cTn id="30" dur="500"/>
                                        <p:tgtEl>
                                          <p:spTgt spid="4">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fade">
                                      <p:cBhvr>
                                        <p:cTn id="33" dur="500"/>
                                        <p:tgtEl>
                                          <p:spTgt spid="4">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fade">
                                      <p:cBhvr>
                                        <p:cTn id="36" dur="500"/>
                                        <p:tgtEl>
                                          <p:spTgt spid="4">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Effect transition="in" filter="fade">
                                      <p:cBhvr>
                                        <p:cTn id="39" dur="500"/>
                                        <p:tgtEl>
                                          <p:spTgt spid="4">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Compliance Contact information</a:t>
            </a:r>
            <a:endParaRPr lang="en-US" dirty="0"/>
          </a:p>
        </p:txBody>
      </p:sp>
      <p:sp>
        <p:nvSpPr>
          <p:cNvPr id="3" name="Content Placeholder 2"/>
          <p:cNvSpPr>
            <a:spLocks noGrp="1"/>
          </p:cNvSpPr>
          <p:nvPr>
            <p:ph idx="1"/>
          </p:nvPr>
        </p:nvSpPr>
        <p:spPr/>
        <p:txBody>
          <a:bodyPr/>
          <a:lstStyle/>
          <a:p>
            <a:r>
              <a:rPr lang="en-US" dirty="0"/>
              <a:t>Address: </a:t>
            </a:r>
            <a:r>
              <a:rPr lang="en-US" dirty="0" smtClean="0"/>
              <a:t>2021 Westcott North</a:t>
            </a:r>
            <a:endParaRPr lang="en-US" dirty="0"/>
          </a:p>
          <a:p>
            <a:r>
              <a:rPr lang="en-US" dirty="0"/>
              <a:t>Phone: </a:t>
            </a:r>
            <a:r>
              <a:rPr lang="en-US" dirty="0" smtClean="0"/>
              <a:t>850.644.8648 (Diana Key, Director)</a:t>
            </a:r>
          </a:p>
          <a:p>
            <a:r>
              <a:rPr lang="en-US" dirty="0">
                <a:solidFill>
                  <a:srgbClr val="FF0000"/>
                </a:solidFill>
              </a:rPr>
              <a:t>Hotline:  855-231-7511 </a:t>
            </a:r>
            <a:r>
              <a:rPr lang="en-US" dirty="0"/>
              <a:t>(24 hours a day, 365 days a year)</a:t>
            </a:r>
            <a:endParaRPr lang="en-US" dirty="0" smtClean="0"/>
          </a:p>
          <a:p>
            <a:r>
              <a:rPr lang="en-US" dirty="0" smtClean="0"/>
              <a:t>Email</a:t>
            </a:r>
            <a:r>
              <a:rPr lang="en-US" dirty="0"/>
              <a:t>: </a:t>
            </a:r>
            <a:r>
              <a:rPr lang="en-US" dirty="0" smtClean="0"/>
              <a:t>dkey@fsu.edu</a:t>
            </a:r>
            <a:endParaRPr lang="en-US" dirty="0"/>
          </a:p>
          <a:p>
            <a:r>
              <a:rPr lang="en-US" dirty="0"/>
              <a:t>Website:  </a:t>
            </a:r>
            <a:r>
              <a:rPr lang="en-US" dirty="0">
                <a:hlinkClick r:id="rId3"/>
              </a:rPr>
              <a:t>https://www.research.fsu.edu/research-compliance</a:t>
            </a:r>
            <a:r>
              <a:rPr lang="en-US" dirty="0" smtClean="0">
                <a:hlinkClick r:id="rId3"/>
              </a:rPr>
              <a:t>/</a:t>
            </a:r>
            <a:r>
              <a:rPr lang="en-US" dirty="0" smtClean="0"/>
              <a:t> </a:t>
            </a:r>
            <a:endParaRPr lang="en-US" dirty="0"/>
          </a:p>
        </p:txBody>
      </p:sp>
    </p:spTree>
    <p:extLst>
      <p:ext uri="{BB962C8B-B14F-4D97-AF65-F5344CB8AC3E}">
        <p14:creationId xmlns:p14="http://schemas.microsoft.com/office/powerpoint/2010/main" val="42948676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research offices</a:t>
            </a:r>
            <a:endParaRPr lang="en-US" dirty="0"/>
          </a:p>
        </p:txBody>
      </p:sp>
      <p:sp>
        <p:nvSpPr>
          <p:cNvPr id="6" name="Text Placeholder 5"/>
          <p:cNvSpPr>
            <a:spLocks noGrp="1"/>
          </p:cNvSpPr>
          <p:nvPr>
            <p:ph type="body" idx="1"/>
          </p:nvPr>
        </p:nvSpPr>
        <p:spPr>
          <a:xfrm>
            <a:off x="1447191" y="2019550"/>
            <a:ext cx="4645152" cy="490386"/>
          </a:xfrm>
        </p:spPr>
        <p:txBody>
          <a:bodyPr/>
          <a:lstStyle/>
          <a:p>
            <a:r>
              <a:rPr lang="en-US" dirty="0" smtClean="0"/>
              <a:t>Research communications</a:t>
            </a:r>
            <a:endParaRPr lang="en-US" dirty="0"/>
          </a:p>
        </p:txBody>
      </p:sp>
      <p:sp>
        <p:nvSpPr>
          <p:cNvPr id="7" name="Content Placeholder 6"/>
          <p:cNvSpPr>
            <a:spLocks noGrp="1"/>
          </p:cNvSpPr>
          <p:nvPr>
            <p:ph sz="half" idx="2"/>
          </p:nvPr>
        </p:nvSpPr>
        <p:spPr>
          <a:xfrm>
            <a:off x="1447191" y="2669005"/>
            <a:ext cx="4645152" cy="2453501"/>
          </a:xfrm>
          <a:ln>
            <a:solidFill>
              <a:schemeClr val="accent1"/>
            </a:solidFill>
          </a:ln>
        </p:spPr>
        <p:txBody>
          <a:bodyPr/>
          <a:lstStyle/>
          <a:p>
            <a:r>
              <a:rPr lang="en-US" dirty="0" smtClean="0"/>
              <a:t>Gets the word out about FSU research</a:t>
            </a:r>
          </a:p>
          <a:p>
            <a:r>
              <a:rPr lang="en-US" dirty="0" smtClean="0"/>
              <a:t>Contact with story ideas or questions</a:t>
            </a:r>
          </a:p>
          <a:p>
            <a:r>
              <a:rPr lang="en-US" dirty="0" smtClean="0"/>
              <a:t>Kathleen </a:t>
            </a:r>
            <a:r>
              <a:rPr lang="en-US" dirty="0" err="1" smtClean="0"/>
              <a:t>Haughney</a:t>
            </a:r>
            <a:endParaRPr lang="en-US" dirty="0" smtClean="0"/>
          </a:p>
          <a:p>
            <a:pPr marL="457200" lvl="1" indent="0">
              <a:buNone/>
            </a:pPr>
            <a:r>
              <a:rPr lang="en-US" dirty="0" smtClean="0"/>
              <a:t>644-1489</a:t>
            </a:r>
          </a:p>
          <a:p>
            <a:pPr marL="457200" lvl="1" indent="0">
              <a:buNone/>
            </a:pPr>
            <a:r>
              <a:rPr lang="en-US" dirty="0" smtClean="0"/>
              <a:t>khaughney@fsu.edu</a:t>
            </a:r>
          </a:p>
        </p:txBody>
      </p:sp>
      <p:sp>
        <p:nvSpPr>
          <p:cNvPr id="8" name="Text Placeholder 7"/>
          <p:cNvSpPr>
            <a:spLocks noGrp="1"/>
          </p:cNvSpPr>
          <p:nvPr>
            <p:ph type="body" sz="quarter" idx="3"/>
          </p:nvPr>
        </p:nvSpPr>
        <p:spPr>
          <a:xfrm>
            <a:off x="6412362" y="2023003"/>
            <a:ext cx="4645152" cy="486933"/>
          </a:xfrm>
        </p:spPr>
        <p:txBody>
          <a:bodyPr/>
          <a:lstStyle/>
          <a:p>
            <a:r>
              <a:rPr lang="en-US" dirty="0" smtClean="0"/>
              <a:t>Federal relations</a:t>
            </a:r>
            <a:endParaRPr lang="en-US" dirty="0"/>
          </a:p>
        </p:txBody>
      </p:sp>
      <p:sp>
        <p:nvSpPr>
          <p:cNvPr id="9" name="Content Placeholder 8"/>
          <p:cNvSpPr>
            <a:spLocks noGrp="1"/>
          </p:cNvSpPr>
          <p:nvPr>
            <p:ph sz="quarter" idx="4"/>
          </p:nvPr>
        </p:nvSpPr>
        <p:spPr>
          <a:xfrm>
            <a:off x="6412362" y="2669005"/>
            <a:ext cx="4645152" cy="2453501"/>
          </a:xfrm>
          <a:ln>
            <a:solidFill>
              <a:schemeClr val="accent1"/>
            </a:solidFill>
          </a:ln>
        </p:spPr>
        <p:txBody>
          <a:bodyPr/>
          <a:lstStyle/>
          <a:p>
            <a:r>
              <a:rPr lang="en-US" dirty="0" smtClean="0"/>
              <a:t>Assists VP and faculty with federal agencies and legislative issues</a:t>
            </a:r>
          </a:p>
          <a:p>
            <a:r>
              <a:rPr lang="en-US" dirty="0" smtClean="0"/>
              <a:t>Contact when going to DC, or when you have legislative questions</a:t>
            </a:r>
          </a:p>
          <a:p>
            <a:r>
              <a:rPr lang="en-US" dirty="0" smtClean="0"/>
              <a:t>Position currently vacant</a:t>
            </a:r>
            <a:endParaRPr lang="en-US" dirty="0"/>
          </a:p>
        </p:txBody>
      </p:sp>
    </p:spTree>
    <p:extLst>
      <p:ext uri="{BB962C8B-B14F-4D97-AF65-F5344CB8AC3E}">
        <p14:creationId xmlns:p14="http://schemas.microsoft.com/office/powerpoint/2010/main" val="24241849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research offices</a:t>
            </a:r>
            <a:endParaRPr lang="en-US" dirty="0"/>
          </a:p>
        </p:txBody>
      </p:sp>
      <p:sp>
        <p:nvSpPr>
          <p:cNvPr id="6" name="Text Placeholder 5"/>
          <p:cNvSpPr>
            <a:spLocks noGrp="1"/>
          </p:cNvSpPr>
          <p:nvPr>
            <p:ph type="body" idx="1"/>
          </p:nvPr>
        </p:nvSpPr>
        <p:spPr>
          <a:xfrm>
            <a:off x="1447191" y="2019550"/>
            <a:ext cx="4645152" cy="490386"/>
          </a:xfrm>
        </p:spPr>
        <p:txBody>
          <a:bodyPr/>
          <a:lstStyle/>
          <a:p>
            <a:r>
              <a:rPr lang="en-US" dirty="0" smtClean="0"/>
              <a:t>Legal affairs</a:t>
            </a:r>
            <a:endParaRPr lang="en-US" dirty="0"/>
          </a:p>
        </p:txBody>
      </p:sp>
      <p:sp>
        <p:nvSpPr>
          <p:cNvPr id="7" name="Content Placeholder 6"/>
          <p:cNvSpPr>
            <a:spLocks noGrp="1"/>
          </p:cNvSpPr>
          <p:nvPr>
            <p:ph sz="half" idx="2"/>
          </p:nvPr>
        </p:nvSpPr>
        <p:spPr>
          <a:xfrm>
            <a:off x="1447191" y="2669005"/>
            <a:ext cx="4645152" cy="3199950"/>
          </a:xfrm>
          <a:ln>
            <a:solidFill>
              <a:schemeClr val="accent1"/>
            </a:solidFill>
          </a:ln>
        </p:spPr>
        <p:txBody>
          <a:bodyPr/>
          <a:lstStyle/>
          <a:p>
            <a:r>
              <a:rPr lang="en-US" dirty="0" smtClean="0"/>
              <a:t>Assists the VP and faculty with legal issues</a:t>
            </a:r>
          </a:p>
          <a:p>
            <a:r>
              <a:rPr lang="en-US" dirty="0" smtClean="0"/>
              <a:t>Most faculty issues come up through SRA, FSURF or Commercialization</a:t>
            </a:r>
          </a:p>
          <a:p>
            <a:r>
              <a:rPr lang="en-US" dirty="0" smtClean="0"/>
              <a:t>Betty Southard, Legal Counsel</a:t>
            </a:r>
          </a:p>
          <a:p>
            <a:pPr marL="457200" lvl="1" indent="0">
              <a:buNone/>
            </a:pPr>
            <a:r>
              <a:rPr lang="en-US" dirty="0" smtClean="0"/>
              <a:t>644-8632</a:t>
            </a:r>
          </a:p>
          <a:p>
            <a:pPr marL="457200" lvl="1" indent="0">
              <a:buNone/>
            </a:pPr>
            <a:r>
              <a:rPr lang="en-US" dirty="0" smtClean="0"/>
              <a:t>esouthard@fsu.edu</a:t>
            </a:r>
            <a:endParaRPr lang="en-US" dirty="0"/>
          </a:p>
        </p:txBody>
      </p:sp>
      <p:sp>
        <p:nvSpPr>
          <p:cNvPr id="8" name="Text Placeholder 7"/>
          <p:cNvSpPr>
            <a:spLocks noGrp="1"/>
          </p:cNvSpPr>
          <p:nvPr>
            <p:ph type="body" sz="quarter" idx="3"/>
          </p:nvPr>
        </p:nvSpPr>
        <p:spPr>
          <a:xfrm>
            <a:off x="6412362" y="2023003"/>
            <a:ext cx="4645152" cy="486933"/>
          </a:xfrm>
        </p:spPr>
        <p:txBody>
          <a:bodyPr>
            <a:normAutofit fontScale="85000" lnSpcReduction="10000"/>
          </a:bodyPr>
          <a:lstStyle/>
          <a:p>
            <a:r>
              <a:rPr lang="en-US" dirty="0" smtClean="0"/>
              <a:t>Research facilities design &amp; const.</a:t>
            </a:r>
            <a:endParaRPr lang="en-US" dirty="0"/>
          </a:p>
        </p:txBody>
      </p:sp>
      <p:sp>
        <p:nvSpPr>
          <p:cNvPr id="9" name="Content Placeholder 8"/>
          <p:cNvSpPr>
            <a:spLocks noGrp="1"/>
          </p:cNvSpPr>
          <p:nvPr>
            <p:ph sz="quarter" idx="4"/>
          </p:nvPr>
        </p:nvSpPr>
        <p:spPr>
          <a:xfrm>
            <a:off x="6412362" y="2669005"/>
            <a:ext cx="4645152" cy="3199950"/>
          </a:xfrm>
          <a:ln>
            <a:solidFill>
              <a:schemeClr val="accent1"/>
            </a:solidFill>
          </a:ln>
        </p:spPr>
        <p:txBody>
          <a:bodyPr/>
          <a:lstStyle/>
          <a:p>
            <a:r>
              <a:rPr lang="en-US" dirty="0" smtClean="0"/>
              <a:t>Assists the VP in the design and construction elements of proposed new research facilities</a:t>
            </a:r>
          </a:p>
          <a:p>
            <a:r>
              <a:rPr lang="en-US" dirty="0" smtClean="0"/>
              <a:t>Mary Jo Spector</a:t>
            </a:r>
          </a:p>
          <a:p>
            <a:pPr marL="457200" lvl="1" indent="0">
              <a:buNone/>
            </a:pPr>
            <a:r>
              <a:rPr lang="en-US" dirty="0" smtClean="0"/>
              <a:t>mjspector@fsu.edu </a:t>
            </a:r>
            <a:endParaRPr lang="en-US" dirty="0"/>
          </a:p>
        </p:txBody>
      </p:sp>
    </p:spTree>
    <p:extLst>
      <p:ext uri="{BB962C8B-B14F-4D97-AF65-F5344CB8AC3E}">
        <p14:creationId xmlns:p14="http://schemas.microsoft.com/office/powerpoint/2010/main" val="3973366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 Box 3"/>
          <p:cNvSpPr>
            <a:spLocks noChangeArrowheads="1"/>
          </p:cNvSpPr>
          <p:nvPr/>
        </p:nvSpPr>
        <p:spPr bwMode="auto">
          <a:xfrm>
            <a:off x="2286000" y="3810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3200" b="1">
              <a:solidFill>
                <a:schemeClr val="tx2"/>
              </a:solidFill>
              <a:latin typeface="Tahoma" panose="020B0604030504040204" pitchFamily="34" charset="0"/>
            </a:endParaRPr>
          </a:p>
        </p:txBody>
      </p:sp>
      <p:grpSp>
        <p:nvGrpSpPr>
          <p:cNvPr id="6147" name="Group 46"/>
          <p:cNvGrpSpPr>
            <a:grpSpLocks/>
          </p:cNvGrpSpPr>
          <p:nvPr/>
        </p:nvGrpSpPr>
        <p:grpSpPr bwMode="auto">
          <a:xfrm>
            <a:off x="3526834" y="1947519"/>
            <a:ext cx="6425210" cy="3784235"/>
            <a:chOff x="1883121" y="2361666"/>
            <a:chExt cx="6346479" cy="3285006"/>
          </a:xfrm>
        </p:grpSpPr>
        <p:sp>
          <p:nvSpPr>
            <p:cNvPr id="6163" name="Text Box 152"/>
            <p:cNvSpPr txBox="1">
              <a:spLocks noChangeArrowheads="1"/>
            </p:cNvSpPr>
            <p:nvPr/>
          </p:nvSpPr>
          <p:spPr bwMode="auto">
            <a:xfrm>
              <a:off x="1905000" y="4697852"/>
              <a:ext cx="1728023" cy="273171"/>
            </a:xfrm>
            <a:prstGeom prst="rect">
              <a:avLst/>
            </a:prstGeom>
            <a:solidFill>
              <a:schemeClr val="bg2">
                <a:lumMod val="90000"/>
              </a:schemeClr>
            </a:solidFill>
            <a:ln w="25400">
              <a:solidFill>
                <a:schemeClr val="tx1"/>
              </a:solidFill>
              <a:miter lim="800000"/>
              <a:headEnd/>
              <a:tailEnd/>
            </a:ln>
          </p:spPr>
          <p:txBody>
            <a:bodyPr wrap="square">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Communication</a:t>
              </a:r>
            </a:p>
          </p:txBody>
        </p:sp>
        <p:sp>
          <p:nvSpPr>
            <p:cNvPr id="6164" name="Text Box 152"/>
            <p:cNvSpPr txBox="1">
              <a:spLocks noChangeArrowheads="1"/>
            </p:cNvSpPr>
            <p:nvPr/>
          </p:nvSpPr>
          <p:spPr bwMode="auto">
            <a:xfrm>
              <a:off x="4567484" y="5167448"/>
              <a:ext cx="1757116" cy="245853"/>
            </a:xfrm>
            <a:prstGeom prst="rect">
              <a:avLst/>
            </a:prstGeom>
            <a:solidFill>
              <a:schemeClr val="bg2">
                <a:lumMod val="90000"/>
              </a:schemeClr>
            </a:solidFill>
            <a:ln w="25400">
              <a:solidFill>
                <a:schemeClr val="tx1"/>
              </a:solidFill>
              <a:miter lim="800000"/>
              <a:headEnd/>
              <a:tailEnd/>
            </a:ln>
          </p:spPr>
          <p:txBody>
            <a:bodyPr wrap="square">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200" b="1" dirty="0"/>
                <a:t>Legal &amp; Leg. Affairs</a:t>
              </a:r>
            </a:p>
          </p:txBody>
        </p:sp>
        <p:sp>
          <p:nvSpPr>
            <p:cNvPr id="6165" name="Text Box 152"/>
            <p:cNvSpPr txBox="1">
              <a:spLocks noChangeArrowheads="1"/>
            </p:cNvSpPr>
            <p:nvPr/>
          </p:nvSpPr>
          <p:spPr bwMode="auto">
            <a:xfrm>
              <a:off x="4587601" y="4722959"/>
              <a:ext cx="1752600" cy="314325"/>
            </a:xfrm>
            <a:prstGeom prst="rect">
              <a:avLst/>
            </a:prstGeom>
            <a:solidFill>
              <a:schemeClr val="bg2">
                <a:lumMod val="90000"/>
              </a:schemeClr>
            </a:solidFill>
            <a:ln w="25400">
              <a:solidFill>
                <a:schemeClr val="tx1"/>
              </a:solidFill>
              <a:miter lim="800000"/>
              <a:headEnd/>
              <a:tailEnd/>
            </a:ln>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Compliance</a:t>
              </a:r>
            </a:p>
          </p:txBody>
        </p:sp>
        <p:sp>
          <p:nvSpPr>
            <p:cNvPr id="6166" name="Text Box 152"/>
            <p:cNvSpPr txBox="1">
              <a:spLocks noChangeArrowheads="1"/>
            </p:cNvSpPr>
            <p:nvPr/>
          </p:nvSpPr>
          <p:spPr bwMode="auto">
            <a:xfrm>
              <a:off x="1905000" y="3846107"/>
              <a:ext cx="1752600" cy="314325"/>
            </a:xfrm>
            <a:prstGeom prst="rect">
              <a:avLst/>
            </a:prstGeom>
            <a:solidFill>
              <a:schemeClr val="bg2">
                <a:lumMod val="90000"/>
              </a:schemeClr>
            </a:solidFill>
            <a:ln w="25400">
              <a:solidFill>
                <a:schemeClr val="tx1"/>
              </a:solidFill>
              <a:miter lim="800000"/>
              <a:headEnd/>
              <a:tailEnd/>
            </a:ln>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SRA</a:t>
              </a:r>
            </a:p>
          </p:txBody>
        </p:sp>
        <p:sp>
          <p:nvSpPr>
            <p:cNvPr id="6167" name="Text Box 152"/>
            <p:cNvSpPr txBox="1">
              <a:spLocks noChangeArrowheads="1"/>
            </p:cNvSpPr>
            <p:nvPr/>
          </p:nvSpPr>
          <p:spPr bwMode="auto">
            <a:xfrm>
              <a:off x="1883121" y="5062897"/>
              <a:ext cx="1752600" cy="428129"/>
            </a:xfrm>
            <a:prstGeom prst="rect">
              <a:avLst/>
            </a:prstGeom>
            <a:solidFill>
              <a:schemeClr val="bg2">
                <a:lumMod val="90000"/>
              </a:schemeClr>
            </a:solidFill>
            <a:ln w="25400">
              <a:solidFill>
                <a:schemeClr val="tx1"/>
              </a:solidFill>
              <a:miter lim="800000"/>
              <a:headEnd/>
              <a:tailEnd/>
            </a:ln>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200" b="1" dirty="0"/>
                <a:t>Facilities Design &amp; Construction</a:t>
              </a:r>
            </a:p>
          </p:txBody>
        </p:sp>
        <p:sp>
          <p:nvSpPr>
            <p:cNvPr id="6168" name="Text Box 152"/>
            <p:cNvSpPr txBox="1">
              <a:spLocks noChangeArrowheads="1"/>
            </p:cNvSpPr>
            <p:nvPr/>
          </p:nvSpPr>
          <p:spPr bwMode="auto">
            <a:xfrm>
              <a:off x="1905000" y="4296482"/>
              <a:ext cx="1752600" cy="273331"/>
            </a:xfrm>
            <a:prstGeom prst="rect">
              <a:avLst/>
            </a:prstGeom>
            <a:solidFill>
              <a:schemeClr val="bg2">
                <a:lumMod val="90000"/>
              </a:schemeClr>
            </a:solidFill>
            <a:ln w="25400">
              <a:solidFill>
                <a:schemeClr val="tx1"/>
              </a:solidFill>
              <a:miter lim="800000"/>
              <a:headEnd/>
              <a:tailEnd/>
            </a:ln>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Commercialization</a:t>
              </a:r>
            </a:p>
          </p:txBody>
        </p:sp>
        <p:sp>
          <p:nvSpPr>
            <p:cNvPr id="6169" name="Text Box 152"/>
            <p:cNvSpPr txBox="1">
              <a:spLocks noChangeArrowheads="1"/>
            </p:cNvSpPr>
            <p:nvPr/>
          </p:nvSpPr>
          <p:spPr bwMode="auto">
            <a:xfrm>
              <a:off x="4572000" y="3844974"/>
              <a:ext cx="1752600" cy="314325"/>
            </a:xfrm>
            <a:prstGeom prst="rect">
              <a:avLst/>
            </a:prstGeom>
            <a:solidFill>
              <a:schemeClr val="bg2">
                <a:lumMod val="90000"/>
              </a:schemeClr>
            </a:solidFill>
            <a:ln w="25400">
              <a:solidFill>
                <a:schemeClr val="tx1"/>
              </a:solidFill>
              <a:miter lim="800000"/>
              <a:headEnd/>
              <a:tailEnd/>
            </a:ln>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LAR</a:t>
              </a:r>
            </a:p>
          </p:txBody>
        </p:sp>
        <p:sp>
          <p:nvSpPr>
            <p:cNvPr id="6170" name="Text Box 152"/>
            <p:cNvSpPr txBox="1">
              <a:spLocks noChangeArrowheads="1"/>
            </p:cNvSpPr>
            <p:nvPr/>
          </p:nvSpPr>
          <p:spPr bwMode="auto">
            <a:xfrm>
              <a:off x="4572000" y="3410131"/>
              <a:ext cx="1752600" cy="314325"/>
            </a:xfrm>
            <a:prstGeom prst="rect">
              <a:avLst/>
            </a:prstGeom>
            <a:solidFill>
              <a:schemeClr val="bg2">
                <a:lumMod val="90000"/>
              </a:schemeClr>
            </a:solidFill>
            <a:ln w="25400">
              <a:solidFill>
                <a:schemeClr val="tx1"/>
              </a:solidFill>
              <a:miter lim="800000"/>
              <a:headEnd/>
              <a:tailEnd/>
            </a:ln>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FSURF</a:t>
              </a:r>
            </a:p>
          </p:txBody>
        </p:sp>
        <p:sp>
          <p:nvSpPr>
            <p:cNvPr id="6171" name="Text Box 66"/>
            <p:cNvSpPr txBox="1">
              <a:spLocks noChangeArrowheads="1"/>
            </p:cNvSpPr>
            <p:nvPr/>
          </p:nvSpPr>
          <p:spPr bwMode="auto">
            <a:xfrm>
              <a:off x="3071455" y="2447140"/>
              <a:ext cx="1986783" cy="682925"/>
            </a:xfrm>
            <a:prstGeom prst="rect">
              <a:avLst/>
            </a:prstGeom>
            <a:solidFill>
              <a:schemeClr val="accent1">
                <a:lumMod val="60000"/>
                <a:lumOff val="40000"/>
              </a:schemeClr>
            </a:solidFill>
            <a:ln w="9525">
              <a:solidFill>
                <a:schemeClr val="tx1"/>
              </a:solidFill>
              <a:miter lim="800000"/>
              <a:headEnd/>
              <a:tailEnd/>
            </a:ln>
          </p:spPr>
          <p:txBody>
            <a:bodyPr wrap="square">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200" dirty="0"/>
                <a:t>Vice President Research</a:t>
              </a:r>
            </a:p>
          </p:txBody>
        </p:sp>
        <p:sp>
          <p:nvSpPr>
            <p:cNvPr id="6172" name="Text Box 67"/>
            <p:cNvSpPr txBox="1">
              <a:spLocks noChangeArrowheads="1"/>
            </p:cNvSpPr>
            <p:nvPr/>
          </p:nvSpPr>
          <p:spPr bwMode="auto">
            <a:xfrm>
              <a:off x="6827606" y="2361666"/>
              <a:ext cx="1401994" cy="376238"/>
            </a:xfrm>
            <a:prstGeom prst="rect">
              <a:avLst/>
            </a:prstGeom>
            <a:solidFill>
              <a:schemeClr val="accent1">
                <a:lumMod val="40000"/>
                <a:lumOff val="60000"/>
              </a:schemeClr>
            </a:solidFill>
            <a:ln w="9525">
              <a:solidFill>
                <a:schemeClr val="tx1"/>
              </a:solidFill>
              <a:miter lim="800000"/>
              <a:headEnd/>
              <a:tailEnd/>
            </a:ln>
          </p:spPr>
          <p:txBody>
            <a:bodyPr wrap="square">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800" dirty="0"/>
                <a:t>VP Finance</a:t>
              </a:r>
            </a:p>
          </p:txBody>
        </p:sp>
        <p:sp>
          <p:nvSpPr>
            <p:cNvPr id="6173" name="Text Box 152"/>
            <p:cNvSpPr txBox="1">
              <a:spLocks noChangeArrowheads="1"/>
            </p:cNvSpPr>
            <p:nvPr/>
          </p:nvSpPr>
          <p:spPr bwMode="auto">
            <a:xfrm>
              <a:off x="6093431" y="2861600"/>
              <a:ext cx="1752600" cy="314325"/>
            </a:xfrm>
            <a:prstGeom prst="rect">
              <a:avLst/>
            </a:prstGeom>
            <a:solidFill>
              <a:schemeClr val="accent3">
                <a:lumMod val="40000"/>
                <a:lumOff val="60000"/>
              </a:schemeClr>
            </a:solidFill>
            <a:ln w="9525">
              <a:solidFill>
                <a:schemeClr val="tx1"/>
              </a:solidFill>
              <a:miter lim="800000"/>
              <a:headEnd/>
              <a:tailEnd/>
            </a:ln>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a:t>EH&amp;S</a:t>
              </a:r>
            </a:p>
          </p:txBody>
        </p:sp>
        <p:sp>
          <p:nvSpPr>
            <p:cNvPr id="6174" name="Line 70"/>
            <p:cNvSpPr>
              <a:spLocks noChangeShapeType="1"/>
            </p:cNvSpPr>
            <p:nvPr/>
          </p:nvSpPr>
          <p:spPr bwMode="auto">
            <a:xfrm>
              <a:off x="8229600" y="2728466"/>
              <a:ext cx="0" cy="7572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5" name="Line 71"/>
            <p:cNvSpPr>
              <a:spLocks noChangeShapeType="1"/>
            </p:cNvSpPr>
            <p:nvPr/>
          </p:nvSpPr>
          <p:spPr bwMode="auto">
            <a:xfrm>
              <a:off x="6363016" y="3485746"/>
              <a:ext cx="1866583"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176" name="Line 74"/>
            <p:cNvSpPr>
              <a:spLocks noChangeShapeType="1"/>
            </p:cNvSpPr>
            <p:nvPr/>
          </p:nvSpPr>
          <p:spPr bwMode="auto">
            <a:xfrm flipH="1">
              <a:off x="4106669" y="3130065"/>
              <a:ext cx="9217" cy="25166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7" name="Line 75"/>
            <p:cNvSpPr>
              <a:spLocks noChangeShapeType="1"/>
            </p:cNvSpPr>
            <p:nvPr/>
          </p:nvSpPr>
          <p:spPr bwMode="auto">
            <a:xfrm flipH="1">
              <a:off x="5120751" y="3005572"/>
              <a:ext cx="972680" cy="20295"/>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178" name="Line 76"/>
            <p:cNvSpPr>
              <a:spLocks noChangeShapeType="1"/>
            </p:cNvSpPr>
            <p:nvPr/>
          </p:nvSpPr>
          <p:spPr bwMode="auto">
            <a:xfrm>
              <a:off x="7848600" y="3005572"/>
              <a:ext cx="381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9" name="Text Box 77"/>
            <p:cNvSpPr txBox="1">
              <a:spLocks noChangeArrowheads="1"/>
            </p:cNvSpPr>
            <p:nvPr/>
          </p:nvSpPr>
          <p:spPr bwMode="auto">
            <a:xfrm>
              <a:off x="5482486" y="2710415"/>
              <a:ext cx="304800" cy="36671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en-US" sz="1800" b="1" dirty="0"/>
                <a:t>$</a:t>
              </a:r>
            </a:p>
          </p:txBody>
        </p:sp>
        <p:sp>
          <p:nvSpPr>
            <p:cNvPr id="6180" name="Line 78"/>
            <p:cNvSpPr>
              <a:spLocks noChangeShapeType="1"/>
            </p:cNvSpPr>
            <p:nvPr/>
          </p:nvSpPr>
          <p:spPr bwMode="auto">
            <a:xfrm>
              <a:off x="3649770" y="3504595"/>
              <a:ext cx="914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1" name="Line 79"/>
            <p:cNvSpPr>
              <a:spLocks noChangeShapeType="1"/>
            </p:cNvSpPr>
            <p:nvPr/>
          </p:nvSpPr>
          <p:spPr bwMode="auto">
            <a:xfrm>
              <a:off x="3657600" y="4038600"/>
              <a:ext cx="914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2" name="Line 80"/>
            <p:cNvSpPr>
              <a:spLocks noChangeShapeType="1"/>
            </p:cNvSpPr>
            <p:nvPr/>
          </p:nvSpPr>
          <p:spPr bwMode="auto">
            <a:xfrm>
              <a:off x="3657599" y="4424363"/>
              <a:ext cx="91439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83" name="Line 81"/>
            <p:cNvSpPr>
              <a:spLocks noChangeShapeType="1"/>
            </p:cNvSpPr>
            <p:nvPr/>
          </p:nvSpPr>
          <p:spPr bwMode="auto">
            <a:xfrm>
              <a:off x="3657600" y="4857370"/>
              <a:ext cx="914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8" name="Rectangle 37"/>
          <p:cNvSpPr>
            <a:spLocks noChangeArrowheads="1"/>
          </p:cNvSpPr>
          <p:nvPr/>
        </p:nvSpPr>
        <p:spPr bwMode="auto">
          <a:xfrm>
            <a:off x="3687201" y="5731755"/>
            <a:ext cx="4174691" cy="238982"/>
          </a:xfrm>
          <a:prstGeom prst="rect">
            <a:avLst/>
          </a:prstGeom>
          <a:solidFill>
            <a:schemeClr val="bg2">
              <a:lumMod val="90000"/>
            </a:schemeClr>
          </a:solidFill>
          <a:ln w="28575">
            <a:solidFill>
              <a:schemeClr val="tx1"/>
            </a:solidFill>
            <a:prstDash val="sysDot"/>
            <a:miter lim="800000"/>
            <a:headEnd/>
            <a:tailEnd/>
          </a:ln>
          <a:extLst/>
        </p:spPr>
        <p:txBody>
          <a:bodyPr wrap="none" anchor="ct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600" i="1" dirty="0" smtClean="0">
                <a:solidFill>
                  <a:schemeClr val="tx1">
                    <a:lumMod val="65000"/>
                    <a:lumOff val="35000"/>
                  </a:schemeClr>
                </a:solidFill>
              </a:rPr>
              <a:t>10 research centers/labs across campus</a:t>
            </a:r>
            <a:endParaRPr lang="en-US" altLang="en-US" sz="1600" i="1" dirty="0">
              <a:solidFill>
                <a:schemeClr val="tx1">
                  <a:lumMod val="65000"/>
                  <a:lumOff val="35000"/>
                </a:schemeClr>
              </a:solidFill>
            </a:endParaRPr>
          </a:p>
        </p:txBody>
      </p:sp>
      <p:sp>
        <p:nvSpPr>
          <p:cNvPr id="6153" name="Line 81"/>
          <p:cNvSpPr>
            <a:spLocks noChangeShapeType="1"/>
          </p:cNvSpPr>
          <p:nvPr/>
        </p:nvSpPr>
        <p:spPr bwMode="auto">
          <a:xfrm flipV="1">
            <a:off x="5282800" y="5330320"/>
            <a:ext cx="954618" cy="652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Text Box 152"/>
          <p:cNvSpPr txBox="1">
            <a:spLocks noChangeArrowheads="1"/>
          </p:cNvSpPr>
          <p:nvPr/>
        </p:nvSpPr>
        <p:spPr bwMode="auto">
          <a:xfrm>
            <a:off x="3526834" y="3202920"/>
            <a:ext cx="1751045" cy="307777"/>
          </a:xfrm>
          <a:prstGeom prst="rect">
            <a:avLst/>
          </a:prstGeom>
          <a:solidFill>
            <a:schemeClr val="bg2">
              <a:lumMod val="90000"/>
            </a:schemeClr>
          </a:solidFill>
          <a:ln w="25400">
            <a:solidFill>
              <a:schemeClr val="tx1"/>
            </a:solidFill>
            <a:miter lim="800000"/>
            <a:headEnd/>
            <a:tailEnd/>
          </a:ln>
        </p:spPr>
        <p:txBody>
          <a:bodyPr wrap="square">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OPD</a:t>
            </a:r>
          </a:p>
        </p:txBody>
      </p:sp>
      <p:sp>
        <p:nvSpPr>
          <p:cNvPr id="3" name="Title 2"/>
          <p:cNvSpPr>
            <a:spLocks noGrp="1"/>
          </p:cNvSpPr>
          <p:nvPr>
            <p:ph type="title"/>
          </p:nvPr>
        </p:nvSpPr>
        <p:spPr/>
        <p:txBody>
          <a:bodyPr/>
          <a:lstStyle/>
          <a:p>
            <a:r>
              <a:rPr lang="en-US" dirty="0" smtClean="0"/>
              <a:t>structure</a:t>
            </a:r>
            <a:endParaRPr lang="en-US" dirty="0"/>
          </a:p>
        </p:txBody>
      </p:sp>
      <p:sp>
        <p:nvSpPr>
          <p:cNvPr id="6156" name="Text Box 152"/>
          <p:cNvSpPr txBox="1">
            <a:spLocks noChangeArrowheads="1"/>
          </p:cNvSpPr>
          <p:nvPr/>
        </p:nvSpPr>
        <p:spPr bwMode="auto">
          <a:xfrm>
            <a:off x="6237418" y="4210515"/>
            <a:ext cx="1774345" cy="319087"/>
          </a:xfrm>
          <a:prstGeom prst="rect">
            <a:avLst/>
          </a:prstGeom>
          <a:solidFill>
            <a:schemeClr val="bg2">
              <a:lumMod val="90000"/>
            </a:schemeClr>
          </a:solidFill>
          <a:ln w="25400">
            <a:solidFill>
              <a:schemeClr val="tx1"/>
            </a:solidFill>
            <a:miter lim="800000"/>
            <a:headEnd/>
            <a:tailEnd/>
          </a:ln>
        </p:spPr>
        <p:txBody>
          <a:bodyPr wrap="square">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1400" b="1" dirty="0"/>
              <a:t>Human Subjects</a:t>
            </a:r>
          </a:p>
        </p:txBody>
      </p:sp>
    </p:spTree>
    <p:extLst>
      <p:ext uri="{BB962C8B-B14F-4D97-AF65-F5344CB8AC3E}">
        <p14:creationId xmlns:p14="http://schemas.microsoft.com/office/powerpoint/2010/main" val="25466566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nodePh="1">
                                  <p:stCondLst>
                                    <p:cond delay="0"/>
                                  </p:stCondLst>
                                  <p:endCondLst>
                                    <p:cond evt="begin" delay="0">
                                      <p:tn val="5"/>
                                    </p:cond>
                                  </p:endCondLst>
                                  <p:childTnLst>
                                    <p:set>
                                      <p:cBhvr>
                                        <p:cTn id="6" dur="1" fill="hold">
                                          <p:stCondLst>
                                            <p:cond delay="0"/>
                                          </p:stCondLst>
                                        </p:cTn>
                                        <p:tgtEl>
                                          <p:spTgt spid="47"/>
                                        </p:tgtEl>
                                        <p:attrNameLst>
                                          <p:attrName>style.visibility</p:attrName>
                                        </p:attrNameLst>
                                      </p:cBhvr>
                                      <p:to>
                                        <p:strVal val="visible"/>
                                      </p:to>
                                    </p:set>
                                    <p:animEffect transition="in" filter="dissolve">
                                      <p:cBhvr>
                                        <p:cTn id="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research related offices</a:t>
            </a:r>
            <a:endParaRPr lang="en-US" dirty="0"/>
          </a:p>
        </p:txBody>
      </p:sp>
      <p:sp>
        <p:nvSpPr>
          <p:cNvPr id="3" name="Content Placeholder 2"/>
          <p:cNvSpPr>
            <a:spLocks noGrp="1"/>
          </p:cNvSpPr>
          <p:nvPr>
            <p:ph idx="1"/>
          </p:nvPr>
        </p:nvSpPr>
        <p:spPr>
          <a:xfrm>
            <a:off x="961053" y="2015732"/>
            <a:ext cx="2993430" cy="3450613"/>
          </a:xfrm>
          <a:ln>
            <a:solidFill>
              <a:schemeClr val="accent1"/>
            </a:solidFill>
          </a:ln>
        </p:spPr>
        <p:txBody>
          <a:bodyPr>
            <a:normAutofit/>
          </a:bodyPr>
          <a:lstStyle/>
          <a:p>
            <a:pPr marL="0" indent="0" algn="ctr">
              <a:buNone/>
            </a:pPr>
            <a:r>
              <a:rPr lang="en-US" b="1" dirty="0" smtClean="0"/>
              <a:t>Environmental Health and Safety </a:t>
            </a:r>
          </a:p>
          <a:p>
            <a:r>
              <a:rPr lang="en-US" dirty="0" smtClean="0"/>
              <a:t>Biological Safety, Chemical Safety, Lab Safety, </a:t>
            </a:r>
            <a:r>
              <a:rPr lang="en-US" dirty="0"/>
              <a:t>Environmental issues </a:t>
            </a:r>
            <a:r>
              <a:rPr lang="en-US" dirty="0" smtClean="0"/>
              <a:t>/training</a:t>
            </a:r>
          </a:p>
          <a:p>
            <a:r>
              <a:rPr lang="en-US" dirty="0" smtClean="0"/>
              <a:t>644-6895</a:t>
            </a:r>
          </a:p>
          <a:p>
            <a:r>
              <a:rPr lang="en-US" dirty="0" smtClean="0"/>
              <a:t>ehs@admin.fsu.edu</a:t>
            </a:r>
          </a:p>
        </p:txBody>
      </p:sp>
      <p:sp>
        <p:nvSpPr>
          <p:cNvPr id="4" name="Content Placeholder 2"/>
          <p:cNvSpPr txBox="1">
            <a:spLocks/>
          </p:cNvSpPr>
          <p:nvPr/>
        </p:nvSpPr>
        <p:spPr>
          <a:xfrm>
            <a:off x="4298868" y="2015730"/>
            <a:ext cx="3218213" cy="3450613"/>
          </a:xfrm>
          <a:prstGeom prst="rect">
            <a:avLst/>
          </a:prstGeom>
          <a:ln>
            <a:solidFill>
              <a:schemeClr val="accent1"/>
            </a:solidFill>
          </a:ln>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gn="ctr">
              <a:buNone/>
            </a:pPr>
            <a:r>
              <a:rPr lang="en-US" b="1" dirty="0" smtClean="0"/>
              <a:t>Office of Faculty Development</a:t>
            </a:r>
          </a:p>
          <a:p>
            <a:r>
              <a:rPr lang="en-US" dirty="0" smtClean="0"/>
              <a:t>Awards, fellowships</a:t>
            </a:r>
          </a:p>
          <a:p>
            <a:r>
              <a:rPr lang="en-US" dirty="0" smtClean="0"/>
              <a:t>Margaret Wright-Cleveland</a:t>
            </a:r>
          </a:p>
          <a:p>
            <a:r>
              <a:rPr lang="en-US" dirty="0" smtClean="0">
                <a:hlinkClick r:id="rId3"/>
              </a:rPr>
              <a:t>mwrightc@fsu.edu</a:t>
            </a:r>
            <a:endParaRPr lang="en-US" dirty="0" smtClean="0"/>
          </a:p>
          <a:p>
            <a:r>
              <a:rPr lang="en-US" dirty="0" smtClean="0"/>
              <a:t>645-8202</a:t>
            </a:r>
          </a:p>
          <a:p>
            <a:endParaRPr lang="en-US" dirty="0" smtClean="0"/>
          </a:p>
          <a:p>
            <a:endParaRPr lang="en-US" dirty="0" smtClean="0"/>
          </a:p>
        </p:txBody>
      </p:sp>
      <p:sp>
        <p:nvSpPr>
          <p:cNvPr id="5" name="Content Placeholder 2"/>
          <p:cNvSpPr txBox="1">
            <a:spLocks/>
          </p:cNvSpPr>
          <p:nvPr/>
        </p:nvSpPr>
        <p:spPr>
          <a:xfrm>
            <a:off x="7861466" y="2015731"/>
            <a:ext cx="3193388" cy="3450613"/>
          </a:xfrm>
          <a:prstGeom prst="rect">
            <a:avLst/>
          </a:prstGeom>
          <a:ln>
            <a:solidFill>
              <a:schemeClr val="accent1"/>
            </a:solidFill>
          </a:ln>
        </p:spPr>
        <p:txBody>
          <a:bodyPr vert="horz" lIns="91440" tIns="45720" rIns="91440" bIns="45720" rtlCol="0" anchor="t">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gn="ctr">
              <a:buNone/>
            </a:pPr>
            <a:r>
              <a:rPr lang="en-US" b="1" dirty="0" smtClean="0"/>
              <a:t>FSU Libraries</a:t>
            </a:r>
          </a:p>
          <a:p>
            <a:pPr marL="0" indent="0" algn="ctr">
              <a:buNone/>
            </a:pPr>
            <a:r>
              <a:rPr lang="en-US" dirty="0" smtClean="0"/>
              <a:t>Digital Research &amp; Scholarship</a:t>
            </a:r>
          </a:p>
          <a:p>
            <a:pPr>
              <a:lnSpc>
                <a:spcPct val="100000"/>
              </a:lnSpc>
            </a:pPr>
            <a:r>
              <a:rPr lang="en-US" dirty="0" smtClean="0"/>
              <a:t>Academic Publishing</a:t>
            </a:r>
          </a:p>
          <a:p>
            <a:pPr>
              <a:lnSpc>
                <a:spcPct val="100000"/>
              </a:lnSpc>
            </a:pPr>
            <a:r>
              <a:rPr lang="en-US" dirty="0" smtClean="0"/>
              <a:t>Research Data Mgt.</a:t>
            </a:r>
          </a:p>
          <a:p>
            <a:pPr>
              <a:lnSpc>
                <a:spcPct val="100000"/>
              </a:lnSpc>
            </a:pPr>
            <a:r>
              <a:rPr lang="en-US" dirty="0" smtClean="0"/>
              <a:t>Digital Humanities</a:t>
            </a:r>
          </a:p>
          <a:p>
            <a:r>
              <a:rPr lang="en-US" dirty="0" smtClean="0"/>
              <a:t>Micah Vandegrift</a:t>
            </a:r>
          </a:p>
          <a:p>
            <a:r>
              <a:rPr lang="en-US" dirty="0"/>
              <a:t>mvandegrift@fsu.edu</a:t>
            </a:r>
            <a:endParaRPr lang="en-US" dirty="0" smtClean="0"/>
          </a:p>
          <a:p>
            <a:endParaRPr lang="en-US" dirty="0"/>
          </a:p>
        </p:txBody>
      </p:sp>
    </p:spTree>
    <p:extLst>
      <p:ext uri="{BB962C8B-B14F-4D97-AF65-F5344CB8AC3E}">
        <p14:creationId xmlns:p14="http://schemas.microsoft.com/office/powerpoint/2010/main" val="5130386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know the answer</a:t>
            </a:r>
            <a:endParaRPr lang="en-US" dirty="0"/>
          </a:p>
        </p:txBody>
      </p:sp>
      <p:sp>
        <p:nvSpPr>
          <p:cNvPr id="3" name="Content Placeholder 2"/>
          <p:cNvSpPr>
            <a:spLocks noGrp="1"/>
          </p:cNvSpPr>
          <p:nvPr>
            <p:ph idx="1"/>
          </p:nvPr>
        </p:nvSpPr>
        <p:spPr>
          <a:xfrm>
            <a:off x="1451579" y="2015732"/>
            <a:ext cx="9603275" cy="3874429"/>
          </a:xfrm>
        </p:spPr>
        <p:txBody>
          <a:bodyPr>
            <a:normAutofit fontScale="92500" lnSpcReduction="10000"/>
          </a:bodyPr>
          <a:lstStyle/>
          <a:p>
            <a:r>
              <a:rPr lang="en-US" dirty="0" smtClean="0"/>
              <a:t>What is the difference between the FSU Foundation and the FSU Research Foundation?</a:t>
            </a:r>
          </a:p>
          <a:p>
            <a:r>
              <a:rPr lang="en-US" dirty="0" smtClean="0"/>
              <a:t>Who can help me with budgets?</a:t>
            </a:r>
          </a:p>
          <a:p>
            <a:r>
              <a:rPr lang="en-US" dirty="0" smtClean="0"/>
              <a:t>If I am working with OPD, do I still need to work with SRA?</a:t>
            </a:r>
          </a:p>
          <a:p>
            <a:r>
              <a:rPr lang="en-US" dirty="0" smtClean="0"/>
              <a:t>Do I need to contact anyone if I am a co-PI on a grant at another university?</a:t>
            </a:r>
          </a:p>
          <a:p>
            <a:r>
              <a:rPr lang="en-US" dirty="0" smtClean="0"/>
              <a:t>How soon should I let someone know I am working on a grant and who do I tell?</a:t>
            </a:r>
          </a:p>
          <a:p>
            <a:r>
              <a:rPr lang="en-US" dirty="0" smtClean="0"/>
              <a:t>Who can help me find someone to partner with?</a:t>
            </a:r>
          </a:p>
          <a:p>
            <a:r>
              <a:rPr lang="en-US" dirty="0" smtClean="0"/>
              <a:t>How does the Foundation Center database work and who administers it??</a:t>
            </a:r>
          </a:p>
          <a:p>
            <a:r>
              <a:rPr lang="en-US" dirty="0" smtClean="0"/>
              <a:t>Where do I go if I am applying for a grant from another university that is private, but the funding is from a governmental entity?</a:t>
            </a:r>
          </a:p>
          <a:p>
            <a:endParaRPr lang="en-US" dirty="0"/>
          </a:p>
        </p:txBody>
      </p:sp>
      <p:pic>
        <p:nvPicPr>
          <p:cNvPr id="4" name="Picture 3" descr="Grey bird with question marks by anarre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8270" y="489136"/>
            <a:ext cx="1878179" cy="1226295"/>
          </a:xfrm>
          <a:prstGeom prst="rect">
            <a:avLst/>
          </a:prstGeom>
        </p:spPr>
      </p:pic>
    </p:spTree>
    <p:extLst>
      <p:ext uri="{BB962C8B-B14F-4D97-AF65-F5344CB8AC3E}">
        <p14:creationId xmlns:p14="http://schemas.microsoft.com/office/powerpoint/2010/main" val="22916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research grant lifecycle:  your “where to go to when” resource</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62032" y="2154918"/>
            <a:ext cx="3455087" cy="3449638"/>
          </a:xfrm>
        </p:spPr>
      </p:pic>
      <p:sp>
        <p:nvSpPr>
          <p:cNvPr id="3" name="TextBox 2"/>
          <p:cNvSpPr txBox="1"/>
          <p:nvPr/>
        </p:nvSpPr>
        <p:spPr>
          <a:xfrm>
            <a:off x="6253216" y="3061607"/>
            <a:ext cx="3804557" cy="1231106"/>
          </a:xfrm>
          <a:prstGeom prst="rect">
            <a:avLst/>
          </a:prstGeom>
          <a:noFill/>
        </p:spPr>
        <p:txBody>
          <a:bodyPr wrap="square" rtlCol="0">
            <a:spAutoFit/>
          </a:bodyPr>
          <a:lstStyle/>
          <a:p>
            <a:r>
              <a:rPr lang="en-US" sz="2800" dirty="0" smtClean="0"/>
              <a:t>Available at </a:t>
            </a:r>
            <a:r>
              <a:rPr lang="en-US" sz="2800" dirty="0" smtClean="0">
                <a:hlinkClick r:id="rId4"/>
              </a:rPr>
              <a:t>www.research.fsu.edu</a:t>
            </a:r>
            <a:endParaRPr lang="en-US" sz="2800" dirty="0" smtClean="0"/>
          </a:p>
          <a:p>
            <a:endParaRPr lang="en-US" dirty="0"/>
          </a:p>
        </p:txBody>
      </p:sp>
    </p:spTree>
    <p:extLst>
      <p:ext uri="{BB962C8B-B14F-4D97-AF65-F5344CB8AC3E}">
        <p14:creationId xmlns:p14="http://schemas.microsoft.com/office/powerpoint/2010/main" val="353550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Your</a:t>
            </a:r>
            <a:r>
              <a:rPr lang="en-US" dirty="0" smtClean="0"/>
              <a:t> questions??</a:t>
            </a:r>
            <a:endParaRPr lang="en-US" dirty="0"/>
          </a:p>
        </p:txBody>
      </p:sp>
    </p:spTree>
    <p:extLst>
      <p:ext uri="{BB962C8B-B14F-4D97-AF65-F5344CB8AC3E}">
        <p14:creationId xmlns:p14="http://schemas.microsoft.com/office/powerpoint/2010/main" val="17332101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idx="1"/>
          </p:nvPr>
        </p:nvSpPr>
        <p:spPr>
          <a:xfrm>
            <a:off x="1454239" y="3806195"/>
            <a:ext cx="8630446" cy="1323945"/>
          </a:xfrm>
        </p:spPr>
        <p:txBody>
          <a:bodyPr>
            <a:normAutofit lnSpcReduction="10000"/>
          </a:bodyPr>
          <a:lstStyle/>
          <a:p>
            <a:pPr algn="r"/>
            <a:r>
              <a:rPr lang="en-US" dirty="0" smtClean="0"/>
              <a:t>Beth Hodges</a:t>
            </a:r>
          </a:p>
          <a:p>
            <a:pPr algn="r"/>
            <a:r>
              <a:rPr lang="en-US" dirty="0" smtClean="0"/>
              <a:t>Office of Proposal Development</a:t>
            </a:r>
          </a:p>
          <a:p>
            <a:pPr algn="r"/>
            <a:r>
              <a:rPr lang="en-US" dirty="0" smtClean="0"/>
              <a:t>bhodges@fsu.edu</a:t>
            </a:r>
            <a:endParaRPr lang="en-US" dirty="0"/>
          </a:p>
        </p:txBody>
      </p:sp>
    </p:spTree>
    <p:extLst>
      <p:ext uri="{BB962C8B-B14F-4D97-AF65-F5344CB8AC3E}">
        <p14:creationId xmlns:p14="http://schemas.microsoft.com/office/powerpoint/2010/main" val="2759650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to assist for every stage of a grant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2201106"/>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9319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Research offices</a:t>
            </a:r>
            <a:endParaRPr lang="en-US" dirty="0"/>
          </a:p>
        </p:txBody>
      </p:sp>
    </p:spTree>
    <p:extLst>
      <p:ext uri="{BB962C8B-B14F-4D97-AF65-F5344CB8AC3E}">
        <p14:creationId xmlns:p14="http://schemas.microsoft.com/office/powerpoint/2010/main" val="3699118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office of proposal development (OPD)</a:t>
            </a:r>
            <a:endParaRPr lang="en-US" dirty="0"/>
          </a:p>
        </p:txBody>
      </p:sp>
      <p:sp>
        <p:nvSpPr>
          <p:cNvPr id="3" name="Content Placeholder 2"/>
          <p:cNvSpPr>
            <a:spLocks noGrp="1"/>
          </p:cNvSpPr>
          <p:nvPr>
            <p:ph idx="1"/>
          </p:nvPr>
        </p:nvSpPr>
        <p:spPr/>
        <p:txBody>
          <a:bodyPr/>
          <a:lstStyle/>
          <a:p>
            <a:r>
              <a:rPr lang="en-US" dirty="0" smtClean="0"/>
              <a:t>Office </a:t>
            </a:r>
            <a:r>
              <a:rPr lang="en-US" dirty="0"/>
              <a:t>of Proposal Development seeks to </a:t>
            </a:r>
            <a:r>
              <a:rPr lang="en-US" b="1" dirty="0"/>
              <a:t>Equip</a:t>
            </a:r>
            <a:r>
              <a:rPr lang="en-US" dirty="0"/>
              <a:t> faculty with the best possible grant resources, to </a:t>
            </a:r>
            <a:r>
              <a:rPr lang="en-US" b="1" dirty="0"/>
              <a:t>Train</a:t>
            </a:r>
            <a:r>
              <a:rPr lang="en-US" dirty="0"/>
              <a:t> faculty through use of interactive, relevant and effective workshops and programs, and to </a:t>
            </a:r>
            <a:r>
              <a:rPr lang="en-US" b="1" dirty="0"/>
              <a:t>Assist</a:t>
            </a:r>
            <a:r>
              <a:rPr lang="en-US" dirty="0"/>
              <a:t> faculty by providing high quality proposal development and consulting services.</a:t>
            </a:r>
          </a:p>
          <a:p>
            <a:pPr marL="0" indent="0">
              <a:buNone/>
            </a:pPr>
            <a:endParaRPr lang="en-US" dirty="0"/>
          </a:p>
        </p:txBody>
      </p:sp>
    </p:spTree>
    <p:extLst>
      <p:ext uri="{BB962C8B-B14F-4D97-AF65-F5344CB8AC3E}">
        <p14:creationId xmlns:p14="http://schemas.microsoft.com/office/powerpoint/2010/main" val="1516246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reach out to </a:t>
            </a:r>
            <a:r>
              <a:rPr lang="en-US" dirty="0" err="1" smtClean="0"/>
              <a:t>opd</a:t>
            </a:r>
            <a:endParaRPr lang="en-US" dirty="0"/>
          </a:p>
        </p:txBody>
      </p:sp>
      <p:sp>
        <p:nvSpPr>
          <p:cNvPr id="3" name="Content Placeholder 2"/>
          <p:cNvSpPr>
            <a:spLocks noGrp="1"/>
          </p:cNvSpPr>
          <p:nvPr>
            <p:ph idx="1"/>
          </p:nvPr>
        </p:nvSpPr>
        <p:spPr/>
        <p:txBody>
          <a:bodyPr/>
          <a:lstStyle/>
          <a:p>
            <a:r>
              <a:rPr lang="en-US" dirty="0" smtClean="0"/>
              <a:t>Help in finding funding</a:t>
            </a:r>
          </a:p>
          <a:p>
            <a:r>
              <a:rPr lang="en-US" dirty="0" smtClean="0"/>
              <a:t>Help in finding collaborators</a:t>
            </a:r>
          </a:p>
          <a:p>
            <a:r>
              <a:rPr lang="en-US" dirty="0" smtClean="0"/>
              <a:t>Workshops and training</a:t>
            </a:r>
          </a:p>
          <a:p>
            <a:r>
              <a:rPr lang="en-US" dirty="0" smtClean="0"/>
              <a:t>Examples of successful proposals</a:t>
            </a:r>
          </a:p>
          <a:p>
            <a:r>
              <a:rPr lang="en-US" dirty="0" smtClean="0"/>
              <a:t>Editing of proposals for flow and grammar</a:t>
            </a:r>
          </a:p>
          <a:p>
            <a:r>
              <a:rPr lang="en-US" dirty="0" smtClean="0"/>
              <a:t>Limited Submissions</a:t>
            </a:r>
          </a:p>
          <a:p>
            <a:r>
              <a:rPr lang="en-US" dirty="0" smtClean="0"/>
              <a:t>The Council on Research &amp; Creativity</a:t>
            </a:r>
          </a:p>
          <a:p>
            <a:endParaRPr lang="en-US" dirty="0"/>
          </a:p>
        </p:txBody>
      </p:sp>
    </p:spTree>
    <p:extLst>
      <p:ext uri="{BB962C8B-B14F-4D97-AF65-F5344CB8AC3E}">
        <p14:creationId xmlns:p14="http://schemas.microsoft.com/office/powerpoint/2010/main" val="154332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OPD contact information</a:t>
            </a:r>
            <a:endParaRPr lang="en-US" dirty="0"/>
          </a:p>
        </p:txBody>
      </p:sp>
      <p:sp>
        <p:nvSpPr>
          <p:cNvPr id="3" name="Content Placeholder 2"/>
          <p:cNvSpPr>
            <a:spLocks noGrp="1"/>
          </p:cNvSpPr>
          <p:nvPr>
            <p:ph idx="1"/>
          </p:nvPr>
        </p:nvSpPr>
        <p:spPr/>
        <p:txBody>
          <a:bodyPr/>
          <a:lstStyle/>
          <a:p>
            <a:r>
              <a:rPr lang="en-US" dirty="0" smtClean="0"/>
              <a:t>Address:  Westcott North Annex, 2</a:t>
            </a:r>
            <a:r>
              <a:rPr lang="en-US" baseline="30000" dirty="0" smtClean="0"/>
              <a:t>nd</a:t>
            </a:r>
            <a:r>
              <a:rPr lang="en-US" dirty="0" smtClean="0"/>
              <a:t> Floor</a:t>
            </a:r>
          </a:p>
          <a:p>
            <a:r>
              <a:rPr lang="en-US" dirty="0" smtClean="0"/>
              <a:t>Phone:  850.644.2257</a:t>
            </a:r>
          </a:p>
          <a:p>
            <a:r>
              <a:rPr lang="en-US" dirty="0" smtClean="0"/>
              <a:t>Email:  </a:t>
            </a:r>
            <a:r>
              <a:rPr lang="en-US" dirty="0" smtClean="0">
                <a:hlinkClick r:id="rId3"/>
              </a:rPr>
              <a:t>opd@fsu.edu</a:t>
            </a:r>
            <a:endParaRPr lang="en-US" dirty="0" smtClean="0"/>
          </a:p>
          <a:p>
            <a:r>
              <a:rPr lang="en-US" dirty="0" smtClean="0"/>
              <a:t>Website:  opd.fsu.edu </a:t>
            </a:r>
          </a:p>
          <a:p>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2623" y="356844"/>
            <a:ext cx="1329482" cy="1329482"/>
          </a:xfrm>
          <a:prstGeom prst="rect">
            <a:avLst/>
          </a:prstGeom>
        </p:spPr>
      </p:pic>
    </p:spTree>
    <p:extLst>
      <p:ext uri="{BB962C8B-B14F-4D97-AF65-F5344CB8AC3E}">
        <p14:creationId xmlns:p14="http://schemas.microsoft.com/office/powerpoint/2010/main" val="831961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Sponsored research </a:t>
            </a:r>
            <a:r>
              <a:rPr lang="en-US" dirty="0" smtClean="0"/>
              <a:t>administration</a:t>
            </a:r>
            <a:endParaRPr lang="en-US" dirty="0"/>
          </a:p>
        </p:txBody>
      </p:sp>
      <p:sp>
        <p:nvSpPr>
          <p:cNvPr id="3" name="Content Placeholder 2"/>
          <p:cNvSpPr>
            <a:spLocks noGrp="1"/>
          </p:cNvSpPr>
          <p:nvPr>
            <p:ph idx="1"/>
          </p:nvPr>
        </p:nvSpPr>
        <p:spPr/>
        <p:txBody>
          <a:bodyPr>
            <a:normAutofit/>
          </a:bodyPr>
          <a:lstStyle/>
          <a:p>
            <a:r>
              <a:rPr lang="en-US" sz="2200" dirty="0" smtClean="0"/>
              <a:t>Assists </a:t>
            </a:r>
            <a:r>
              <a:rPr lang="en-US" sz="2200" dirty="0"/>
              <a:t>with proposal review (compliance) and submission</a:t>
            </a:r>
          </a:p>
          <a:p>
            <a:r>
              <a:rPr lang="en-US" sz="2200" dirty="0"/>
              <a:t>Negotiates &amp; Executes agreements and assists with </a:t>
            </a:r>
            <a:r>
              <a:rPr lang="en-US" sz="2200" dirty="0" smtClean="0"/>
              <a:t>Pre-Award </a:t>
            </a:r>
            <a:r>
              <a:rPr lang="en-US" sz="2200" dirty="0"/>
              <a:t>Advances</a:t>
            </a:r>
          </a:p>
          <a:p>
            <a:r>
              <a:rPr lang="en-US" sz="2200" dirty="0"/>
              <a:t>Activate sponsored project accounts including cost share and review expenditures to provide assurance that sponsored financial activities are in </a:t>
            </a:r>
            <a:r>
              <a:rPr lang="en-US" sz="2200" dirty="0" smtClean="0"/>
              <a:t>compliance </a:t>
            </a:r>
            <a:r>
              <a:rPr lang="en-US" sz="2200" dirty="0"/>
              <a:t> </a:t>
            </a:r>
          </a:p>
          <a:p>
            <a:r>
              <a:rPr lang="en-US" sz="2200" dirty="0"/>
              <a:t>Provide post-award non-financial services (project extensions, budget revisions, key personnel changes, scope of work </a:t>
            </a:r>
            <a:r>
              <a:rPr lang="en-US" sz="2200" dirty="0" smtClean="0"/>
              <a:t>changes</a:t>
            </a:r>
            <a:endParaRPr lang="en-US" sz="2600" dirty="0"/>
          </a:p>
        </p:txBody>
      </p:sp>
    </p:spTree>
    <p:extLst>
      <p:ext uri="{BB962C8B-B14F-4D97-AF65-F5344CB8AC3E}">
        <p14:creationId xmlns:p14="http://schemas.microsoft.com/office/powerpoint/2010/main" val="3026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1391</TotalTime>
  <Words>1723</Words>
  <Application>Microsoft Office PowerPoint</Application>
  <PresentationFormat>Widescreen</PresentationFormat>
  <Paragraphs>266</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Gill Sans MT</vt:lpstr>
      <vt:lpstr>Tahoma</vt:lpstr>
      <vt:lpstr>Gallery</vt:lpstr>
      <vt:lpstr>Navigating the office of research</vt:lpstr>
      <vt:lpstr>Today’s discussion</vt:lpstr>
      <vt:lpstr>structure</vt:lpstr>
      <vt:lpstr>People to assist for every stage of a grant</vt:lpstr>
      <vt:lpstr>Research offices</vt:lpstr>
      <vt:lpstr>the office of proposal development (OPD)</vt:lpstr>
      <vt:lpstr>When to reach out to opd</vt:lpstr>
      <vt:lpstr>OPD contact information</vt:lpstr>
      <vt:lpstr>Sponsored research administration</vt:lpstr>
      <vt:lpstr>Sponsored research administration (cont’d)</vt:lpstr>
      <vt:lpstr>When to reach out to Sra</vt:lpstr>
      <vt:lpstr>SRA contact information</vt:lpstr>
      <vt:lpstr>Fsu research foundation</vt:lpstr>
      <vt:lpstr>When to reach out to the fsu research foundation</vt:lpstr>
      <vt:lpstr>Research foundation contact information</vt:lpstr>
      <vt:lpstr>The office of commercialization</vt:lpstr>
      <vt:lpstr>When to reach out to the office of commercialization</vt:lpstr>
      <vt:lpstr>Office of commercialization contact information</vt:lpstr>
      <vt:lpstr>Human subjects &amp; the institutional review board (IRB)</vt:lpstr>
      <vt:lpstr>When to contact the human subject committee</vt:lpstr>
      <vt:lpstr>Contact information for the human subjects committee</vt:lpstr>
      <vt:lpstr>Laboratory animal resources/ animal care and use committee</vt:lpstr>
      <vt:lpstr>When to reach out to LAR and the ACUC</vt:lpstr>
      <vt:lpstr>Contact information for any animal welfare concerns</vt:lpstr>
      <vt:lpstr>Office of compliance</vt:lpstr>
      <vt:lpstr>When to reach out to the office of research compliance programs (ORCP)</vt:lpstr>
      <vt:lpstr>Research Compliance Contact information</vt:lpstr>
      <vt:lpstr>Other research offices</vt:lpstr>
      <vt:lpstr>Other research offices</vt:lpstr>
      <vt:lpstr>Other research related offices</vt:lpstr>
      <vt:lpstr>Do you know the answer</vt:lpstr>
      <vt:lpstr>The research grant lifecycle:  your “where to go to when” resource</vt:lpstr>
      <vt:lpstr>Your questions??</vt:lpstr>
      <vt:lpstr>Thank you.</vt:lpstr>
    </vt:vector>
  </TitlesOfParts>
  <Company>Florida State University (RSCH)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the office of research</dc:title>
  <dc:creator>Hodges, Beth</dc:creator>
  <cp:lastModifiedBy>Hodges, Beth</cp:lastModifiedBy>
  <cp:revision>77</cp:revision>
  <cp:lastPrinted>2017-01-18T18:16:11Z</cp:lastPrinted>
  <dcterms:created xsi:type="dcterms:W3CDTF">2016-12-28T15:35:48Z</dcterms:created>
  <dcterms:modified xsi:type="dcterms:W3CDTF">2017-01-20T18:38:03Z</dcterms:modified>
</cp:coreProperties>
</file>