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0"/>
  </p:notesMasterIdLst>
  <p:sldIdLst>
    <p:sldId id="274" r:id="rId2"/>
    <p:sldId id="296" r:id="rId3"/>
    <p:sldId id="309" r:id="rId4"/>
    <p:sldId id="297" r:id="rId5"/>
    <p:sldId id="298" r:id="rId6"/>
    <p:sldId id="299" r:id="rId7"/>
    <p:sldId id="303" r:id="rId8"/>
    <p:sldId id="307" r:id="rId9"/>
    <p:sldId id="337" r:id="rId10"/>
    <p:sldId id="312" r:id="rId11"/>
    <p:sldId id="338" r:id="rId12"/>
    <p:sldId id="339" r:id="rId13"/>
    <p:sldId id="340" r:id="rId14"/>
    <p:sldId id="313" r:id="rId15"/>
    <p:sldId id="318" r:id="rId16"/>
    <p:sldId id="341" r:id="rId17"/>
    <p:sldId id="320" r:id="rId18"/>
    <p:sldId id="321" r:id="rId19"/>
    <p:sldId id="322" r:id="rId20"/>
    <p:sldId id="323" r:id="rId21"/>
    <p:sldId id="324" r:id="rId22"/>
    <p:sldId id="325" r:id="rId23"/>
    <p:sldId id="326" r:id="rId24"/>
    <p:sldId id="342" r:id="rId25"/>
    <p:sldId id="345" r:id="rId26"/>
    <p:sldId id="344" r:id="rId27"/>
    <p:sldId id="346" r:id="rId28"/>
    <p:sldId id="347" r:id="rId29"/>
    <p:sldId id="348" r:id="rId30"/>
    <p:sldId id="349" r:id="rId31"/>
    <p:sldId id="351" r:id="rId32"/>
    <p:sldId id="353" r:id="rId33"/>
    <p:sldId id="356" r:id="rId34"/>
    <p:sldId id="354" r:id="rId35"/>
    <p:sldId id="331" r:id="rId36"/>
    <p:sldId id="355" r:id="rId37"/>
    <p:sldId id="336" r:id="rId38"/>
    <p:sldId id="288" r:id="rId3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DBBC"/>
    <a:srgbClr val="E5D2AD"/>
    <a:srgbClr val="E4C9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34" autoAdjust="0"/>
    <p:restoredTop sz="59429" autoAdjust="0"/>
  </p:normalViewPr>
  <p:slideViewPr>
    <p:cSldViewPr>
      <p:cViewPr>
        <p:scale>
          <a:sx n="115" d="100"/>
          <a:sy n="115" d="100"/>
        </p:scale>
        <p:origin x="-90" y="792"/>
      </p:cViewPr>
      <p:guideLst>
        <p:guide orient="horz" pos="2160"/>
        <p:guide pos="2880"/>
      </p:guideLst>
    </p:cSldViewPr>
  </p:slideViewPr>
  <p:outlineViewPr>
    <p:cViewPr>
      <p:scale>
        <a:sx n="33" d="100"/>
        <a:sy n="33" d="100"/>
      </p:scale>
      <p:origin x="0" y="9816"/>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F440C7A-7293-425F-92DA-F7942D3668DB}" type="datetimeFigureOut">
              <a:rPr lang="en-US" smtClean="0"/>
              <a:t>9/13/2016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888F6A9-3784-4356-8891-4AA5F6E4106F}" type="slidenum">
              <a:rPr lang="en-US" smtClean="0"/>
              <a:t>‹#›</a:t>
            </a:fld>
            <a:endParaRPr lang="en-US"/>
          </a:p>
        </p:txBody>
      </p:sp>
    </p:spTree>
    <p:extLst>
      <p:ext uri="{BB962C8B-B14F-4D97-AF65-F5344CB8AC3E}">
        <p14:creationId xmlns:p14="http://schemas.microsoft.com/office/powerpoint/2010/main" val="2213970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88F6A9-3784-4356-8891-4AA5F6E4106F}" type="slidenum">
              <a:rPr lang="en-US" smtClean="0"/>
              <a:t>1</a:t>
            </a:fld>
            <a:endParaRPr lang="en-US"/>
          </a:p>
        </p:txBody>
      </p:sp>
    </p:spTree>
    <p:extLst>
      <p:ext uri="{BB962C8B-B14F-4D97-AF65-F5344CB8AC3E}">
        <p14:creationId xmlns:p14="http://schemas.microsoft.com/office/powerpoint/2010/main" val="6293781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first step in the planning phase is to find a funding opportunity to apply to. OPD</a:t>
            </a:r>
            <a:r>
              <a:rPr lang="en-US" baseline="0" dirty="0" smtClean="0"/>
              <a:t> provides several services to help you identify possible funding opportunities. The primary resource we use is Pivot. Has anyone heard of or used Pivot before? </a:t>
            </a:r>
          </a:p>
          <a:p>
            <a:endParaRPr lang="en-US" baseline="0" dirty="0" smtClean="0"/>
          </a:p>
          <a:p>
            <a:r>
              <a:rPr lang="en-US" baseline="0" dirty="0" smtClean="0"/>
              <a:t>Pivot is a searchable database of all federal government and most private foundation funding opportunities. It also has a really cool feature which allows you to build a profile based on your research or creative interests, and will recommend funding opportunities and collaborators based on that. You can also set up saved searches based on parameters, which will automatically notify you if a new funding opportunity is found.</a:t>
            </a:r>
          </a:p>
          <a:p>
            <a:endParaRPr lang="en-US" baseline="0" dirty="0" smtClean="0"/>
          </a:p>
          <a:p>
            <a:r>
              <a:rPr lang="en-US" dirty="0" smtClean="0"/>
              <a:t>OPD also emails</a:t>
            </a:r>
            <a:r>
              <a:rPr lang="en-US" baseline="0" dirty="0" smtClean="0"/>
              <a:t> out targeted funding opportunities to faculty based upon their pivot profiles. It’s very important to keep your profile up to date, in order to make sure you are receiving relevant funding opportunities.</a:t>
            </a:r>
          </a:p>
          <a:p>
            <a:endParaRPr lang="en-US" baseline="0" dirty="0" smtClean="0"/>
          </a:p>
          <a:p>
            <a:r>
              <a:rPr lang="en-US" baseline="0" dirty="0" smtClean="0"/>
              <a:t>OPD also provides management of Council on Research and Creativity grants, which are internal “Seed” funding. CRC grants are a great way to get a small amount of funding which will set up a future external proposal.</a:t>
            </a:r>
          </a:p>
          <a:p>
            <a:endParaRPr lang="en-US" baseline="0" dirty="0" smtClean="0"/>
          </a:p>
          <a:p>
            <a:r>
              <a:rPr lang="en-US" baseline="0" dirty="0" smtClean="0"/>
              <a:t>Finally, most funding agencies and foundations also post their funding opportunities directly to their own websites, or to grants.gov. OPD links to most of these from our website.</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10</a:t>
            </a:fld>
            <a:endParaRPr lang="en-US"/>
          </a:p>
        </p:txBody>
      </p:sp>
    </p:spTree>
    <p:extLst>
      <p:ext uri="{BB962C8B-B14F-4D97-AF65-F5344CB8AC3E}">
        <p14:creationId xmlns:p14="http://schemas.microsoft.com/office/powerpoint/2010/main" val="2685905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Print</a:t>
            </a:r>
            <a:r>
              <a:rPr lang="en-US" baseline="0" dirty="0" smtClean="0"/>
              <a:t> the funding opportunity. This will make it much easier for you to refer back to it as you write. I usually go through with a </a:t>
            </a:r>
            <a:r>
              <a:rPr lang="en-US" baseline="0" dirty="0" err="1" smtClean="0"/>
              <a:t>highligher</a:t>
            </a:r>
            <a:r>
              <a:rPr lang="en-US" baseline="0" dirty="0" smtClean="0"/>
              <a:t> and post-it flags and look for the following…</a:t>
            </a:r>
          </a:p>
          <a:p>
            <a:endParaRPr lang="en-US" baseline="0" dirty="0" smtClean="0"/>
          </a:p>
          <a:p>
            <a:r>
              <a:rPr lang="en-US" baseline="0" dirty="0" smtClean="0"/>
              <a:t>Is everyone familiar with limited submissions? Some funding opportunities will limit the number of applications from a single university. OPD manages the FSU limited submissions list. If the program you want to apply to is limited, contact Kate as soon as possible but no later than 60 days prior to the agency deadline. If there is more than one interested applicant, the Office of Research will hold a competition to determine which applicant gives the university the best chance of being funded.</a:t>
            </a:r>
          </a:p>
          <a:p>
            <a:endParaRPr lang="en-US" baseline="0" dirty="0" smtClean="0"/>
          </a:p>
          <a:p>
            <a:r>
              <a:rPr lang="en-US" baseline="0" dirty="0" smtClean="0"/>
              <a:t>Kinds of things to look for include: projects specifically of interest, projects specifically not of interest (sometimes they’ll say for example we want to look at diagnosis of cancer, but not treatment of cancer.) any requirements which are unusual like explaining the qualifications of the applicant in the research methodology section, and finally highlight any key points that the agency is looking for.</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11</a:t>
            </a:fld>
            <a:endParaRPr lang="en-US"/>
          </a:p>
        </p:txBody>
      </p:sp>
    </p:spTree>
    <p:extLst>
      <p:ext uri="{BB962C8B-B14F-4D97-AF65-F5344CB8AC3E}">
        <p14:creationId xmlns:p14="http://schemas.microsoft.com/office/powerpoint/2010/main" val="222960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a:t>
            </a:r>
            <a:r>
              <a:rPr lang="en-US" baseline="0" dirty="0" smtClean="0"/>
              <a:t> you’ve read the funding opportunity and know what you are applying for, some of the questions you’ll want to ask are….</a:t>
            </a:r>
          </a:p>
          <a:p>
            <a:endParaRPr lang="en-US" baseline="0" dirty="0" smtClean="0"/>
          </a:p>
          <a:p>
            <a:r>
              <a:rPr lang="en-US" baseline="0" dirty="0" smtClean="0"/>
              <a:t>Is this a one person project or will you need a team? Does it need to be an interdisciplinary team?</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12</a:t>
            </a:fld>
            <a:endParaRPr lang="en-US"/>
          </a:p>
        </p:txBody>
      </p:sp>
    </p:spTree>
    <p:extLst>
      <p:ext uri="{BB962C8B-B14F-4D97-AF65-F5344CB8AC3E}">
        <p14:creationId xmlns:p14="http://schemas.microsoft.com/office/powerpoint/2010/main" val="1890767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You’ll then need to identify all of the resources you’ll need for the project, and whether</a:t>
            </a:r>
            <a:r>
              <a:rPr lang="en-US" baseline="0" dirty="0" smtClean="0"/>
              <a:t> or not you already have them, or need to acquire them.</a:t>
            </a:r>
          </a:p>
          <a:p>
            <a:endParaRPr lang="en-US" baseline="0" dirty="0" smtClean="0"/>
          </a:p>
          <a:p>
            <a:r>
              <a:rPr lang="en-US" baseline="0" dirty="0" smtClean="0"/>
              <a:t>For example…</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13</a:t>
            </a:fld>
            <a:endParaRPr lang="en-US"/>
          </a:p>
        </p:txBody>
      </p:sp>
    </p:spTree>
    <p:extLst>
      <p:ext uri="{BB962C8B-B14F-4D97-AF65-F5344CB8AC3E}">
        <p14:creationId xmlns:p14="http://schemas.microsoft.com/office/powerpoint/2010/main" val="25708046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a:t>
            </a:r>
            <a:r>
              <a:rPr lang="en-US" baseline="0" dirty="0" smtClean="0"/>
              <a:t> things you’ll want to consider in the planning stage:</a:t>
            </a:r>
          </a:p>
          <a:p>
            <a:endParaRPr lang="en-US" baseline="0" dirty="0" smtClean="0"/>
          </a:p>
          <a:p>
            <a:r>
              <a:rPr lang="en-US" baseline="0" dirty="0" smtClean="0"/>
              <a:t>You need to start as early as possible. The more time you have for both the planning and the writing, the better off you’ll be. Some funding opportunities come out at relatively consistent and predictable intervals. For example, NIH has standard “cycles” with certain funding mechanisms being due every couple of months. Others are annual competitions, like NSF CAREER which is due every June. Other programs issue “notice of </a:t>
            </a:r>
            <a:r>
              <a:rPr lang="en-US" baseline="0" dirty="0" err="1" smtClean="0"/>
              <a:t>intent”s</a:t>
            </a:r>
            <a:r>
              <a:rPr lang="en-US" baseline="0" dirty="0" smtClean="0"/>
              <a:t> which are less detailed than funding opportunities, but come out months before.</a:t>
            </a:r>
          </a:p>
          <a:p>
            <a:endParaRPr lang="en-US" baseline="0" dirty="0" smtClean="0"/>
          </a:p>
          <a:p>
            <a:r>
              <a:rPr lang="en-US" baseline="0" dirty="0" smtClean="0"/>
              <a:t>You also need to think about whether or not this is the right opportunity for you. Have you published on this topic or do you have any preliminary data? Have you been funded by this agency before? Do you have the time to write a good proposal, and do you have the time to conduct and manage the project if awarded?</a:t>
            </a:r>
          </a:p>
          <a:p>
            <a:endParaRPr lang="en-US" baseline="0" dirty="0" smtClean="0"/>
          </a:p>
          <a:p>
            <a:r>
              <a:rPr lang="en-US" baseline="0" dirty="0" smtClean="0"/>
              <a:t>It takes a lot of time, energy, and resources to write a grant proposal. There is no shame in passing on an opportunity that is not a good fit. Just don’t pass on ALL of them. </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14</a:t>
            </a:fld>
            <a:endParaRPr lang="en-US"/>
          </a:p>
        </p:txBody>
      </p:sp>
    </p:spTree>
    <p:extLst>
      <p:ext uri="{BB962C8B-B14F-4D97-AF65-F5344CB8AC3E}">
        <p14:creationId xmlns:p14="http://schemas.microsoft.com/office/powerpoint/2010/main" val="1207223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now we’ve</a:t>
            </a:r>
            <a:r>
              <a:rPr lang="en-US" baseline="0" dirty="0" smtClean="0"/>
              <a:t> got the proposal itself. Now that you’ve spent all that time planning, it’s time to start writing.</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15</a:t>
            </a:fld>
            <a:endParaRPr lang="en-US"/>
          </a:p>
        </p:txBody>
      </p:sp>
    </p:spTree>
    <p:extLst>
      <p:ext uri="{BB962C8B-B14F-4D97-AF65-F5344CB8AC3E}">
        <p14:creationId xmlns:p14="http://schemas.microsoft.com/office/powerpoint/2010/main" val="1274607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firs</a:t>
            </a:r>
            <a:r>
              <a:rPr lang="en-US" baseline="0" dirty="0" smtClean="0"/>
              <a:t>t thing I want to talk about is Heilmeier’s Catechism. George </a:t>
            </a:r>
            <a:r>
              <a:rPr lang="en-US" baseline="0" dirty="0" err="1" smtClean="0"/>
              <a:t>Heilmeier</a:t>
            </a:r>
            <a:r>
              <a:rPr lang="en-US" baseline="0" dirty="0" smtClean="0"/>
              <a:t> was a former project manager at DARPA in the 1970’s. He’s credited with developing what has come to be called Heilmeier’s Catechism, a series of questions that every proposal, research, business or life, and regardless of funding agency, should be able to answer. </a:t>
            </a:r>
          </a:p>
          <a:p>
            <a:endParaRPr lang="en-US" baseline="0" dirty="0" smtClean="0"/>
          </a:p>
          <a:p>
            <a:r>
              <a:rPr lang="en-US" baseline="0" dirty="0" smtClean="0"/>
              <a:t>Most agencies will require a different “content and form” of the proposal, with different headings and sections, but all will be essentially asking the following questions.</a:t>
            </a:r>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16</a:t>
            </a:fld>
            <a:endParaRPr lang="en-US"/>
          </a:p>
        </p:txBody>
      </p:sp>
    </p:spTree>
    <p:extLst>
      <p:ext uri="{BB962C8B-B14F-4D97-AF65-F5344CB8AC3E}">
        <p14:creationId xmlns:p14="http://schemas.microsoft.com/office/powerpoint/2010/main" val="4010801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Pretty</a:t>
            </a:r>
            <a:r>
              <a:rPr lang="en-US" baseline="0" dirty="0" smtClean="0"/>
              <a:t> self- explanatory, which most of these are. What are you doing? Avoid using any jargon or industry or field specific terms. Answering this question can take anywhere from 1 sentence to 1 page, but it is the most important one.</a:t>
            </a:r>
          </a:p>
        </p:txBody>
      </p:sp>
      <p:sp>
        <p:nvSpPr>
          <p:cNvPr id="4" name="Slide Number Placeholder 3"/>
          <p:cNvSpPr>
            <a:spLocks noGrp="1"/>
          </p:cNvSpPr>
          <p:nvPr>
            <p:ph type="sldNum" sz="quarter" idx="10"/>
          </p:nvPr>
        </p:nvSpPr>
        <p:spPr/>
        <p:txBody>
          <a:bodyPr/>
          <a:lstStyle/>
          <a:p>
            <a:fld id="{A888F6A9-3784-4356-8891-4AA5F6E4106F}" type="slidenum">
              <a:rPr lang="en-US" smtClean="0"/>
              <a:t>17</a:t>
            </a:fld>
            <a:endParaRPr lang="en-US"/>
          </a:p>
        </p:txBody>
      </p:sp>
    </p:spTree>
    <p:extLst>
      <p:ext uri="{BB962C8B-B14F-4D97-AF65-F5344CB8AC3E}">
        <p14:creationId xmlns:p14="http://schemas.microsoft.com/office/powerpoint/2010/main" val="36000651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current state of the field,</a:t>
            </a:r>
            <a:r>
              <a:rPr lang="en-US" baseline="0" dirty="0" smtClean="0"/>
              <a:t> and why is it not good enough? For a grant proposal, this isn’t necessarily a literature review. Just give enough to let the reader know that you have done you’re due diligence in examining the field, and then answer why what exists today isn’t good enough.</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18</a:t>
            </a:fld>
            <a:endParaRPr lang="en-US"/>
          </a:p>
        </p:txBody>
      </p:sp>
    </p:spTree>
    <p:extLst>
      <p:ext uri="{BB962C8B-B14F-4D97-AF65-F5344CB8AC3E}">
        <p14:creationId xmlns:p14="http://schemas.microsoft.com/office/powerpoint/2010/main" val="30252199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19</a:t>
            </a:fld>
            <a:endParaRPr lang="en-US"/>
          </a:p>
        </p:txBody>
      </p:sp>
    </p:spTree>
    <p:extLst>
      <p:ext uri="{BB962C8B-B14F-4D97-AF65-F5344CB8AC3E}">
        <p14:creationId xmlns:p14="http://schemas.microsoft.com/office/powerpoint/2010/main" val="3715220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2</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r>
              <a:rPr lang="en-US" baseline="0" dirty="0"/>
              <a:t>Some of you have probably heard of the idea of SMART metrics before, but this is a really good way to make sure that you are being clear in your proposal and goals.</a:t>
            </a:r>
          </a:p>
          <a:p>
            <a:endParaRPr lang="en-US" baseline="0" dirty="0"/>
          </a:p>
          <a:p>
            <a:r>
              <a:rPr lang="en-US" baseline="0" dirty="0"/>
              <a:t>This is useful not just for CAREER, but for any proposal.</a:t>
            </a:r>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A888F6A9-3784-4356-8891-4AA5F6E4106F}" type="slidenum">
              <a:rPr lang="en-US" smtClean="0"/>
              <a:t>24</a:t>
            </a:fld>
            <a:endParaRPr lang="en-US"/>
          </a:p>
        </p:txBody>
      </p:sp>
    </p:spTree>
    <p:extLst>
      <p:ext uri="{BB962C8B-B14F-4D97-AF65-F5344CB8AC3E}">
        <p14:creationId xmlns:p14="http://schemas.microsoft.com/office/powerpoint/2010/main" val="3933797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specific</a:t>
            </a:r>
            <a:r>
              <a:rPr lang="en-US" baseline="0" dirty="0"/>
              <a:t> or measurable. Don’t know if its attainable because there's no clear goal. It might be relevant. And  doesn’t say if it’s timely.</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25</a:t>
            </a:fld>
            <a:endParaRPr lang="en-US"/>
          </a:p>
        </p:txBody>
      </p:sp>
    </p:spTree>
    <p:extLst>
      <p:ext uri="{BB962C8B-B14F-4D97-AF65-F5344CB8AC3E}">
        <p14:creationId xmlns:p14="http://schemas.microsoft.com/office/powerpoint/2010/main" val="35266994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a:t>
            </a:r>
            <a:r>
              <a:rPr lang="en-US" baseline="0" dirty="0"/>
              <a:t> again from a successful FSU CAREER proposal</a:t>
            </a:r>
            <a:endParaRPr lang="en-US" dirty="0"/>
          </a:p>
          <a:p>
            <a:endParaRPr lang="en-US" dirty="0"/>
          </a:p>
          <a:p>
            <a:r>
              <a:rPr lang="en-US" dirty="0"/>
              <a:t>Specific:</a:t>
            </a:r>
            <a:r>
              <a:rPr lang="en-US" baseline="0" dirty="0"/>
              <a:t> gives you specifically what research and education objectives will be examined</a:t>
            </a:r>
          </a:p>
          <a:p>
            <a:r>
              <a:rPr lang="en-US" baseline="0" dirty="0"/>
              <a:t>Measureable: Gives quantifiable numbers of students and schools, and the reviewer can see how these will become data points to be examined</a:t>
            </a:r>
          </a:p>
          <a:p>
            <a:r>
              <a:rPr lang="en-US" baseline="0" dirty="0"/>
              <a:t>Attainable: This is a realistic goal. If it said examine 50,000 students in 12 countries it wouldn’t be.</a:t>
            </a:r>
          </a:p>
          <a:p>
            <a:r>
              <a:rPr lang="en-US" baseline="0" dirty="0"/>
              <a:t>Relevant: Getting this information would be relevant to achieving the goals of the project</a:t>
            </a:r>
          </a:p>
          <a:p>
            <a:r>
              <a:rPr lang="en-US" baseline="0" dirty="0"/>
              <a:t>Timely: It specifies this will be done in 4 years, which is within the project period.</a:t>
            </a:r>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26</a:t>
            </a:fld>
            <a:endParaRPr lang="en-US"/>
          </a:p>
        </p:txBody>
      </p:sp>
    </p:spTree>
    <p:extLst>
      <p:ext uri="{BB962C8B-B14F-4D97-AF65-F5344CB8AC3E}">
        <p14:creationId xmlns:p14="http://schemas.microsoft.com/office/powerpoint/2010/main" val="1178777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31</a:t>
            </a:fld>
            <a:endParaRPr lang="en-US"/>
          </a:p>
        </p:txBody>
      </p:sp>
    </p:spTree>
    <p:extLst>
      <p:ext uri="{BB962C8B-B14F-4D97-AF65-F5344CB8AC3E}">
        <p14:creationId xmlns:p14="http://schemas.microsoft.com/office/powerpoint/2010/main" val="4816657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Move this slide into the “proposal</a:t>
            </a:r>
            <a:r>
              <a:rPr lang="en-US" baseline="0" dirty="0"/>
              <a:t>” section</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32</a:t>
            </a:fld>
            <a:endParaRPr lang="en-US"/>
          </a:p>
        </p:txBody>
      </p:sp>
    </p:spTree>
    <p:extLst>
      <p:ext uri="{BB962C8B-B14F-4D97-AF65-F5344CB8AC3E}">
        <p14:creationId xmlns:p14="http://schemas.microsoft.com/office/powerpoint/2010/main" val="8499035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38</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presentation is divided up into 3 parts,</a:t>
            </a:r>
            <a:r>
              <a:rPr lang="en-US" baseline="0" dirty="0" smtClean="0"/>
              <a:t> </a:t>
            </a:r>
            <a:r>
              <a:rPr lang="en-US" dirty="0" smtClean="0"/>
              <a:t>The Players,</a:t>
            </a:r>
            <a:r>
              <a:rPr lang="en-US" baseline="0" dirty="0" smtClean="0"/>
              <a:t> The Planning, and The Proposal, each discussing a different aspect of the proposal development process.</a:t>
            </a:r>
          </a:p>
          <a:p>
            <a:endParaRPr lang="en-US" baseline="0" dirty="0" smtClean="0"/>
          </a:p>
          <a:p>
            <a:r>
              <a:rPr lang="en-US" baseline="0" dirty="0" smtClean="0"/>
              <a:t>In the Players, we’ll talk about the different actors in the grant funding process including the funding agency, the reviewers, and yourself, and try to understand the motivations of each.</a:t>
            </a:r>
          </a:p>
          <a:p>
            <a:endParaRPr lang="en-US" baseline="0" dirty="0" smtClean="0"/>
          </a:p>
          <a:p>
            <a:r>
              <a:rPr lang="en-US" baseline="0" dirty="0" smtClean="0"/>
              <a:t>In the planning, we’ll discuss the various steps and questions you need to ask BEFORE you start writing</a:t>
            </a:r>
          </a:p>
          <a:p>
            <a:endParaRPr lang="en-US" baseline="0" dirty="0" smtClean="0"/>
          </a:p>
          <a:p>
            <a:r>
              <a:rPr lang="en-US" baseline="0" dirty="0" smtClean="0"/>
              <a:t>And finally in the proposal I’ll walk you through some strategies that are applicable to all proposals regardless of funder.</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3</a:t>
            </a:fld>
            <a:endParaRPr lang="en-US"/>
          </a:p>
        </p:txBody>
      </p:sp>
    </p:spTree>
    <p:extLst>
      <p:ext uri="{BB962C8B-B14F-4D97-AF65-F5344CB8AC3E}">
        <p14:creationId xmlns:p14="http://schemas.microsoft.com/office/powerpoint/2010/main" val="990528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however, I want to make this point. Good ideas don’t get funded. </a:t>
            </a:r>
          </a:p>
          <a:p>
            <a:endParaRPr lang="en-US" dirty="0" smtClean="0"/>
          </a:p>
          <a:p>
            <a:endParaRPr lang="en-US" dirty="0" smtClean="0"/>
          </a:p>
          <a:p>
            <a:r>
              <a:rPr lang="en-US" dirty="0" smtClean="0"/>
              <a:t>Anybody</a:t>
            </a:r>
            <a:r>
              <a:rPr lang="en-US" baseline="0" dirty="0" smtClean="0"/>
              <a:t> </a:t>
            </a:r>
            <a:r>
              <a:rPr lang="en-US" baseline="0" dirty="0"/>
              <a:t>have an idea why this might be</a:t>
            </a:r>
            <a:r>
              <a:rPr lang="en-US" baseline="0" dirty="0" smtClean="0"/>
              <a:t>?</a:t>
            </a:r>
          </a:p>
          <a:p>
            <a:endParaRPr lang="en-US" baseline="0" dirty="0" smtClean="0"/>
          </a:p>
          <a:p>
            <a:endParaRPr lang="en-US" baseline="0" dirty="0" smtClean="0"/>
          </a:p>
          <a:p>
            <a:endParaRPr lang="en-US" baseline="0" dirty="0" smtClean="0"/>
          </a:p>
          <a:p>
            <a:r>
              <a:rPr lang="en-US" baseline="0" dirty="0" smtClean="0"/>
              <a:t>If nobody answers:</a:t>
            </a:r>
          </a:p>
          <a:p>
            <a:endParaRPr lang="en-US" baseline="0" dirty="0" smtClean="0"/>
          </a:p>
          <a:p>
            <a:r>
              <a:rPr lang="en-US" baseline="0" dirty="0" smtClean="0"/>
              <a:t>Does anybody want to buy my car? It’s a great car. Only 60k miles, CD player, good on gas. Only $5k! </a:t>
            </a:r>
          </a:p>
          <a:p>
            <a:endParaRPr lang="en-US" baseline="0" dirty="0" smtClean="0"/>
          </a:p>
          <a:p>
            <a:r>
              <a:rPr lang="en-US" baseline="0" dirty="0" smtClean="0"/>
              <a:t>Why not? Why does nobody want to buy my car? It’d be a good idea, </a:t>
            </a:r>
            <a:r>
              <a:rPr lang="en-US" b="1" baseline="0" dirty="0" smtClean="0"/>
              <a:t>if you were in the market for a car.</a:t>
            </a:r>
            <a:endParaRPr lang="en-US" b="1" dirty="0"/>
          </a:p>
        </p:txBody>
      </p:sp>
      <p:sp>
        <p:nvSpPr>
          <p:cNvPr id="4" name="Slide Number Placeholder 3"/>
          <p:cNvSpPr>
            <a:spLocks noGrp="1"/>
          </p:cNvSpPr>
          <p:nvPr>
            <p:ph type="sldNum" sz="quarter" idx="10"/>
          </p:nvPr>
        </p:nvSpPr>
        <p:spPr/>
        <p:txBody>
          <a:bodyPr/>
          <a:lstStyle/>
          <a:p>
            <a:fld id="{A888F6A9-3784-4356-8891-4AA5F6E4106F}" type="slidenum">
              <a:rPr lang="en-US" smtClean="0"/>
              <a:t>4</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statement is incomplete. Good idea’s that advance the funders agenda get funded. If your proposal doesn’t help</a:t>
            </a:r>
            <a:r>
              <a:rPr lang="en-US" baseline="0" dirty="0" smtClean="0"/>
              <a:t> to achieve the goals of the funder that you are applying to, it doesn’t have a chance.</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5</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is the funder’s agenda?</a:t>
            </a:r>
            <a:r>
              <a:rPr lang="en-US" baseline="0" dirty="0" smtClean="0"/>
              <a:t> It’s a bit of an over simplification, but the funder’s agenda is to make themselves look good. To achieve their goals, or to achieve goals that Congress has set for them.</a:t>
            </a:r>
          </a:p>
          <a:p>
            <a:endParaRPr lang="en-US" baseline="0" dirty="0" smtClean="0"/>
          </a:p>
          <a:p>
            <a:r>
              <a:rPr lang="en-US" baseline="0" dirty="0" smtClean="0"/>
              <a:t>Look at the funder’s website, their strategic or annual reports, speeches or presentations by top officials, or previous awards or awardees. Call or email program staff to discuss your project, or even send them a 1 page summary and ask if your project is a fit. (Most agencies are receptive to this last bit, but some will not allow it.)</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Before you can write a proposal to an agency or a foundation, you need to understand what their mission is. Often, you also have to understand what the mission of a specific program or office within that agency is. </a:t>
            </a:r>
            <a:endParaRPr lang="en-US" dirty="0" smtClean="0"/>
          </a:p>
          <a:p>
            <a:endParaRPr lang="en-US" dirty="0" smtClean="0"/>
          </a:p>
          <a:p>
            <a:r>
              <a:rPr lang="en-US" dirty="0" smtClean="0"/>
              <a:t>The </a:t>
            </a:r>
            <a:r>
              <a:rPr lang="en-US" dirty="0"/>
              <a:t>Department of Energy is likely</a:t>
            </a:r>
            <a:r>
              <a:rPr lang="en-US" baseline="0" dirty="0"/>
              <a:t> not going to fund an art project, and the National Endowment for the Arts is definitely not going to fund a theoretical physics project. </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6</a:t>
            </a:fld>
            <a:endParaRPr lang="en-US"/>
          </a:p>
        </p:txBody>
      </p:sp>
    </p:spTree>
    <p:extLst>
      <p:ext uri="{BB962C8B-B14F-4D97-AF65-F5344CB8AC3E}">
        <p14:creationId xmlns:p14="http://schemas.microsoft.com/office/powerpoint/2010/main" val="456163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also need to understand the motivation of the second</a:t>
            </a:r>
            <a:r>
              <a:rPr lang="en-US" baseline="0" dirty="0" smtClean="0"/>
              <a:t> player: the reviewer. The reviewers are the people who will be reading your proposal, and ultimately deciding if your project will meet the funder’s agenda.</a:t>
            </a:r>
            <a:endParaRPr lang="en-US" dirty="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There are generally two types of reviewers: those that are direct employees of the funder and are within the funder’s chain of command, and those that are external volunteers from the scientific or creative community.</a:t>
            </a:r>
          </a:p>
          <a:p>
            <a:endParaRPr lang="en-US" dirty="0" smtClean="0"/>
          </a:p>
          <a:p>
            <a:r>
              <a:rPr lang="en-US" dirty="0" smtClean="0"/>
              <a:t>The </a:t>
            </a:r>
            <a:r>
              <a:rPr lang="en-US" dirty="0"/>
              <a:t>reviewer’s agenda </a:t>
            </a:r>
            <a:r>
              <a:rPr lang="en-US" dirty="0" smtClean="0"/>
              <a:t>varies</a:t>
            </a:r>
            <a:r>
              <a:rPr lang="en-US" baseline="0" dirty="0" smtClean="0"/>
              <a:t> depending on their type: </a:t>
            </a:r>
            <a:r>
              <a:rPr lang="en-US" baseline="0" dirty="0"/>
              <a:t>if they work directly for the funding agency their goal will be the same as the funding agency: to select projects that have a high likelihood of advancing the funding agency’s priorities</a:t>
            </a:r>
            <a:r>
              <a:rPr lang="en-US" baseline="0" dirty="0" smtClean="0"/>
              <a:t>.</a:t>
            </a:r>
          </a:p>
          <a:p>
            <a:endParaRPr lang="en-US" baseline="0" dirty="0"/>
          </a:p>
          <a:p>
            <a:r>
              <a:rPr lang="en-US" baseline="0" dirty="0"/>
              <a:t>If the reviewer does not work directly for the funding agency, then they have likely either volunteered, or are a past award winner who is obligated to review future applications. These reviewers motivation is likely going to be “</a:t>
            </a:r>
            <a:r>
              <a:rPr lang="en-US" baseline="0" dirty="0" smtClean="0"/>
              <a:t>Let’s do a good job, but </a:t>
            </a:r>
            <a:r>
              <a:rPr lang="en-US" baseline="0" dirty="0"/>
              <a:t>get this over with and go </a:t>
            </a:r>
            <a:r>
              <a:rPr lang="en-US" baseline="0" dirty="0" smtClean="0"/>
              <a:t>home”</a:t>
            </a: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Often there will be a mix of Type 1 and Type 2 reviewers that review the proposals, or the external reviewers </a:t>
            </a:r>
            <a:r>
              <a:rPr lang="en-US" baseline="0" dirty="0" smtClean="0"/>
              <a:t>narrow the field and recommend </a:t>
            </a:r>
            <a:r>
              <a:rPr lang="en-US" baseline="0" dirty="0"/>
              <a:t>several proposals for funding </a:t>
            </a:r>
            <a:r>
              <a:rPr lang="en-US" baseline="0" dirty="0" smtClean="0"/>
              <a:t>after which a program </a:t>
            </a:r>
            <a:r>
              <a:rPr lang="en-US" baseline="0" dirty="0"/>
              <a:t>officer makes the final decision.</a:t>
            </a:r>
          </a:p>
          <a:p>
            <a:endParaRPr lang="en-US" baseline="0" dirty="0"/>
          </a:p>
          <a:p>
            <a:r>
              <a:rPr lang="en-US" baseline="0" dirty="0" smtClean="0"/>
              <a:t>In general reviewers will be familiar with your broad field, but not your specific research. In other words, they’ll be </a:t>
            </a:r>
            <a:r>
              <a:rPr lang="en-US" baseline="0" dirty="0"/>
              <a:t>able to speak your language, but might have a hard time understanding your </a:t>
            </a:r>
            <a:r>
              <a:rPr lang="en-US" baseline="0" dirty="0" smtClean="0"/>
              <a:t>dialect. The reviewers also have a lot of proposals to read in a short time period, in addition to their day jobs, and most importantly, they form an opinion of your proposal one way or the other on the first page of the proposal.</a:t>
            </a:r>
          </a:p>
          <a:p>
            <a:endParaRPr lang="en-US" baseline="0" dirty="0" smtClean="0"/>
          </a:p>
          <a:p>
            <a:r>
              <a:rPr lang="en-US" baseline="0" dirty="0" smtClean="0"/>
              <a:t>We’ll get in to this more later on in the proposal section.</a:t>
            </a:r>
            <a:endParaRPr lang="en-US" baseline="0" dirty="0"/>
          </a:p>
          <a:p>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7</a:t>
            </a:fld>
            <a:endParaRPr lang="en-US"/>
          </a:p>
        </p:txBody>
      </p:sp>
    </p:spTree>
    <p:extLst>
      <p:ext uri="{BB962C8B-B14F-4D97-AF65-F5344CB8AC3E}">
        <p14:creationId xmlns:p14="http://schemas.microsoft.com/office/powerpoint/2010/main" val="797589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Finally, what is your motivation? Why are you applying for a grant? If you can’t answer that to yourself, your</a:t>
            </a:r>
            <a:r>
              <a:rPr lang="en-US" baseline="0" dirty="0" smtClean="0"/>
              <a:t> proposal is already sunk. Your enthusiasm for the project, and your drive to get funded will come across in the proposal.</a:t>
            </a:r>
          </a:p>
          <a:p>
            <a:pPr marL="0" indent="0">
              <a:buNone/>
            </a:pPr>
            <a:endParaRPr lang="en-US" baseline="0" dirty="0" smtClean="0"/>
          </a:p>
          <a:p>
            <a:pPr marL="0" indent="0">
              <a:buNone/>
            </a:pPr>
            <a:r>
              <a:rPr lang="en-US" baseline="0" dirty="0" smtClean="0"/>
              <a:t>Remember that this is essentially a sales pitch. You are selling your project to the funding agency. (This is also why it’s important to make sure the agency is “buying” what you are selling). You need to convince the reviewers that the idea is viable, has intellectual or creative merit, fits the funder’s agenda, and finally is better than other proposals. </a:t>
            </a:r>
            <a:endParaRPr lang="en-US" dirty="0" smtClean="0"/>
          </a:p>
          <a:p>
            <a:pPr marL="0" indent="0">
              <a:buNone/>
            </a:pPr>
            <a:endParaRPr lang="en-US" dirty="0" smtClean="0"/>
          </a:p>
          <a:p>
            <a:pPr marL="0" indent="0">
              <a:buNone/>
            </a:pPr>
            <a:endParaRPr lang="en-US" dirty="0" smtClean="0"/>
          </a:p>
          <a:p>
            <a:pPr marL="0" indent="0">
              <a:buNone/>
            </a:pPr>
            <a:endParaRPr lang="en-US" dirty="0" smtClean="0"/>
          </a:p>
          <a:p>
            <a:pPr marL="0" indent="0">
              <a:buNone/>
            </a:pPr>
            <a:r>
              <a:rPr lang="en-US" dirty="0" smtClean="0"/>
              <a:t>Now before</a:t>
            </a:r>
            <a:r>
              <a:rPr lang="en-US" baseline="0" dirty="0" smtClean="0"/>
              <a:t> we move on</a:t>
            </a:r>
            <a:r>
              <a:rPr lang="en-US" dirty="0" smtClean="0"/>
              <a:t>, it</a:t>
            </a:r>
            <a:r>
              <a:rPr lang="en-US" baseline="0" dirty="0" smtClean="0"/>
              <a:t> is</a:t>
            </a:r>
            <a:r>
              <a:rPr lang="en-US" dirty="0" smtClean="0"/>
              <a:t> worth noting that </a:t>
            </a:r>
            <a:r>
              <a:rPr lang="en-US" dirty="0"/>
              <a:t>BAD</a:t>
            </a:r>
            <a:r>
              <a:rPr lang="en-US" baseline="0" dirty="0"/>
              <a:t> Ideas that advance the funder’s agenda don’t get funded </a:t>
            </a:r>
            <a:r>
              <a:rPr lang="en-US" baseline="0" dirty="0" smtClean="0"/>
              <a:t>either. GREAT proposals will not get fundamentally bad ideas funded. A perpetual motion machine would solve climate change, but no one is going to fund that research.</a:t>
            </a:r>
            <a:endParaRPr lang="en-US" baseline="0" dirty="0"/>
          </a:p>
        </p:txBody>
      </p:sp>
      <p:sp>
        <p:nvSpPr>
          <p:cNvPr id="4" name="Slide Number Placeholder 3"/>
          <p:cNvSpPr>
            <a:spLocks noGrp="1"/>
          </p:cNvSpPr>
          <p:nvPr>
            <p:ph type="sldNum" sz="quarter" idx="10"/>
          </p:nvPr>
        </p:nvSpPr>
        <p:spPr/>
        <p:txBody>
          <a:bodyPr/>
          <a:lstStyle/>
          <a:p>
            <a:fld id="{A888F6A9-3784-4356-8891-4AA5F6E4106F}" type="slidenum">
              <a:rPr lang="en-US" smtClean="0"/>
              <a:t>8</a:t>
            </a:fld>
            <a:endParaRPr lang="en-US"/>
          </a:p>
        </p:txBody>
      </p:sp>
    </p:spTree>
    <p:extLst>
      <p:ext uri="{BB962C8B-B14F-4D97-AF65-F5344CB8AC3E}">
        <p14:creationId xmlns:p14="http://schemas.microsoft.com/office/powerpoint/2010/main" val="17357696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one of my favorite quotes on planning. Just like anything else in life, if you don’t plan before you start writing you’ll fail. Not only</a:t>
            </a:r>
            <a:r>
              <a:rPr lang="en-US" baseline="0" dirty="0" smtClean="0"/>
              <a:t> will you be stressed and panicked, but r</a:t>
            </a:r>
            <a:r>
              <a:rPr lang="en-US" dirty="0" smtClean="0"/>
              <a:t>eviewers can absolutely tell when you’ve written something at the</a:t>
            </a:r>
            <a:r>
              <a:rPr lang="en-US" baseline="0" dirty="0" smtClean="0"/>
              <a:t> last minute.</a:t>
            </a:r>
            <a:endParaRPr lang="en-US" dirty="0"/>
          </a:p>
        </p:txBody>
      </p:sp>
      <p:sp>
        <p:nvSpPr>
          <p:cNvPr id="4" name="Slide Number Placeholder 3"/>
          <p:cNvSpPr>
            <a:spLocks noGrp="1"/>
          </p:cNvSpPr>
          <p:nvPr>
            <p:ph type="sldNum" sz="quarter" idx="10"/>
          </p:nvPr>
        </p:nvSpPr>
        <p:spPr/>
        <p:txBody>
          <a:bodyPr/>
          <a:lstStyle/>
          <a:p>
            <a:fld id="{A888F6A9-3784-4356-8891-4AA5F6E4106F}" type="slidenum">
              <a:rPr lang="en-US" smtClean="0"/>
              <a:t>9</a:t>
            </a:fld>
            <a:endParaRPr lang="en-US"/>
          </a:p>
        </p:txBody>
      </p:sp>
    </p:spTree>
    <p:extLst>
      <p:ext uri="{BB962C8B-B14F-4D97-AF65-F5344CB8AC3E}">
        <p14:creationId xmlns:p14="http://schemas.microsoft.com/office/powerpoint/2010/main" val="1870401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dirty="0"/>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F45BE3-C9BA-497B-9A35-C569DA7881CD}"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F45BE3-C9BA-497B-9A35-C569DA7881CD}"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F45BE3-C9BA-497B-9A35-C569DA7881CD}"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8F45BE3-C9BA-497B-9A35-C569DA7881CD}" type="datetimeFigureOut">
              <a:rPr lang="en-US" smtClean="0"/>
              <a:t>9/13/2016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8441CB-4422-4867-906E-A8C88F7BACF2}"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F45BE3-C9BA-497B-9A35-C569DA7881CD}"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8F45BE3-C9BA-497B-9A35-C569DA7881CD}" type="datetimeFigureOut">
              <a:rPr lang="en-US" smtClean="0"/>
              <a:t>9/13/2016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8441CB-4422-4867-906E-A8C88F7BACF2}"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F45BE3-C9BA-497B-9A35-C569DA7881CD}" type="datetimeFigureOut">
              <a:rPr lang="en-US" smtClean="0"/>
              <a:t>9/13/2016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F45BE3-C9BA-497B-9A35-C569DA7881CD}" type="datetimeFigureOut">
              <a:rPr lang="en-US" smtClean="0"/>
              <a:t>9/13/2016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8F45BE3-C9BA-497B-9A35-C569DA7881CD}" type="datetimeFigureOut">
              <a:rPr lang="en-US" smtClean="0"/>
              <a:t>9/13/2016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8441CB-4422-4867-906E-A8C88F7BACF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B8F45BE3-C9BA-497B-9A35-C569DA7881CD}" type="datetimeFigureOut">
              <a:rPr lang="en-US" smtClean="0"/>
              <a:t>9/13/2016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E8441CB-4422-4867-906E-A8C88F7BACF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mailto:mike.mitchell@fsu.edu"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2.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5943" y="5347395"/>
            <a:ext cx="9179943" cy="1685330"/>
            <a:chOff x="-35943" y="5347395"/>
            <a:chExt cx="9179943" cy="1685330"/>
          </a:xfrm>
        </p:grpSpPr>
        <p:sp>
          <p:nvSpPr>
            <p:cNvPr id="5" name="Rectangle 4"/>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943" y="5347395"/>
              <a:ext cx="1524000" cy="1524000"/>
            </a:xfrm>
            <a:prstGeom prst="rect">
              <a:avLst/>
            </a:prstGeom>
          </p:spPr>
        </p:pic>
        <p:sp>
          <p:nvSpPr>
            <p:cNvPr id="7" name="TextBox 6"/>
            <p:cNvSpPr txBox="1"/>
            <p:nvPr/>
          </p:nvSpPr>
          <p:spPr>
            <a:xfrm>
              <a:off x="1676400" y="6109395"/>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
        <p:nvSpPr>
          <p:cNvPr id="8" name="Subtitle 2"/>
          <p:cNvSpPr txBox="1">
            <a:spLocks/>
          </p:cNvSpPr>
          <p:nvPr/>
        </p:nvSpPr>
        <p:spPr>
          <a:xfrm>
            <a:off x="1246414" y="4980249"/>
            <a:ext cx="6651171" cy="518026"/>
          </a:xfrm>
          <a:prstGeom prst="rect">
            <a:avLst/>
          </a:prstGeom>
        </p:spPr>
        <p:txBody>
          <a:bodyPr vert="horz" lIns="91440" tIns="45720" rIns="91440" bIns="45720" rtlCol="0">
            <a:normAutofit fontScale="925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dirty="0"/>
              <a:t>Mike Mitchell, Proposal Development Coordinator</a:t>
            </a:r>
          </a:p>
          <a:p>
            <a:endParaRPr lang="en-US" dirty="0"/>
          </a:p>
        </p:txBody>
      </p:sp>
      <p:sp>
        <p:nvSpPr>
          <p:cNvPr id="11" name="TextBox 10"/>
          <p:cNvSpPr txBox="1"/>
          <p:nvPr/>
        </p:nvSpPr>
        <p:spPr>
          <a:xfrm>
            <a:off x="152400" y="1600200"/>
            <a:ext cx="8839200" cy="2585323"/>
          </a:xfrm>
          <a:prstGeom prst="rect">
            <a:avLst/>
          </a:prstGeom>
          <a:noFill/>
        </p:spPr>
        <p:txBody>
          <a:bodyPr wrap="square" rtlCol="0">
            <a:spAutoFit/>
          </a:bodyPr>
          <a:lstStyle/>
          <a:p>
            <a:pPr algn="ctr"/>
            <a:r>
              <a:rPr lang="en-US" sz="5400" dirty="0"/>
              <a:t>The Basics </a:t>
            </a:r>
          </a:p>
          <a:p>
            <a:pPr algn="ctr"/>
            <a:r>
              <a:rPr lang="en-US" sz="5400" dirty="0"/>
              <a:t>of </a:t>
            </a:r>
          </a:p>
          <a:p>
            <a:pPr algn="ctr"/>
            <a:r>
              <a:rPr lang="en-US" sz="5400" dirty="0"/>
              <a:t>Grant Writing</a:t>
            </a:r>
          </a:p>
        </p:txBody>
      </p:sp>
    </p:spTree>
    <p:extLst>
      <p:ext uri="{BB962C8B-B14F-4D97-AF65-F5344CB8AC3E}">
        <p14:creationId xmlns:p14="http://schemas.microsoft.com/office/powerpoint/2010/main" val="643831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 Funding</a:t>
            </a:r>
          </a:p>
        </p:txBody>
      </p:sp>
      <p:sp>
        <p:nvSpPr>
          <p:cNvPr id="3" name="Content Placeholder 2"/>
          <p:cNvSpPr>
            <a:spLocks noGrp="1"/>
          </p:cNvSpPr>
          <p:nvPr>
            <p:ph idx="1"/>
          </p:nvPr>
        </p:nvSpPr>
        <p:spPr/>
        <p:txBody>
          <a:bodyPr/>
          <a:lstStyle/>
          <a:p>
            <a:r>
              <a:rPr lang="en-US" dirty="0"/>
              <a:t>Pivot</a:t>
            </a:r>
          </a:p>
          <a:p>
            <a:pPr lvl="1"/>
            <a:r>
              <a:rPr lang="en-US" dirty="0"/>
              <a:t>Searchable database of public and private </a:t>
            </a:r>
          </a:p>
          <a:p>
            <a:pPr marL="274320" lvl="1" indent="0">
              <a:buNone/>
            </a:pPr>
            <a:r>
              <a:rPr lang="en-US" dirty="0"/>
              <a:t>   funding opportunities</a:t>
            </a:r>
          </a:p>
          <a:p>
            <a:pPr lvl="1"/>
            <a:r>
              <a:rPr lang="en-US" dirty="0"/>
              <a:t>Set up saved searches</a:t>
            </a:r>
          </a:p>
          <a:p>
            <a:pPr lvl="1"/>
            <a:r>
              <a:rPr lang="en-US" dirty="0"/>
              <a:t>Find collaborators</a:t>
            </a:r>
          </a:p>
          <a:p>
            <a:pPr lvl="1"/>
            <a:r>
              <a:rPr lang="en-US" dirty="0"/>
              <a:t>Contact Kate Herron (kherron2@fsu.edu) with any questions</a:t>
            </a:r>
          </a:p>
          <a:p>
            <a:r>
              <a:rPr lang="en-US" dirty="0"/>
              <a:t>Office of Proposal Development</a:t>
            </a:r>
          </a:p>
          <a:p>
            <a:pPr lvl="1"/>
            <a:r>
              <a:rPr lang="en-US" dirty="0"/>
              <a:t>OPD farms out targeted, external funding opportunities</a:t>
            </a:r>
          </a:p>
          <a:p>
            <a:pPr lvl="2"/>
            <a:r>
              <a:rPr lang="en-US" dirty="0"/>
              <a:t>Based off of your Pivot profile </a:t>
            </a:r>
          </a:p>
          <a:p>
            <a:pPr lvl="3"/>
            <a:r>
              <a:rPr lang="en-US" dirty="0"/>
              <a:t>Keep your Pivot profile up-to-date</a:t>
            </a:r>
          </a:p>
          <a:p>
            <a:pPr lvl="1"/>
            <a:r>
              <a:rPr lang="en-US" dirty="0"/>
              <a:t>Council on Research and Creativity</a:t>
            </a:r>
          </a:p>
          <a:p>
            <a:pPr lvl="2"/>
            <a:r>
              <a:rPr lang="en-US" dirty="0"/>
              <a:t>Internal, “seed” funding</a:t>
            </a:r>
          </a:p>
          <a:p>
            <a:pPr lvl="1"/>
            <a:r>
              <a:rPr lang="en-US" dirty="0"/>
              <a:t>More on OPD website under “Funding Opportunities”</a:t>
            </a:r>
          </a:p>
        </p:txBody>
      </p:sp>
      <p:pic>
        <p:nvPicPr>
          <p:cNvPr id="2050" name="Picture 2" descr="\\FSU.EDU\CTSMgd\RSCH-Users\pkh13\Desktop\pivot-connected.pn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19800" y="1932354"/>
            <a:ext cx="2514600" cy="8596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FSU.EDU\CTSMgd\RSCH-Users\pkh13\Desktop\OPD Logo Large.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69112" y="4495800"/>
            <a:ext cx="1665288" cy="1665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7341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 the Funding Opportunity</a:t>
            </a:r>
          </a:p>
        </p:txBody>
      </p:sp>
      <p:sp>
        <p:nvSpPr>
          <p:cNvPr id="3" name="Content Placeholder 2"/>
          <p:cNvSpPr>
            <a:spLocks noGrp="1"/>
          </p:cNvSpPr>
          <p:nvPr>
            <p:ph idx="1"/>
          </p:nvPr>
        </p:nvSpPr>
        <p:spPr/>
        <p:txBody>
          <a:bodyPr/>
          <a:lstStyle/>
          <a:p>
            <a:r>
              <a:rPr lang="en-US" dirty="0" smtClean="0"/>
              <a:t>When is it due?</a:t>
            </a:r>
          </a:p>
          <a:p>
            <a:r>
              <a:rPr lang="en-US" dirty="0" smtClean="0"/>
              <a:t>Who is the Program Officer?</a:t>
            </a:r>
          </a:p>
          <a:p>
            <a:pPr lvl="1"/>
            <a:r>
              <a:rPr lang="en-US" dirty="0" smtClean="0"/>
              <a:t>Do you know them, or have you talked to them before?</a:t>
            </a:r>
          </a:p>
          <a:p>
            <a:r>
              <a:rPr lang="en-US" dirty="0" smtClean="0"/>
              <a:t>How many awards will be made? </a:t>
            </a:r>
          </a:p>
          <a:p>
            <a:r>
              <a:rPr lang="en-US" dirty="0" smtClean="0"/>
              <a:t>What is the maximum award amount?</a:t>
            </a:r>
          </a:p>
          <a:p>
            <a:r>
              <a:rPr lang="en-US" dirty="0" smtClean="0"/>
              <a:t>Is cost-share required?</a:t>
            </a:r>
          </a:p>
          <a:p>
            <a:r>
              <a:rPr lang="en-US" b="1" dirty="0" smtClean="0"/>
              <a:t>Is it a limited submissions program?</a:t>
            </a:r>
            <a:endParaRPr lang="en-US" dirty="0" smtClean="0"/>
          </a:p>
          <a:p>
            <a:r>
              <a:rPr lang="en-US" b="1" dirty="0" smtClean="0"/>
              <a:t>Are you eligible?</a:t>
            </a:r>
          </a:p>
          <a:p>
            <a:r>
              <a:rPr lang="en-US" b="1" dirty="0" smtClean="0"/>
              <a:t>Read the description specifically for the kinds of projects they are looking for</a:t>
            </a:r>
            <a:endParaRPr lang="en-US" b="1" dirty="0"/>
          </a:p>
        </p:txBody>
      </p:sp>
    </p:spTree>
    <p:extLst>
      <p:ext uri="{BB962C8B-B14F-4D97-AF65-F5344CB8AC3E}">
        <p14:creationId xmlns:p14="http://schemas.microsoft.com/office/powerpoint/2010/main" val="1260796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 Collaborators</a:t>
            </a:r>
          </a:p>
        </p:txBody>
      </p:sp>
      <p:sp>
        <p:nvSpPr>
          <p:cNvPr id="3" name="Content Placeholder 2"/>
          <p:cNvSpPr>
            <a:spLocks noGrp="1"/>
          </p:cNvSpPr>
          <p:nvPr>
            <p:ph idx="1"/>
          </p:nvPr>
        </p:nvSpPr>
        <p:spPr/>
        <p:txBody>
          <a:bodyPr/>
          <a:lstStyle/>
          <a:p>
            <a:r>
              <a:rPr lang="en-US" dirty="0"/>
              <a:t>Is this a 1-person project, or do you need a team?</a:t>
            </a:r>
          </a:p>
          <a:p>
            <a:pPr marL="0" indent="0">
              <a:buNone/>
            </a:pPr>
            <a:endParaRPr lang="en-US" dirty="0"/>
          </a:p>
          <a:p>
            <a:r>
              <a:rPr lang="en-US" dirty="0"/>
              <a:t>Have you worked with someone before who would be a good fit for this project?</a:t>
            </a:r>
          </a:p>
          <a:p>
            <a:pPr marL="0" indent="0">
              <a:buNone/>
            </a:pPr>
            <a:endParaRPr lang="en-US" dirty="0"/>
          </a:p>
          <a:p>
            <a:r>
              <a:rPr lang="en-US" dirty="0"/>
              <a:t>Do you want to participate in a team, but not necessarily lead?</a:t>
            </a:r>
          </a:p>
          <a:p>
            <a:pPr marL="0" indent="0">
              <a:buNone/>
            </a:pPr>
            <a:endParaRPr lang="en-US" dirty="0"/>
          </a:p>
          <a:p>
            <a:r>
              <a:rPr lang="en-US" dirty="0"/>
              <a:t>Is this an FSU FOCUS Program?</a:t>
            </a:r>
          </a:p>
          <a:p>
            <a:pPr lvl="1"/>
            <a:r>
              <a:rPr lang="en-US" dirty="0"/>
              <a:t>If so, add your name to the interested parties list on OPD’s website</a:t>
            </a:r>
          </a:p>
          <a:p>
            <a:endParaRPr lang="en-US" dirty="0"/>
          </a:p>
          <a:p>
            <a:endParaRPr lang="en-US" dirty="0"/>
          </a:p>
        </p:txBody>
      </p:sp>
    </p:spTree>
    <p:extLst>
      <p:ext uri="{BB962C8B-B14F-4D97-AF65-F5344CB8AC3E}">
        <p14:creationId xmlns:p14="http://schemas.microsoft.com/office/powerpoint/2010/main" val="3611906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 Necessary Resources</a:t>
            </a:r>
          </a:p>
        </p:txBody>
      </p:sp>
      <p:sp>
        <p:nvSpPr>
          <p:cNvPr id="3" name="Content Placeholder 2"/>
          <p:cNvSpPr>
            <a:spLocks noGrp="1"/>
          </p:cNvSpPr>
          <p:nvPr>
            <p:ph idx="1"/>
          </p:nvPr>
        </p:nvSpPr>
        <p:spPr/>
        <p:txBody>
          <a:bodyPr/>
          <a:lstStyle/>
          <a:p>
            <a:pPr>
              <a:lnSpc>
                <a:spcPct val="150000"/>
              </a:lnSpc>
            </a:pPr>
            <a:r>
              <a:rPr lang="en-US" dirty="0"/>
              <a:t>Do you have (or need) preliminary data?</a:t>
            </a:r>
          </a:p>
          <a:p>
            <a:pPr>
              <a:lnSpc>
                <a:spcPct val="150000"/>
              </a:lnSpc>
            </a:pPr>
            <a:r>
              <a:rPr lang="en-US" dirty="0"/>
              <a:t>Do you have the necessary equipment for the project?</a:t>
            </a:r>
          </a:p>
          <a:p>
            <a:pPr>
              <a:lnSpc>
                <a:spcPct val="150000"/>
              </a:lnSpc>
            </a:pPr>
            <a:r>
              <a:rPr lang="en-US" dirty="0" smtClean="0"/>
              <a:t>How will you meet cost-share </a:t>
            </a:r>
            <a:r>
              <a:rPr lang="en-US" dirty="0"/>
              <a:t>requirement?</a:t>
            </a:r>
          </a:p>
          <a:p>
            <a:pPr>
              <a:lnSpc>
                <a:spcPct val="150000"/>
              </a:lnSpc>
            </a:pPr>
            <a:r>
              <a:rPr lang="en-US" dirty="0" smtClean="0"/>
              <a:t>If </a:t>
            </a:r>
            <a:r>
              <a:rPr lang="en-US" dirty="0"/>
              <a:t>it is a team project, would you like OPD coordinating assistance? </a:t>
            </a:r>
          </a:p>
          <a:p>
            <a:pPr>
              <a:lnSpc>
                <a:spcPct val="150000"/>
              </a:lnSpc>
            </a:pPr>
            <a:r>
              <a:rPr lang="en-US" dirty="0"/>
              <a:t>Have you identified an editor?</a:t>
            </a:r>
          </a:p>
          <a:p>
            <a:endParaRPr lang="en-US" dirty="0"/>
          </a:p>
        </p:txBody>
      </p:sp>
    </p:spTree>
    <p:extLst>
      <p:ext uri="{BB962C8B-B14F-4D97-AF65-F5344CB8AC3E}">
        <p14:creationId xmlns:p14="http://schemas.microsoft.com/office/powerpoint/2010/main" val="400048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Considerations</a:t>
            </a:r>
          </a:p>
        </p:txBody>
      </p:sp>
      <p:sp>
        <p:nvSpPr>
          <p:cNvPr id="3" name="Content Placeholder 2"/>
          <p:cNvSpPr>
            <a:spLocks noGrp="1"/>
          </p:cNvSpPr>
          <p:nvPr>
            <p:ph idx="1"/>
          </p:nvPr>
        </p:nvSpPr>
        <p:spPr/>
        <p:txBody>
          <a:bodyPr/>
          <a:lstStyle/>
          <a:p>
            <a:r>
              <a:rPr lang="en-US" dirty="0"/>
              <a:t>Start as early as possible</a:t>
            </a:r>
          </a:p>
          <a:p>
            <a:pPr lvl="1"/>
            <a:r>
              <a:rPr lang="en-US" dirty="0"/>
              <a:t>Some programs are offered at relatively consistent intervals (e.g. due dates every May)</a:t>
            </a:r>
          </a:p>
          <a:p>
            <a:pPr lvl="1"/>
            <a:r>
              <a:rPr lang="en-US" dirty="0"/>
              <a:t>Other programs issue a “Notice of Intent” several months prior to the funding opportunity. </a:t>
            </a:r>
          </a:p>
          <a:p>
            <a:pPr marL="274320" lvl="1" indent="0">
              <a:buNone/>
            </a:pPr>
            <a:endParaRPr lang="en-US" dirty="0"/>
          </a:p>
          <a:p>
            <a:r>
              <a:rPr lang="en-US" dirty="0"/>
              <a:t>Is this the RIGHT opportunity for you?</a:t>
            </a:r>
          </a:p>
          <a:p>
            <a:pPr lvl="1"/>
            <a:r>
              <a:rPr lang="en-US" dirty="0"/>
              <a:t>Have you published any papers on this topic?</a:t>
            </a:r>
          </a:p>
          <a:p>
            <a:pPr lvl="1"/>
            <a:r>
              <a:rPr lang="en-US" dirty="0"/>
              <a:t>Do you have a history of funding with this agency?</a:t>
            </a:r>
          </a:p>
          <a:p>
            <a:pPr lvl="1"/>
            <a:r>
              <a:rPr lang="en-US" dirty="0"/>
              <a:t>Do you have the time to commit to writing a good proposal?</a:t>
            </a:r>
          </a:p>
          <a:p>
            <a:pPr lvl="1"/>
            <a:r>
              <a:rPr lang="en-US" dirty="0"/>
              <a:t>Do you have the time to commit to conduct the project?</a:t>
            </a:r>
          </a:p>
          <a:p>
            <a:pPr lvl="1"/>
            <a:endParaRPr lang="en-US" dirty="0"/>
          </a:p>
          <a:p>
            <a:endParaRPr lang="en-US" dirty="0"/>
          </a:p>
        </p:txBody>
      </p:sp>
    </p:spTree>
    <p:extLst>
      <p:ext uri="{BB962C8B-B14F-4D97-AF65-F5344CB8AC3E}">
        <p14:creationId xmlns:p14="http://schemas.microsoft.com/office/powerpoint/2010/main" val="2649247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sz="5400" dirty="0"/>
          </a:p>
          <a:p>
            <a:pPr marL="0" indent="0">
              <a:buNone/>
            </a:pPr>
            <a:endParaRPr lang="en-US" sz="1800" dirty="0"/>
          </a:p>
          <a:p>
            <a:pPr marL="0" indent="0" algn="ctr">
              <a:buNone/>
            </a:pPr>
            <a:r>
              <a:rPr lang="en-US" sz="5400" dirty="0"/>
              <a:t>The Proposal</a:t>
            </a:r>
          </a:p>
        </p:txBody>
      </p:sp>
    </p:spTree>
    <p:extLst>
      <p:ext uri="{BB962C8B-B14F-4D97-AF65-F5344CB8AC3E}">
        <p14:creationId xmlns:p14="http://schemas.microsoft.com/office/powerpoint/2010/main" val="35002702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Heilmeier’s Catechism </a:t>
            </a:r>
          </a:p>
        </p:txBody>
      </p:sp>
      <p:sp>
        <p:nvSpPr>
          <p:cNvPr id="3" name="Content Placeholder 2"/>
          <p:cNvSpPr>
            <a:spLocks noGrp="1"/>
          </p:cNvSpPr>
          <p:nvPr>
            <p:ph idx="1"/>
          </p:nvPr>
        </p:nvSpPr>
        <p:spPr/>
        <p:txBody>
          <a:bodyPr>
            <a:normAutofit/>
          </a:bodyPr>
          <a:lstStyle/>
          <a:p>
            <a:r>
              <a:rPr lang="en-US" sz="3200" dirty="0"/>
              <a:t>Series of questions attributed to former DARPA program manager George Heilmeier.</a:t>
            </a:r>
          </a:p>
          <a:p>
            <a:endParaRPr lang="en-US" sz="3200" dirty="0"/>
          </a:p>
          <a:p>
            <a:r>
              <a:rPr lang="en-US" sz="3200" dirty="0"/>
              <a:t>Every proposal, regardless of agency, needs to answer these questions.</a:t>
            </a:r>
          </a:p>
          <a:p>
            <a:pPr marL="0" indent="0">
              <a:buNone/>
            </a:pPr>
            <a:endParaRPr lang="en-US" sz="1800" dirty="0"/>
          </a:p>
        </p:txBody>
      </p:sp>
    </p:spTree>
    <p:extLst>
      <p:ext uri="{BB962C8B-B14F-4D97-AF65-F5344CB8AC3E}">
        <p14:creationId xmlns:p14="http://schemas.microsoft.com/office/powerpoint/2010/main" val="3387868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a:bodyPr>
          <a:lstStyle/>
          <a:p>
            <a:r>
              <a:rPr lang="en-US" dirty="0" smtClean="0"/>
              <a:t>#1: What </a:t>
            </a:r>
            <a:r>
              <a:rPr lang="en-US" dirty="0"/>
              <a:t>are you trying to do? </a:t>
            </a:r>
            <a:endParaRPr lang="en-US" i="1" dirty="0"/>
          </a:p>
        </p:txBody>
      </p:sp>
      <p:sp>
        <p:nvSpPr>
          <p:cNvPr id="3" name="Content Placeholder 2"/>
          <p:cNvSpPr>
            <a:spLocks noGrp="1"/>
          </p:cNvSpPr>
          <p:nvPr>
            <p:ph idx="1"/>
          </p:nvPr>
        </p:nvSpPr>
        <p:spPr/>
        <p:txBody>
          <a:bodyPr>
            <a:normAutofit fontScale="92500"/>
          </a:bodyPr>
          <a:lstStyle/>
          <a:p>
            <a:r>
              <a:rPr lang="en-US" i="1" dirty="0" smtClean="0"/>
              <a:t>Articulate </a:t>
            </a:r>
            <a:r>
              <a:rPr lang="en-US" i="1" dirty="0"/>
              <a:t>your objectives using absolutely no </a:t>
            </a:r>
            <a:r>
              <a:rPr lang="en-US" i="1" dirty="0" smtClean="0"/>
              <a:t>jargon</a:t>
            </a:r>
          </a:p>
          <a:p>
            <a:pPr marL="0" indent="0">
              <a:buNone/>
            </a:pPr>
            <a:endParaRPr lang="en-US" i="1" dirty="0" smtClean="0"/>
          </a:p>
          <a:p>
            <a:pPr marL="0" indent="0">
              <a:buNone/>
            </a:pPr>
            <a:r>
              <a:rPr lang="en-US" i="1" dirty="0" smtClean="0"/>
              <a:t>Examples:</a:t>
            </a:r>
          </a:p>
          <a:p>
            <a:pPr marL="0" indent="0">
              <a:buNone/>
            </a:pPr>
            <a:endParaRPr lang="en-US" dirty="0"/>
          </a:p>
          <a:p>
            <a:r>
              <a:rPr lang="en-US" dirty="0" smtClean="0"/>
              <a:t>This </a:t>
            </a:r>
            <a:r>
              <a:rPr lang="en-US" dirty="0"/>
              <a:t>proposal describes our plans to design, develop, and evaluate evidence-based assessments embedded in a digital game. </a:t>
            </a:r>
            <a:endParaRPr lang="en-US" dirty="0" smtClean="0"/>
          </a:p>
          <a:p>
            <a:endParaRPr lang="en-US" dirty="0" smtClean="0"/>
          </a:p>
          <a:p>
            <a:r>
              <a:rPr lang="en-US" dirty="0"/>
              <a:t>The Integrated Clinical Neuroscience (ICN) Training Program will provide </a:t>
            </a:r>
            <a:r>
              <a:rPr lang="en-US" dirty="0" err="1"/>
              <a:t>predoctoral</a:t>
            </a:r>
            <a:r>
              <a:rPr lang="en-US" dirty="0"/>
              <a:t> students in </a:t>
            </a:r>
            <a:r>
              <a:rPr lang="en-US" dirty="0" smtClean="0"/>
              <a:t>Clinical Psychology </a:t>
            </a:r>
            <a:r>
              <a:rPr lang="en-US" dirty="0"/>
              <a:t>and Neuroscience with didactic training, skills, and research experiences to foster </a:t>
            </a:r>
            <a:r>
              <a:rPr lang="en-US" dirty="0" smtClean="0"/>
              <a:t>independent careers </a:t>
            </a:r>
            <a:r>
              <a:rPr lang="en-US" dirty="0"/>
              <a:t>with a focus on translational research on dysregulated </a:t>
            </a:r>
            <a:r>
              <a:rPr lang="en-US" dirty="0" smtClean="0"/>
              <a:t>behavior.</a:t>
            </a:r>
            <a:endParaRPr lang="en-US" i="1" dirty="0" smtClean="0"/>
          </a:p>
          <a:p>
            <a:endParaRPr lang="en-US" i="1" dirty="0" smtClean="0"/>
          </a:p>
          <a:p>
            <a:endParaRPr lang="en-US" dirty="0"/>
          </a:p>
        </p:txBody>
      </p:sp>
    </p:spTree>
    <p:extLst>
      <p:ext uri="{BB962C8B-B14F-4D97-AF65-F5344CB8AC3E}">
        <p14:creationId xmlns:p14="http://schemas.microsoft.com/office/powerpoint/2010/main" val="30579692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4800" dirty="0"/>
              <a:t># 2: How is it done today, and what are the limits of current practice?</a:t>
            </a:r>
          </a:p>
        </p:txBody>
      </p:sp>
    </p:spTree>
    <p:extLst>
      <p:ext uri="{BB962C8B-B14F-4D97-AF65-F5344CB8AC3E}">
        <p14:creationId xmlns:p14="http://schemas.microsoft.com/office/powerpoint/2010/main" val="16475507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sz="4800" dirty="0" smtClean="0"/>
          </a:p>
          <a:p>
            <a:pPr marL="0" indent="0">
              <a:buNone/>
            </a:pPr>
            <a:r>
              <a:rPr lang="en-US" sz="4800" dirty="0"/>
              <a:t>#3: What's new in your approach and why do you think it will be successful?</a:t>
            </a:r>
          </a:p>
        </p:txBody>
      </p:sp>
    </p:spTree>
    <p:extLst>
      <p:ext uri="{BB962C8B-B14F-4D97-AF65-F5344CB8AC3E}">
        <p14:creationId xmlns:p14="http://schemas.microsoft.com/office/powerpoint/2010/main" val="19953957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dirty="0"/>
              <a:t>About Me</a:t>
            </a:r>
          </a:p>
        </p:txBody>
      </p:sp>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pic>
        <p:nvPicPr>
          <p:cNvPr id="1026" name="Picture 2"/>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5751882" y="1371600"/>
            <a:ext cx="2994829"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43620" y="1371600"/>
            <a:ext cx="4990380" cy="438581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smtClean="0"/>
              <a:t>Grants Consultant </a:t>
            </a:r>
            <a:r>
              <a:rPr lang="en-US" dirty="0"/>
              <a:t>for FSU </a:t>
            </a:r>
            <a:r>
              <a:rPr lang="en-US" dirty="0" smtClean="0"/>
              <a:t>Faculty</a:t>
            </a:r>
            <a:endParaRPr lang="en-US" dirty="0"/>
          </a:p>
          <a:p>
            <a:pPr marL="285750" indent="-285750">
              <a:lnSpc>
                <a:spcPct val="150000"/>
              </a:lnSpc>
              <a:buFont typeface="Arial" panose="020B0604020202020204" pitchFamily="34" charset="0"/>
              <a:buChar char="•"/>
            </a:pPr>
            <a:r>
              <a:rPr lang="en-US" dirty="0"/>
              <a:t>Former Program Manager for Florida Office of </a:t>
            </a:r>
            <a:r>
              <a:rPr lang="en-US" dirty="0" smtClean="0"/>
              <a:t>Energy</a:t>
            </a:r>
            <a:endParaRPr lang="en-US" dirty="0"/>
          </a:p>
          <a:p>
            <a:pPr marL="285750" indent="-285750">
              <a:lnSpc>
                <a:spcPct val="150000"/>
              </a:lnSpc>
              <a:buFont typeface="Arial" panose="020B0604020202020204" pitchFamily="34" charset="0"/>
              <a:buChar char="•"/>
            </a:pPr>
            <a:r>
              <a:rPr lang="en-US" dirty="0"/>
              <a:t>Received ~$17 million funding from US Department of Energy and Department of </a:t>
            </a:r>
            <a:r>
              <a:rPr lang="en-US" dirty="0" smtClean="0"/>
              <a:t>Agriculture</a:t>
            </a:r>
            <a:endParaRPr lang="en-US" dirty="0"/>
          </a:p>
          <a:p>
            <a:pPr marL="285750" indent="-285750">
              <a:lnSpc>
                <a:spcPct val="150000"/>
              </a:lnSpc>
              <a:buFont typeface="Arial" panose="020B0604020202020204" pitchFamily="34" charset="0"/>
              <a:buChar char="•"/>
            </a:pPr>
            <a:r>
              <a:rPr lang="en-US" dirty="0"/>
              <a:t>Background in Alternative Fuel Vehicles, Renewable Energy, and Sustainability Policy/Programs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4665483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#4: Who </a:t>
            </a:r>
            <a:r>
              <a:rPr lang="en-US" dirty="0"/>
              <a:t>cares? If you're successful, what difference will it make?</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29903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What </a:t>
            </a:r>
            <a:r>
              <a:rPr lang="en-US" dirty="0"/>
              <a:t>are the risks and the payoffs?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31193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#6: How </a:t>
            </a:r>
            <a:r>
              <a:rPr lang="en-US" dirty="0"/>
              <a:t>much will it cost? How long will it take?</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194989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What </a:t>
            </a:r>
            <a:r>
              <a:rPr lang="en-US" dirty="0"/>
              <a:t>are the midterm and final "exams" to check for success?</a:t>
            </a:r>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7835427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r>
              <a:rPr lang="en-US" dirty="0"/>
              <a:t>SMART Project Metrics</a:t>
            </a:r>
          </a:p>
        </p:txBody>
      </p:sp>
      <p:sp>
        <p:nvSpPr>
          <p:cNvPr id="3" name="Content Placeholder 2"/>
          <p:cNvSpPr>
            <a:spLocks noGrp="1"/>
          </p:cNvSpPr>
          <p:nvPr>
            <p:ph idx="1"/>
          </p:nvPr>
        </p:nvSpPr>
        <p:spPr>
          <a:xfrm>
            <a:off x="228600" y="1232595"/>
            <a:ext cx="8229600" cy="5029200"/>
          </a:xfrm>
        </p:spPr>
        <p:txBody>
          <a:bodyPr>
            <a:normAutofit/>
          </a:bodyPr>
          <a:lstStyle/>
          <a:p>
            <a:r>
              <a:rPr lang="en-US" b="1" dirty="0"/>
              <a:t>Specific</a:t>
            </a:r>
            <a:r>
              <a:rPr lang="en-US" dirty="0"/>
              <a:t>: Clear and focused to avoid misinterpretation. Should include assumptions and definitions and be easily interpreted. </a:t>
            </a:r>
          </a:p>
          <a:p>
            <a:r>
              <a:rPr lang="en-US" b="1" dirty="0"/>
              <a:t>Measurable</a:t>
            </a:r>
            <a:r>
              <a:rPr lang="en-US" dirty="0"/>
              <a:t>: Can be quantified and compared to other data. It should allow for meaningful statistical analysis.</a:t>
            </a:r>
          </a:p>
          <a:p>
            <a:r>
              <a:rPr lang="en-US" dirty="0"/>
              <a:t> </a:t>
            </a:r>
            <a:r>
              <a:rPr lang="en-US" b="1" dirty="0"/>
              <a:t>Attainable</a:t>
            </a:r>
            <a:r>
              <a:rPr lang="en-US" dirty="0"/>
              <a:t>: </a:t>
            </a:r>
            <a:r>
              <a:rPr lang="en-US" dirty="0" smtClean="0"/>
              <a:t>Achievable</a:t>
            </a:r>
            <a:r>
              <a:rPr lang="en-US" dirty="0"/>
              <a:t>, reasonable, and possible under conditions expected (i.e. budget and timeframe).</a:t>
            </a:r>
          </a:p>
          <a:p>
            <a:r>
              <a:rPr lang="en-US" b="1" dirty="0"/>
              <a:t>Relevant</a:t>
            </a:r>
            <a:r>
              <a:rPr lang="en-US" dirty="0"/>
              <a:t>: Fits </a:t>
            </a:r>
            <a:r>
              <a:rPr lang="en-US" dirty="0" smtClean="0"/>
              <a:t>with the funder’s, </a:t>
            </a:r>
            <a:r>
              <a:rPr lang="en-US" dirty="0"/>
              <a:t>FSU’s, and your own career and research goals.</a:t>
            </a:r>
          </a:p>
          <a:p>
            <a:r>
              <a:rPr lang="en-US" b="1" dirty="0"/>
              <a:t>Timely</a:t>
            </a:r>
            <a:r>
              <a:rPr lang="en-US" dirty="0"/>
              <a:t>: The work is doable within the performance period of the award.</a:t>
            </a:r>
          </a:p>
        </p:txBody>
      </p:sp>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Tree>
    <p:extLst>
      <p:ext uri="{BB962C8B-B14F-4D97-AF65-F5344CB8AC3E}">
        <p14:creationId xmlns:p14="http://schemas.microsoft.com/office/powerpoint/2010/main" val="1434406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029200"/>
          </a:xfrm>
        </p:spPr>
        <p:txBody>
          <a:bodyPr>
            <a:normAutofit/>
          </a:bodyPr>
          <a:lstStyle/>
          <a:p>
            <a:r>
              <a:rPr lang="en-US" b="1" dirty="0"/>
              <a:t>Not SMART</a:t>
            </a:r>
            <a:r>
              <a:rPr lang="en-US" dirty="0"/>
              <a:t>: This project will examine middle and high school teachers to see how they learn, what influences their teaching, and will use the results to help them be better at their jobs.</a:t>
            </a:r>
          </a:p>
          <a:p>
            <a:endParaRPr lang="en-US" dirty="0"/>
          </a:p>
          <a:p>
            <a:pPr marL="0" indent="0">
              <a:buNone/>
            </a:pPr>
            <a:endParaRPr lang="en-US" dirty="0"/>
          </a:p>
        </p:txBody>
      </p:sp>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Tree>
    <p:extLst>
      <p:ext uri="{BB962C8B-B14F-4D97-AF65-F5344CB8AC3E}">
        <p14:creationId xmlns:p14="http://schemas.microsoft.com/office/powerpoint/2010/main" val="41405979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5045" y="685800"/>
            <a:ext cx="8229600" cy="5029200"/>
          </a:xfrm>
        </p:spPr>
        <p:txBody>
          <a:bodyPr>
            <a:normAutofit lnSpcReduction="10000"/>
          </a:bodyPr>
          <a:lstStyle/>
          <a:p>
            <a:r>
              <a:rPr lang="en-US" b="1" dirty="0"/>
              <a:t>SMART</a:t>
            </a:r>
            <a:r>
              <a:rPr lang="en-US" dirty="0"/>
              <a:t>: This project will conduct a statewide survey of 1,047 mathematics teachers and 35,304 students in 6th through 8th grades in 201 middle schools, and case studies of eight middle schools in Missouri to address the following research and educational objectives: 1) examine the nature of mathematics teachers’ opportunity to learn for instructional improvement, 2) examine how work contexts influence the quality of teacher learning opportunities, 3) examine the impact of teacher learning opportunities on changes in student mathematics achievement over four years, and 4) work with district and school administrators to promote instructional improvement and student achievement by effectively providing learning opportunities to mathematics teachers. </a:t>
            </a:r>
          </a:p>
        </p:txBody>
      </p:sp>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Tree>
    <p:extLst>
      <p:ext uri="{BB962C8B-B14F-4D97-AF65-F5344CB8AC3E}">
        <p14:creationId xmlns:p14="http://schemas.microsoft.com/office/powerpoint/2010/main" val="2874725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990600"/>
          </a:xfrm>
        </p:spPr>
        <p:txBody>
          <a:bodyPr>
            <a:normAutofit/>
          </a:bodyPr>
          <a:lstStyle/>
          <a:p>
            <a:r>
              <a:rPr lang="en-US" dirty="0"/>
              <a:t>Commonly Recommended Changes</a:t>
            </a:r>
          </a:p>
        </p:txBody>
      </p:sp>
      <p:sp>
        <p:nvSpPr>
          <p:cNvPr id="3" name="Content Placeholder 2"/>
          <p:cNvSpPr>
            <a:spLocks noGrp="1"/>
          </p:cNvSpPr>
          <p:nvPr>
            <p:ph idx="1"/>
          </p:nvPr>
        </p:nvSpPr>
        <p:spPr>
          <a:xfrm>
            <a:off x="457200" y="3248025"/>
            <a:ext cx="8229600" cy="1676400"/>
          </a:xfrm>
        </p:spPr>
        <p:txBody>
          <a:bodyPr/>
          <a:lstStyle/>
          <a:p>
            <a:pPr marL="0" indent="0" algn="ctr">
              <a:buNone/>
            </a:pPr>
            <a:endParaRPr lang="en-US" dirty="0"/>
          </a:p>
        </p:txBody>
      </p:sp>
    </p:spTree>
    <p:extLst>
      <p:ext uri="{BB962C8B-B14F-4D97-AF65-F5344CB8AC3E}">
        <p14:creationId xmlns:p14="http://schemas.microsoft.com/office/powerpoint/2010/main" val="1928769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Don’t Title the Proposal like a Publication Article</a:t>
            </a:r>
          </a:p>
        </p:txBody>
      </p:sp>
      <p:sp>
        <p:nvSpPr>
          <p:cNvPr id="3" name="Content Placeholder 2"/>
          <p:cNvSpPr>
            <a:spLocks noGrp="1"/>
          </p:cNvSpPr>
          <p:nvPr>
            <p:ph idx="1"/>
          </p:nvPr>
        </p:nvSpPr>
        <p:spPr/>
        <p:txBody>
          <a:bodyPr/>
          <a:lstStyle/>
          <a:p>
            <a:r>
              <a:rPr lang="en-US" dirty="0"/>
              <a:t> Titles should be:</a:t>
            </a:r>
          </a:p>
          <a:p>
            <a:pPr lvl="1"/>
            <a:r>
              <a:rPr lang="en-US" dirty="0"/>
              <a:t>Clear</a:t>
            </a:r>
          </a:p>
          <a:p>
            <a:pPr lvl="1"/>
            <a:r>
              <a:rPr lang="en-US" dirty="0"/>
              <a:t>Concise</a:t>
            </a:r>
          </a:p>
          <a:p>
            <a:pPr lvl="1"/>
            <a:r>
              <a:rPr lang="en-US" dirty="0"/>
              <a:t>Interesting</a:t>
            </a:r>
          </a:p>
          <a:p>
            <a:pPr marL="274320" lvl="1" indent="0">
              <a:buNone/>
            </a:pPr>
            <a:endParaRPr lang="en-US" dirty="0"/>
          </a:p>
          <a:p>
            <a:r>
              <a:rPr lang="en-US" dirty="0"/>
              <a:t> A good title makes the proposal more memorable</a:t>
            </a:r>
          </a:p>
          <a:p>
            <a:endParaRPr lang="en-US" dirty="0"/>
          </a:p>
          <a:p>
            <a:r>
              <a:rPr lang="en-US" dirty="0"/>
              <a:t>Especially important for proposals to private foundations</a:t>
            </a:r>
          </a:p>
          <a:p>
            <a:pPr lvl="1"/>
            <a:r>
              <a:rPr lang="en-US" dirty="0"/>
              <a:t>Think about what would “look good in the press”</a:t>
            </a:r>
          </a:p>
        </p:txBody>
      </p:sp>
    </p:spTree>
    <p:extLst>
      <p:ext uri="{BB962C8B-B14F-4D97-AF65-F5344CB8AC3E}">
        <p14:creationId xmlns:p14="http://schemas.microsoft.com/office/powerpoint/2010/main" val="28996621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lstStyle/>
          <a:p>
            <a:pPr marL="0" indent="0">
              <a:buNone/>
            </a:pPr>
            <a:r>
              <a:rPr lang="en-US" dirty="0"/>
              <a:t>A general presentation on the mechanics of proposal preparation with a secondary specific focus on the National Institutes of Health</a:t>
            </a:r>
          </a:p>
          <a:p>
            <a:endParaRPr lang="en-US" dirty="0"/>
          </a:p>
          <a:p>
            <a:pPr marL="0" indent="0" algn="ctr">
              <a:buNone/>
            </a:pPr>
            <a:r>
              <a:rPr lang="en-US" dirty="0"/>
              <a:t>vs.</a:t>
            </a:r>
          </a:p>
          <a:p>
            <a:endParaRPr lang="en-US" dirty="0"/>
          </a:p>
          <a:p>
            <a:pPr marL="0" indent="0">
              <a:buNone/>
            </a:pPr>
            <a:r>
              <a:rPr lang="en-US" dirty="0"/>
              <a:t>The Basics of Grant Writing- NIH</a:t>
            </a:r>
          </a:p>
        </p:txBody>
      </p:sp>
    </p:spTree>
    <p:extLst>
      <p:ext uri="{BB962C8B-B14F-4D97-AF65-F5344CB8AC3E}">
        <p14:creationId xmlns:p14="http://schemas.microsoft.com/office/powerpoint/2010/main" val="1544359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8180"/>
            <a:ext cx="8229600" cy="990600"/>
          </a:xfrm>
        </p:spPr>
        <p:txBody>
          <a:bodyPr/>
          <a:lstStyle/>
          <a:p>
            <a:r>
              <a:rPr lang="en-US" dirty="0"/>
              <a:t>Agenda</a:t>
            </a:r>
          </a:p>
        </p:txBody>
      </p:sp>
      <p:sp>
        <p:nvSpPr>
          <p:cNvPr id="3" name="Content Placeholder 2"/>
          <p:cNvSpPr>
            <a:spLocks noGrp="1"/>
          </p:cNvSpPr>
          <p:nvPr>
            <p:ph idx="1"/>
          </p:nvPr>
        </p:nvSpPr>
        <p:spPr>
          <a:xfrm>
            <a:off x="457200" y="1305973"/>
            <a:ext cx="8229600" cy="4876800"/>
          </a:xfrm>
        </p:spPr>
        <p:txBody>
          <a:bodyPr>
            <a:normAutofit fontScale="92500" lnSpcReduction="10000"/>
          </a:bodyPr>
          <a:lstStyle/>
          <a:p>
            <a:r>
              <a:rPr lang="en-US" b="1" dirty="0"/>
              <a:t>The Players</a:t>
            </a:r>
          </a:p>
          <a:p>
            <a:pPr lvl="1"/>
            <a:r>
              <a:rPr lang="en-US" dirty="0"/>
              <a:t>The Funders</a:t>
            </a:r>
          </a:p>
          <a:p>
            <a:pPr lvl="1"/>
            <a:r>
              <a:rPr lang="en-US" dirty="0"/>
              <a:t>The Reviewers</a:t>
            </a:r>
          </a:p>
          <a:p>
            <a:pPr lvl="1"/>
            <a:r>
              <a:rPr lang="en-US" dirty="0"/>
              <a:t>The Applicant</a:t>
            </a:r>
          </a:p>
          <a:p>
            <a:r>
              <a:rPr lang="en-US" b="1" dirty="0"/>
              <a:t>The Planning</a:t>
            </a:r>
          </a:p>
          <a:p>
            <a:pPr lvl="1"/>
            <a:r>
              <a:rPr lang="en-US" dirty="0"/>
              <a:t>Ideas</a:t>
            </a:r>
          </a:p>
          <a:p>
            <a:pPr lvl="1"/>
            <a:r>
              <a:rPr lang="en-US" dirty="0"/>
              <a:t>Finding funding</a:t>
            </a:r>
          </a:p>
          <a:p>
            <a:pPr lvl="1"/>
            <a:r>
              <a:rPr lang="en-US" dirty="0"/>
              <a:t>Timeline</a:t>
            </a:r>
          </a:p>
          <a:p>
            <a:pPr lvl="1"/>
            <a:r>
              <a:rPr lang="en-US" dirty="0"/>
              <a:t>Outline</a:t>
            </a:r>
          </a:p>
          <a:p>
            <a:r>
              <a:rPr lang="en-US" b="1" dirty="0"/>
              <a:t>The Proposal</a:t>
            </a:r>
          </a:p>
          <a:p>
            <a:pPr lvl="1"/>
            <a:r>
              <a:rPr lang="en-US" dirty="0"/>
              <a:t>Questions to answer</a:t>
            </a:r>
          </a:p>
          <a:p>
            <a:pPr lvl="1"/>
            <a:r>
              <a:rPr lang="en-US" dirty="0"/>
              <a:t>SMART goals</a:t>
            </a:r>
          </a:p>
          <a:p>
            <a:pPr lvl="1"/>
            <a:r>
              <a:rPr lang="en-US" dirty="0"/>
              <a:t>Budgeting</a:t>
            </a:r>
          </a:p>
          <a:p>
            <a:pPr lvl="1"/>
            <a:r>
              <a:rPr lang="en-US" dirty="0"/>
              <a:t>Rules and Regulations</a:t>
            </a:r>
          </a:p>
          <a:p>
            <a:pPr lvl="1"/>
            <a:endParaRPr lang="en-US" dirty="0"/>
          </a:p>
          <a:p>
            <a:pPr lvl="1"/>
            <a:endParaRPr lang="en-US" dirty="0"/>
          </a:p>
        </p:txBody>
      </p:sp>
      <p:grpSp>
        <p:nvGrpSpPr>
          <p:cNvPr id="4" name="Group 3"/>
          <p:cNvGrpSpPr/>
          <p:nvPr/>
        </p:nvGrpSpPr>
        <p:grpSpPr>
          <a:xfrm>
            <a:off x="-37380" y="6109395"/>
            <a:ext cx="9181380" cy="934832"/>
            <a:chOff x="-37380" y="6109395"/>
            <a:chExt cx="9181380" cy="934832"/>
          </a:xfrm>
        </p:grpSpPr>
        <p:sp>
          <p:nvSpPr>
            <p:cNvPr id="5" name="Rectangle 4"/>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7" name="TextBox 6"/>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Tree>
    <p:extLst>
      <p:ext uri="{BB962C8B-B14F-4D97-AF65-F5344CB8AC3E}">
        <p14:creationId xmlns:p14="http://schemas.microsoft.com/office/powerpoint/2010/main" val="32388471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The “What are you doing?” Statement</a:t>
            </a:r>
          </a:p>
        </p:txBody>
      </p:sp>
      <p:sp>
        <p:nvSpPr>
          <p:cNvPr id="3" name="Content Placeholder 2"/>
          <p:cNvSpPr>
            <a:spLocks noGrp="1"/>
          </p:cNvSpPr>
          <p:nvPr>
            <p:ph idx="1"/>
          </p:nvPr>
        </p:nvSpPr>
        <p:spPr/>
        <p:txBody>
          <a:bodyPr/>
          <a:lstStyle/>
          <a:p>
            <a:r>
              <a:rPr lang="en-US" dirty="0"/>
              <a:t>The proposal should state within the first paragraph exactly what you are proposing to do</a:t>
            </a:r>
          </a:p>
          <a:p>
            <a:endParaRPr lang="en-US" dirty="0"/>
          </a:p>
          <a:p>
            <a:r>
              <a:rPr lang="en-US" dirty="0"/>
              <a:t>Many people give in-depth backgrounds of the problem which build up to the reveal of their proposed solution</a:t>
            </a:r>
          </a:p>
          <a:p>
            <a:pPr lvl="1"/>
            <a:r>
              <a:rPr lang="en-US" dirty="0"/>
              <a:t>Good for novels, bad for proposals</a:t>
            </a:r>
          </a:p>
          <a:p>
            <a:pPr marL="274320" lvl="1" indent="0">
              <a:buNone/>
            </a:pPr>
            <a:endParaRPr lang="en-US" dirty="0"/>
          </a:p>
          <a:p>
            <a:r>
              <a:rPr lang="en-US" dirty="0"/>
              <a:t> Lead with the solution, then explain why the problem is important</a:t>
            </a:r>
          </a:p>
        </p:txBody>
      </p:sp>
    </p:spTree>
    <p:extLst>
      <p:ext uri="{BB962C8B-B14F-4D97-AF65-F5344CB8AC3E}">
        <p14:creationId xmlns:p14="http://schemas.microsoft.com/office/powerpoint/2010/main" val="21085228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rmAutofit fontScale="90000"/>
          </a:bodyPr>
          <a:lstStyle/>
          <a:p>
            <a:r>
              <a:rPr lang="en-US" sz="3600" b="1" dirty="0"/>
              <a:t>3. Reduce Reviewer’s Cognitive Burden</a:t>
            </a:r>
            <a:r>
              <a:rPr lang="en-US" b="1" dirty="0"/>
              <a:t/>
            </a:r>
            <a:br>
              <a:rPr lang="en-US" b="1" dirty="0"/>
            </a:br>
            <a:endParaRPr lang="en-US" dirty="0"/>
          </a:p>
        </p:txBody>
      </p:sp>
      <p:sp>
        <p:nvSpPr>
          <p:cNvPr id="3" name="Content Placeholder 2"/>
          <p:cNvSpPr>
            <a:spLocks noGrp="1"/>
          </p:cNvSpPr>
          <p:nvPr>
            <p:ph idx="1"/>
          </p:nvPr>
        </p:nvSpPr>
        <p:spPr>
          <a:xfrm>
            <a:off x="457200" y="1295400"/>
            <a:ext cx="8229600" cy="4876800"/>
          </a:xfrm>
        </p:spPr>
        <p:txBody>
          <a:bodyPr/>
          <a:lstStyle/>
          <a:p>
            <a:pPr lvl="1"/>
            <a:r>
              <a:rPr lang="en-US" sz="2400" dirty="0"/>
              <a:t>No “big” words when “small” words will do</a:t>
            </a:r>
          </a:p>
          <a:p>
            <a:pPr lvl="2"/>
            <a:r>
              <a:rPr lang="en-US" sz="2000" dirty="0"/>
              <a:t>Elucidate= No</a:t>
            </a:r>
          </a:p>
          <a:p>
            <a:pPr lvl="2"/>
            <a:r>
              <a:rPr lang="en-US" sz="2000" dirty="0"/>
              <a:t>Explain= Yes</a:t>
            </a:r>
          </a:p>
          <a:p>
            <a:pPr marL="548640" lvl="2" indent="0">
              <a:buNone/>
            </a:pPr>
            <a:endParaRPr lang="en-US" sz="2000" dirty="0"/>
          </a:p>
          <a:p>
            <a:pPr lvl="1"/>
            <a:r>
              <a:rPr lang="en-US" sz="2400" dirty="0"/>
              <a:t>Avoid run-on sentences because they make it more difficult to read without providing any additional information or they try to string together loosely related thoughts into one less clear one much like this sentence does.</a:t>
            </a:r>
          </a:p>
          <a:p>
            <a:pPr lvl="1"/>
            <a:endParaRPr lang="en-US" sz="2400" dirty="0"/>
          </a:p>
          <a:p>
            <a:pPr lvl="1"/>
            <a:r>
              <a:rPr lang="en-US" sz="2400" dirty="0"/>
              <a:t>Use bold type, bulleted points, and graphics to call attention to key </a:t>
            </a:r>
            <a:r>
              <a:rPr lang="en-US" sz="2400" dirty="0" err="1"/>
              <a:t>poins</a:t>
            </a:r>
            <a:endParaRPr lang="en-US" sz="2400" dirty="0"/>
          </a:p>
          <a:p>
            <a:pPr lvl="1"/>
            <a:endParaRPr lang="en-US" sz="2400" dirty="0"/>
          </a:p>
          <a:p>
            <a:pPr lvl="1"/>
            <a:endParaRPr lang="en-US" b="1" dirty="0"/>
          </a:p>
          <a:p>
            <a:pPr lvl="1"/>
            <a:endParaRPr lang="en-US" dirty="0"/>
          </a:p>
        </p:txBody>
      </p:sp>
    </p:spTree>
    <p:extLst>
      <p:ext uri="{BB962C8B-B14F-4D97-AF65-F5344CB8AC3E}">
        <p14:creationId xmlns:p14="http://schemas.microsoft.com/office/powerpoint/2010/main" val="3142976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If you have a point, make it</a:t>
            </a:r>
          </a:p>
        </p:txBody>
      </p:sp>
      <p:sp>
        <p:nvSpPr>
          <p:cNvPr id="3" name="Content Placeholder 2"/>
          <p:cNvSpPr>
            <a:spLocks noGrp="1"/>
          </p:cNvSpPr>
          <p:nvPr>
            <p:ph idx="1"/>
          </p:nvPr>
        </p:nvSpPr>
        <p:spPr>
          <a:xfrm>
            <a:off x="433387" y="1028700"/>
            <a:ext cx="8229600" cy="4876800"/>
          </a:xfrm>
        </p:spPr>
        <p:txBody>
          <a:bodyPr>
            <a:normAutofit/>
          </a:bodyPr>
          <a:lstStyle/>
          <a:p>
            <a:pPr marL="274320" lvl="1" indent="0">
              <a:buNone/>
            </a:pPr>
            <a:endParaRPr lang="en-US" sz="2400" dirty="0"/>
          </a:p>
          <a:p>
            <a:r>
              <a:rPr lang="en-US" b="1" dirty="0"/>
              <a:t>Avoid ambiguity at all costs</a:t>
            </a:r>
          </a:p>
          <a:p>
            <a:r>
              <a:rPr lang="en-US" b="1" dirty="0"/>
              <a:t>Tell them exactly what you want them to think</a:t>
            </a:r>
          </a:p>
          <a:p>
            <a:r>
              <a:rPr lang="en-US" b="1" dirty="0"/>
              <a:t>Don’t ever leave it up to the reader to decide what you mean</a:t>
            </a:r>
          </a:p>
          <a:p>
            <a:endParaRPr lang="en-US" b="1" dirty="0"/>
          </a:p>
          <a:p>
            <a:pPr marL="0" indent="0">
              <a:buNone/>
            </a:pPr>
            <a:r>
              <a:rPr lang="en-US" b="1" dirty="0"/>
              <a:t>Bad </a:t>
            </a:r>
          </a:p>
          <a:p>
            <a:pPr marL="274320" lvl="1" indent="0">
              <a:buNone/>
            </a:pPr>
            <a:r>
              <a:rPr lang="en-US" dirty="0"/>
              <a:t>“The results of our experiment are shown in figure 1.”</a:t>
            </a:r>
          </a:p>
          <a:p>
            <a:pPr marL="274320" lvl="1" indent="0">
              <a:buNone/>
            </a:pPr>
            <a:r>
              <a:rPr lang="en-US" dirty="0"/>
              <a:t>“Based on our preliminary data, the next step in the project is clear</a:t>
            </a:r>
            <a:r>
              <a:rPr lang="en-US" dirty="0" smtClean="0"/>
              <a:t>.”</a:t>
            </a:r>
          </a:p>
          <a:p>
            <a:pPr marL="274320" lvl="1" indent="0">
              <a:buNone/>
            </a:pPr>
            <a:r>
              <a:rPr lang="en-US" dirty="0" smtClean="0"/>
              <a:t>“I will work with my collaborator to complete the project”</a:t>
            </a:r>
            <a:endParaRPr lang="en-US" dirty="0"/>
          </a:p>
          <a:p>
            <a:pPr marL="274320" lvl="1" indent="0">
              <a:buNone/>
            </a:pPr>
            <a:endParaRPr lang="en-US" dirty="0"/>
          </a:p>
        </p:txBody>
      </p:sp>
    </p:spTree>
    <p:extLst>
      <p:ext uri="{BB962C8B-B14F-4D97-AF65-F5344CB8AC3E}">
        <p14:creationId xmlns:p14="http://schemas.microsoft.com/office/powerpoint/2010/main" val="30345954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Don’t Neglect the Non-Research</a:t>
            </a:r>
            <a:endParaRPr lang="en-US" dirty="0"/>
          </a:p>
        </p:txBody>
      </p:sp>
      <p:sp>
        <p:nvSpPr>
          <p:cNvPr id="3" name="Content Placeholder 2"/>
          <p:cNvSpPr>
            <a:spLocks noGrp="1"/>
          </p:cNvSpPr>
          <p:nvPr>
            <p:ph idx="1"/>
          </p:nvPr>
        </p:nvSpPr>
        <p:spPr/>
        <p:txBody>
          <a:bodyPr/>
          <a:lstStyle/>
          <a:p>
            <a:r>
              <a:rPr lang="en-US" dirty="0" smtClean="0"/>
              <a:t>Project Management Plans</a:t>
            </a:r>
          </a:p>
          <a:p>
            <a:r>
              <a:rPr lang="en-US" dirty="0" smtClean="0"/>
              <a:t>Education/Outreach Plans</a:t>
            </a:r>
          </a:p>
          <a:p>
            <a:r>
              <a:rPr lang="en-US" dirty="0" smtClean="0"/>
              <a:t>Deliverables</a:t>
            </a:r>
          </a:p>
          <a:p>
            <a:r>
              <a:rPr lang="en-US" dirty="0" smtClean="0"/>
              <a:t>Team Qualifications</a:t>
            </a:r>
          </a:p>
          <a:p>
            <a:endParaRPr lang="en-US" dirty="0"/>
          </a:p>
          <a:p>
            <a:r>
              <a:rPr lang="en-US" b="1" dirty="0" smtClean="0"/>
              <a:t>A poor job on any of these can be the difference between equally good research proposals</a:t>
            </a:r>
            <a:endParaRPr lang="en-US" b="1" dirty="0"/>
          </a:p>
        </p:txBody>
      </p:sp>
    </p:spTree>
    <p:extLst>
      <p:ext uri="{BB962C8B-B14F-4D97-AF65-F5344CB8AC3E}">
        <p14:creationId xmlns:p14="http://schemas.microsoft.com/office/powerpoint/2010/main" val="2650016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a:t>
            </a:r>
            <a:r>
              <a:rPr lang="en-US" dirty="0" smtClean="0"/>
              <a:t>. </a:t>
            </a:r>
            <a:r>
              <a:rPr lang="en-US" dirty="0"/>
              <a:t>Don’t Neglect the Non-Narrative</a:t>
            </a:r>
          </a:p>
        </p:txBody>
      </p:sp>
      <p:sp>
        <p:nvSpPr>
          <p:cNvPr id="3" name="Content Placeholder 2"/>
          <p:cNvSpPr>
            <a:spLocks noGrp="1"/>
          </p:cNvSpPr>
          <p:nvPr>
            <p:ph idx="1"/>
          </p:nvPr>
        </p:nvSpPr>
        <p:spPr/>
        <p:txBody>
          <a:bodyPr/>
          <a:lstStyle/>
          <a:p>
            <a:r>
              <a:rPr lang="en-US" dirty="0"/>
              <a:t>Proposals also require additional documentation beyond the project narrative</a:t>
            </a:r>
          </a:p>
          <a:p>
            <a:endParaRPr lang="en-US" dirty="0"/>
          </a:p>
          <a:p>
            <a:r>
              <a:rPr lang="en-US" dirty="0" err="1"/>
              <a:t>Biosketches</a:t>
            </a:r>
            <a:r>
              <a:rPr lang="en-US" dirty="0"/>
              <a:t>/CV’s, letters of support, equipment and facilities descriptions, data management plans, post-doc mentoring plans, etc.</a:t>
            </a:r>
          </a:p>
          <a:p>
            <a:endParaRPr lang="en-US" dirty="0"/>
          </a:p>
          <a:p>
            <a:r>
              <a:rPr lang="en-US" dirty="0"/>
              <a:t>These will take longer than you think to collect and format</a:t>
            </a:r>
          </a:p>
          <a:p>
            <a:endParaRPr lang="en-US" dirty="0"/>
          </a:p>
          <a:p>
            <a:r>
              <a:rPr lang="en-US" b="1" dirty="0" smtClean="0"/>
              <a:t>Not completing these as instructed can get you rejected without review</a:t>
            </a:r>
            <a:endParaRPr lang="en-US" b="1" dirty="0"/>
          </a:p>
        </p:txBody>
      </p:sp>
    </p:spTree>
    <p:extLst>
      <p:ext uri="{BB962C8B-B14F-4D97-AF65-F5344CB8AC3E}">
        <p14:creationId xmlns:p14="http://schemas.microsoft.com/office/powerpoint/2010/main" val="104846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a:t>
            </a:r>
          </a:p>
        </p:txBody>
      </p:sp>
      <p:sp>
        <p:nvSpPr>
          <p:cNvPr id="3" name="Content Placeholder 2"/>
          <p:cNvSpPr>
            <a:spLocks noGrp="1"/>
          </p:cNvSpPr>
          <p:nvPr>
            <p:ph idx="1"/>
          </p:nvPr>
        </p:nvSpPr>
        <p:spPr/>
        <p:txBody>
          <a:bodyPr/>
          <a:lstStyle/>
          <a:p>
            <a:r>
              <a:rPr lang="en-US" dirty="0"/>
              <a:t>Ask for exactly what you need</a:t>
            </a:r>
          </a:p>
          <a:p>
            <a:pPr lvl="1"/>
            <a:r>
              <a:rPr lang="en-US" dirty="0"/>
              <a:t>If you “pad” the budget with extra expenses, reviewers will call you on it</a:t>
            </a:r>
          </a:p>
          <a:p>
            <a:pPr lvl="1"/>
            <a:r>
              <a:rPr lang="en-US" dirty="0"/>
              <a:t>If you ask for too little, reviewers will question if you can accomplish your </a:t>
            </a:r>
            <a:r>
              <a:rPr lang="en-US" dirty="0" smtClean="0"/>
              <a:t>tasks</a:t>
            </a:r>
          </a:p>
          <a:p>
            <a:pPr lvl="1"/>
            <a:endParaRPr lang="en-US" dirty="0" smtClean="0"/>
          </a:p>
          <a:p>
            <a:r>
              <a:rPr lang="en-US" dirty="0" smtClean="0"/>
              <a:t>Make sure to budget for all tasks</a:t>
            </a:r>
          </a:p>
          <a:p>
            <a:pPr lvl="1"/>
            <a:r>
              <a:rPr lang="en-US" dirty="0" smtClean="0"/>
              <a:t>“How are they going to do it if they don’t have any money?”</a:t>
            </a:r>
            <a:endParaRPr lang="en-US" dirty="0"/>
          </a:p>
          <a:p>
            <a:pPr lvl="1"/>
            <a:endParaRPr lang="en-US" dirty="0"/>
          </a:p>
          <a:p>
            <a:r>
              <a:rPr lang="en-US" dirty="0"/>
              <a:t>Work with your department/college financial staff to complete the budget according to the funding opportunity’s instructions.</a:t>
            </a:r>
          </a:p>
        </p:txBody>
      </p:sp>
    </p:spTree>
    <p:extLst>
      <p:ext uri="{BB962C8B-B14F-4D97-AF65-F5344CB8AC3E}">
        <p14:creationId xmlns:p14="http://schemas.microsoft.com/office/powerpoint/2010/main" val="880799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Process</a:t>
            </a:r>
          </a:p>
        </p:txBody>
      </p:sp>
      <p:sp>
        <p:nvSpPr>
          <p:cNvPr id="3" name="Content Placeholder 2"/>
          <p:cNvSpPr>
            <a:spLocks noGrp="1"/>
          </p:cNvSpPr>
          <p:nvPr>
            <p:ph idx="1"/>
          </p:nvPr>
        </p:nvSpPr>
        <p:spPr/>
        <p:txBody>
          <a:bodyPr/>
          <a:lstStyle/>
          <a:p>
            <a:r>
              <a:rPr lang="en-US" dirty="0"/>
              <a:t>Make sure that your proposal follows FSU’s internal process for submission to the funding agency.</a:t>
            </a:r>
          </a:p>
          <a:p>
            <a:endParaRPr lang="en-US" dirty="0"/>
          </a:p>
          <a:p>
            <a:r>
              <a:rPr lang="en-US" dirty="0"/>
              <a:t>If the project involves Human Subjects, Animal Subjects, or Hazardous Material at all, you must contact the correct office to obtain approval.</a:t>
            </a:r>
          </a:p>
          <a:p>
            <a:endParaRPr lang="en-US" dirty="0"/>
          </a:p>
          <a:p>
            <a:r>
              <a:rPr lang="en-US" dirty="0"/>
              <a:t>Proposal’s are due to Sponsored Research Administration or the Research Foundation at least 3 days prior to the funding agency deadline.</a:t>
            </a:r>
          </a:p>
        </p:txBody>
      </p:sp>
    </p:spTree>
    <p:extLst>
      <p:ext uri="{BB962C8B-B14F-4D97-AF65-F5344CB8AC3E}">
        <p14:creationId xmlns:p14="http://schemas.microsoft.com/office/powerpoint/2010/main" val="13037454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t>									               </a:t>
            </a:r>
            <a:r>
              <a:rPr lang="en-US" sz="6000" dirty="0" smtClean="0"/>
              <a:t>Questions</a:t>
            </a:r>
            <a:r>
              <a:rPr lang="en-US" sz="6000" dirty="0"/>
              <a:t>?</a:t>
            </a:r>
            <a:r>
              <a:rPr lang="en-US" dirty="0"/>
              <a:t> </a:t>
            </a:r>
          </a:p>
        </p:txBody>
      </p:sp>
    </p:spTree>
    <p:extLst>
      <p:ext uri="{BB962C8B-B14F-4D97-AF65-F5344CB8AC3E}">
        <p14:creationId xmlns:p14="http://schemas.microsoft.com/office/powerpoint/2010/main" val="553662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229600" cy="762000"/>
          </a:xfrm>
        </p:spPr>
        <p:txBody>
          <a:bodyPr>
            <a:normAutofit/>
          </a:bodyPr>
          <a:lstStyle/>
          <a:p>
            <a:endParaRPr lang="en-US" dirty="0"/>
          </a:p>
        </p:txBody>
      </p:sp>
      <p:sp>
        <p:nvSpPr>
          <p:cNvPr id="3" name="Content Placeholder 2"/>
          <p:cNvSpPr>
            <a:spLocks noGrp="1"/>
          </p:cNvSpPr>
          <p:nvPr>
            <p:ph idx="1"/>
          </p:nvPr>
        </p:nvSpPr>
        <p:spPr>
          <a:xfrm>
            <a:off x="343620" y="2015027"/>
            <a:ext cx="8229600" cy="5029200"/>
          </a:xfrm>
        </p:spPr>
        <p:txBody>
          <a:bodyPr>
            <a:normAutofit/>
          </a:bodyPr>
          <a:lstStyle/>
          <a:p>
            <a:pPr marL="0" indent="0" algn="ctr">
              <a:buNone/>
            </a:pPr>
            <a:r>
              <a:rPr lang="en-US" sz="4000" b="1" dirty="0"/>
              <a:t>Mike Mitchell</a:t>
            </a:r>
          </a:p>
          <a:p>
            <a:pPr marL="0" indent="0" algn="ctr">
              <a:buNone/>
            </a:pPr>
            <a:r>
              <a:rPr lang="en-US" b="1" dirty="0"/>
              <a:t>Proposal Development Coordinator</a:t>
            </a:r>
          </a:p>
          <a:p>
            <a:pPr marL="0" indent="0" algn="ctr">
              <a:buNone/>
            </a:pPr>
            <a:r>
              <a:rPr lang="en-US" dirty="0"/>
              <a:t>850-644-9511</a:t>
            </a:r>
          </a:p>
          <a:p>
            <a:pPr marL="0" indent="0" algn="ctr">
              <a:buNone/>
            </a:pPr>
            <a:r>
              <a:rPr lang="en-US" dirty="0" smtClean="0">
                <a:hlinkClick r:id="rId3"/>
              </a:rPr>
              <a:t>mike.mitchell@fsu.edu</a:t>
            </a:r>
            <a:endParaRPr lang="en-US" dirty="0" smtClean="0"/>
          </a:p>
          <a:p>
            <a:pPr marL="0" indent="0" algn="ctr">
              <a:buNone/>
            </a:pPr>
            <a:endParaRPr lang="en-US" dirty="0"/>
          </a:p>
          <a:p>
            <a:pPr marL="0" indent="0" algn="ctr">
              <a:buNone/>
            </a:pPr>
            <a:r>
              <a:rPr lang="en-US" dirty="0" smtClean="0"/>
              <a:t>@FSU_OPD</a:t>
            </a:r>
            <a:endParaRPr lang="en-US" dirty="0"/>
          </a:p>
        </p:txBody>
      </p:sp>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grpSp>
        <p:nvGrpSpPr>
          <p:cNvPr id="8" name="Group 7"/>
          <p:cNvGrpSpPr/>
          <p:nvPr/>
        </p:nvGrpSpPr>
        <p:grpSpPr>
          <a:xfrm>
            <a:off x="-35943" y="5347395"/>
            <a:ext cx="9179943" cy="1685330"/>
            <a:chOff x="-35943" y="5347395"/>
            <a:chExt cx="9179943" cy="1685330"/>
          </a:xfrm>
        </p:grpSpPr>
        <p:sp>
          <p:nvSpPr>
            <p:cNvPr id="9" name="Rectangle 8"/>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943" y="5347395"/>
              <a:ext cx="1524000" cy="1524000"/>
            </a:xfrm>
            <a:prstGeom prst="rect">
              <a:avLst/>
            </a:prstGeom>
          </p:spPr>
        </p:pic>
        <p:sp>
          <p:nvSpPr>
            <p:cNvPr id="11" name="TextBox 10"/>
            <p:cNvSpPr txBox="1"/>
            <p:nvPr/>
          </p:nvSpPr>
          <p:spPr>
            <a:xfrm>
              <a:off x="1676400" y="6109395"/>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95600" y="4394790"/>
            <a:ext cx="576263" cy="576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18527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
        <p:nvSpPr>
          <p:cNvPr id="3" name="Content Placeholder 2"/>
          <p:cNvSpPr>
            <a:spLocks noGrp="1"/>
          </p:cNvSpPr>
          <p:nvPr>
            <p:ph idx="1"/>
          </p:nvPr>
        </p:nvSpPr>
        <p:spPr>
          <a:xfrm>
            <a:off x="0" y="2209800"/>
            <a:ext cx="9144000" cy="914400"/>
          </a:xfrm>
        </p:spPr>
        <p:txBody>
          <a:bodyPr>
            <a:noAutofit/>
          </a:bodyPr>
          <a:lstStyle/>
          <a:p>
            <a:pPr marL="0" indent="0" algn="ctr">
              <a:buNone/>
            </a:pPr>
            <a:r>
              <a:rPr lang="en-US" sz="4800" b="1" dirty="0"/>
              <a:t>GOOD IDEAS </a:t>
            </a:r>
          </a:p>
          <a:p>
            <a:pPr marL="0" indent="0" algn="ctr">
              <a:buNone/>
            </a:pPr>
            <a:r>
              <a:rPr lang="en-US" sz="4800" b="1" u="sng" dirty="0"/>
              <a:t>DO NOT </a:t>
            </a:r>
          </a:p>
          <a:p>
            <a:pPr marL="0" indent="0" algn="ctr">
              <a:buNone/>
            </a:pPr>
            <a:r>
              <a:rPr lang="en-US" sz="4800" b="1" dirty="0"/>
              <a:t>GET FUNDED</a:t>
            </a:r>
          </a:p>
        </p:txBody>
      </p:sp>
      <p:sp>
        <p:nvSpPr>
          <p:cNvPr id="5" name="Title 4"/>
          <p:cNvSpPr>
            <a:spLocks noGrp="1"/>
          </p:cNvSpPr>
          <p:nvPr>
            <p:ph type="title"/>
          </p:nvPr>
        </p:nvSpPr>
        <p:spPr/>
        <p:txBody>
          <a:bodyPr/>
          <a:lstStyle/>
          <a:p>
            <a:endParaRPr lang="en-US" dirty="0"/>
          </a:p>
        </p:txBody>
      </p:sp>
    </p:spTree>
    <p:extLst>
      <p:ext uri="{BB962C8B-B14F-4D97-AF65-F5344CB8AC3E}">
        <p14:creationId xmlns:p14="http://schemas.microsoft.com/office/powerpoint/2010/main" val="180361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
        <p:nvSpPr>
          <p:cNvPr id="3" name="Content Placeholder 2"/>
          <p:cNvSpPr>
            <a:spLocks noGrp="1"/>
          </p:cNvSpPr>
          <p:nvPr>
            <p:ph idx="1"/>
          </p:nvPr>
        </p:nvSpPr>
        <p:spPr>
          <a:xfrm>
            <a:off x="76200" y="1752600"/>
            <a:ext cx="8991600" cy="1981200"/>
          </a:xfrm>
        </p:spPr>
        <p:txBody>
          <a:bodyPr>
            <a:noAutofit/>
          </a:bodyPr>
          <a:lstStyle/>
          <a:p>
            <a:pPr marL="0" indent="0" algn="ctr">
              <a:buNone/>
            </a:pPr>
            <a:r>
              <a:rPr lang="en-US" sz="4400" b="1" dirty="0"/>
              <a:t>GOOD IDEAS </a:t>
            </a:r>
          </a:p>
          <a:p>
            <a:pPr marL="0" indent="0" algn="ctr">
              <a:buNone/>
            </a:pPr>
            <a:r>
              <a:rPr lang="en-US" sz="4400" b="1" i="1" dirty="0">
                <a:solidFill>
                  <a:srgbClr val="FF0000"/>
                </a:solidFill>
              </a:rPr>
              <a:t>THAT ADVANCE THE </a:t>
            </a:r>
          </a:p>
          <a:p>
            <a:pPr marL="0" indent="0" algn="ctr">
              <a:buNone/>
            </a:pPr>
            <a:r>
              <a:rPr lang="en-US" sz="4400" b="1" i="1" dirty="0">
                <a:solidFill>
                  <a:srgbClr val="FF0000"/>
                </a:solidFill>
              </a:rPr>
              <a:t>FUNDER’S AGENDA </a:t>
            </a:r>
          </a:p>
          <a:p>
            <a:pPr marL="0" indent="0" algn="ctr">
              <a:buNone/>
            </a:pPr>
            <a:r>
              <a:rPr lang="en-US" sz="4400" b="1" dirty="0"/>
              <a:t>GET FUNDED</a:t>
            </a:r>
          </a:p>
        </p:txBody>
      </p:sp>
      <p:sp>
        <p:nvSpPr>
          <p:cNvPr id="5" name="Title 4"/>
          <p:cNvSpPr>
            <a:spLocks noGrp="1"/>
          </p:cNvSpPr>
          <p:nvPr>
            <p:ph type="title"/>
          </p:nvPr>
        </p:nvSpPr>
        <p:spPr/>
        <p:txBody>
          <a:bodyPr/>
          <a:lstStyle/>
          <a:p>
            <a:endParaRPr lang="en-US"/>
          </a:p>
        </p:txBody>
      </p:sp>
    </p:spTree>
    <p:extLst>
      <p:ext uri="{BB962C8B-B14F-4D97-AF65-F5344CB8AC3E}">
        <p14:creationId xmlns:p14="http://schemas.microsoft.com/office/powerpoint/2010/main" val="1559417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p:cNvGrpSpPr/>
          <p:nvPr/>
        </p:nvGrpSpPr>
        <p:grpSpPr>
          <a:xfrm>
            <a:off x="-37380" y="6109395"/>
            <a:ext cx="9181380" cy="934832"/>
            <a:chOff x="-37380" y="6109395"/>
            <a:chExt cx="9181380" cy="934832"/>
          </a:xfrm>
        </p:grpSpPr>
        <p:sp>
          <p:nvSpPr>
            <p:cNvPr id="13" name="Rectangle 12"/>
            <p:cNvSpPr/>
            <p:nvPr/>
          </p:nvSpPr>
          <p:spPr>
            <a:xfrm>
              <a:off x="0" y="6109395"/>
              <a:ext cx="9144000" cy="7486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380" y="6109395"/>
              <a:ext cx="762000" cy="762000"/>
            </a:xfrm>
            <a:prstGeom prst="rect">
              <a:avLst/>
            </a:prstGeom>
          </p:spPr>
        </p:pic>
        <p:sp>
          <p:nvSpPr>
            <p:cNvPr id="15" name="TextBox 14"/>
            <p:cNvSpPr txBox="1"/>
            <p:nvPr/>
          </p:nvSpPr>
          <p:spPr>
            <a:xfrm>
              <a:off x="736122" y="6120897"/>
              <a:ext cx="6934200" cy="923330"/>
            </a:xfrm>
            <a:prstGeom prst="rect">
              <a:avLst/>
            </a:prstGeom>
            <a:noFill/>
          </p:spPr>
          <p:txBody>
            <a:bodyPr wrap="square" rtlCol="0">
              <a:spAutoFit/>
            </a:bodyPr>
            <a:lstStyle/>
            <a:p>
              <a:r>
                <a:rPr lang="en-US" dirty="0">
                  <a:solidFill>
                    <a:srgbClr val="EADBBC"/>
                  </a:solidFill>
                </a:rPr>
                <a:t>Office of Proposal Development</a:t>
              </a:r>
            </a:p>
            <a:p>
              <a:r>
                <a:rPr lang="en-US" dirty="0">
                  <a:solidFill>
                    <a:srgbClr val="EADBBC"/>
                  </a:solidFill>
                </a:rPr>
                <a:t>Florida State University</a:t>
              </a:r>
            </a:p>
            <a:p>
              <a:endParaRPr lang="en-US" dirty="0"/>
            </a:p>
          </p:txBody>
        </p:sp>
      </p:grpSp>
      <p:sp>
        <p:nvSpPr>
          <p:cNvPr id="3" name="Content Placeholder 2"/>
          <p:cNvSpPr>
            <a:spLocks noGrp="1"/>
          </p:cNvSpPr>
          <p:nvPr>
            <p:ph idx="1"/>
          </p:nvPr>
        </p:nvSpPr>
        <p:spPr/>
        <p:txBody>
          <a:bodyPr/>
          <a:lstStyle/>
          <a:p>
            <a:r>
              <a:rPr lang="en-US" dirty="0" smtClean="0"/>
              <a:t>“Select projects that will enable us to achieve our goals”</a:t>
            </a:r>
          </a:p>
          <a:p>
            <a:r>
              <a:rPr lang="en-US" dirty="0" smtClean="0"/>
              <a:t>Your </a:t>
            </a:r>
            <a:r>
              <a:rPr lang="en-US" dirty="0"/>
              <a:t>project must be a good fit for the funder’s priorities.</a:t>
            </a:r>
          </a:p>
          <a:p>
            <a:r>
              <a:rPr lang="en-US" dirty="0"/>
              <a:t>You must understand these priorities BEFORE you start writing a proposal.</a:t>
            </a:r>
          </a:p>
          <a:p>
            <a:r>
              <a:rPr lang="en-US" dirty="0"/>
              <a:t>Look at:</a:t>
            </a:r>
          </a:p>
          <a:p>
            <a:pPr lvl="1"/>
            <a:r>
              <a:rPr lang="en-US" dirty="0"/>
              <a:t>Funder’s Website (About Us, Priorities, History, etc.)</a:t>
            </a:r>
          </a:p>
          <a:p>
            <a:pPr lvl="1"/>
            <a:r>
              <a:rPr lang="en-US" dirty="0"/>
              <a:t>Strategic or Annual Reports</a:t>
            </a:r>
          </a:p>
          <a:p>
            <a:pPr lvl="1"/>
            <a:r>
              <a:rPr lang="en-US" dirty="0"/>
              <a:t>Speeches/Presentations by Top Officials</a:t>
            </a:r>
          </a:p>
          <a:p>
            <a:pPr lvl="1"/>
            <a:r>
              <a:rPr lang="en-US" dirty="0"/>
              <a:t> Previous Awards or Awardees</a:t>
            </a:r>
          </a:p>
          <a:p>
            <a:pPr lvl="1"/>
            <a:r>
              <a:rPr lang="en-US" dirty="0"/>
              <a:t>The Funding Opportunity Announcement</a:t>
            </a:r>
          </a:p>
          <a:p>
            <a:pPr marL="274320" lvl="1" indent="0">
              <a:buNone/>
            </a:pPr>
            <a:endParaRPr lang="en-US" dirty="0"/>
          </a:p>
          <a:p>
            <a:pPr marL="0" indent="0">
              <a:buNone/>
            </a:pPr>
            <a:endParaRPr lang="en-US" dirty="0"/>
          </a:p>
        </p:txBody>
      </p:sp>
      <p:sp>
        <p:nvSpPr>
          <p:cNvPr id="5" name="Title 4"/>
          <p:cNvSpPr>
            <a:spLocks noGrp="1"/>
          </p:cNvSpPr>
          <p:nvPr>
            <p:ph type="title"/>
          </p:nvPr>
        </p:nvSpPr>
        <p:spPr/>
        <p:txBody>
          <a:bodyPr/>
          <a:lstStyle/>
          <a:p>
            <a:r>
              <a:rPr lang="en-US" dirty="0"/>
              <a:t>The Funder’s Agenda</a:t>
            </a:r>
          </a:p>
        </p:txBody>
      </p:sp>
    </p:spTree>
    <p:extLst>
      <p:ext uri="{BB962C8B-B14F-4D97-AF65-F5344CB8AC3E}">
        <p14:creationId xmlns:p14="http://schemas.microsoft.com/office/powerpoint/2010/main" val="897681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Reviewer’s</a:t>
            </a:r>
          </a:p>
        </p:txBody>
      </p:sp>
      <p:sp>
        <p:nvSpPr>
          <p:cNvPr id="3" name="Content Placeholder 2"/>
          <p:cNvSpPr>
            <a:spLocks noGrp="1"/>
          </p:cNvSpPr>
          <p:nvPr>
            <p:ph idx="1"/>
          </p:nvPr>
        </p:nvSpPr>
        <p:spPr/>
        <p:txBody>
          <a:bodyPr>
            <a:normAutofit/>
          </a:bodyPr>
          <a:lstStyle/>
          <a:p>
            <a:r>
              <a:rPr lang="en-US" dirty="0"/>
              <a:t>Two Types of Reviewers:</a:t>
            </a:r>
          </a:p>
          <a:p>
            <a:pPr lvl="1"/>
            <a:r>
              <a:rPr lang="en-US" dirty="0"/>
              <a:t>Type 1: Works for the Funding Agency</a:t>
            </a:r>
          </a:p>
          <a:p>
            <a:pPr lvl="2"/>
            <a:r>
              <a:rPr lang="en-US" dirty="0"/>
              <a:t>Motivation: Select projects that have a high likelihood of achieving the funding agency’s priorities, and make their organization look good.</a:t>
            </a:r>
          </a:p>
          <a:p>
            <a:pPr lvl="2"/>
            <a:endParaRPr lang="en-US" dirty="0"/>
          </a:p>
          <a:p>
            <a:pPr lvl="1"/>
            <a:r>
              <a:rPr lang="en-US" dirty="0"/>
              <a:t>Type 2: Volunteer or “Voluntold”</a:t>
            </a:r>
          </a:p>
          <a:p>
            <a:pPr lvl="2"/>
            <a:r>
              <a:rPr lang="en-US" dirty="0"/>
              <a:t>Motivation: “Let’s get this over </a:t>
            </a:r>
            <a:r>
              <a:rPr lang="en-US" dirty="0" smtClean="0"/>
              <a:t>with, but do a good job”</a:t>
            </a:r>
            <a:endParaRPr lang="en-US" dirty="0"/>
          </a:p>
          <a:p>
            <a:pPr marL="548640" lvl="2" indent="0">
              <a:buNone/>
            </a:pPr>
            <a:endParaRPr lang="en-US" dirty="0"/>
          </a:p>
          <a:p>
            <a:r>
              <a:rPr lang="en-US" dirty="0"/>
              <a:t>Reviewers (usually):</a:t>
            </a:r>
          </a:p>
          <a:p>
            <a:pPr lvl="1"/>
            <a:r>
              <a:rPr lang="en-US" dirty="0"/>
              <a:t>Are not experts in your </a:t>
            </a:r>
            <a:r>
              <a:rPr lang="en-US" i="1" dirty="0"/>
              <a:t>specific</a:t>
            </a:r>
            <a:r>
              <a:rPr lang="en-US" dirty="0"/>
              <a:t> area of </a:t>
            </a:r>
            <a:r>
              <a:rPr lang="en-US" dirty="0" smtClean="0"/>
              <a:t>research</a:t>
            </a:r>
            <a:endParaRPr lang="en-US" dirty="0"/>
          </a:p>
          <a:p>
            <a:pPr lvl="1"/>
            <a:r>
              <a:rPr lang="en-US" dirty="0"/>
              <a:t>Have to read a lot of proposals in a relatively short time</a:t>
            </a:r>
          </a:p>
          <a:p>
            <a:pPr lvl="1"/>
            <a:r>
              <a:rPr lang="en-US" b="1" dirty="0" smtClean="0"/>
              <a:t>Form an opinion on the first page and look for reasons to validate that decision</a:t>
            </a:r>
            <a:endParaRPr lang="en-US" b="1" dirty="0"/>
          </a:p>
        </p:txBody>
      </p:sp>
    </p:spTree>
    <p:extLst>
      <p:ext uri="{BB962C8B-B14F-4D97-AF65-F5344CB8AC3E}">
        <p14:creationId xmlns:p14="http://schemas.microsoft.com/office/powerpoint/2010/main" val="1416328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Applicant</a:t>
            </a:r>
            <a:endParaRPr lang="en-US" dirty="0"/>
          </a:p>
        </p:txBody>
      </p:sp>
      <p:sp>
        <p:nvSpPr>
          <p:cNvPr id="3" name="Content Placeholder 2"/>
          <p:cNvSpPr>
            <a:spLocks noGrp="1"/>
          </p:cNvSpPr>
          <p:nvPr>
            <p:ph idx="1"/>
          </p:nvPr>
        </p:nvSpPr>
        <p:spPr/>
        <p:txBody>
          <a:bodyPr/>
          <a:lstStyle/>
          <a:p>
            <a:r>
              <a:rPr lang="en-US" dirty="0" smtClean="0"/>
              <a:t>Motivation = “$$$$$$$$$$$”</a:t>
            </a:r>
            <a:endParaRPr lang="en-US" dirty="0"/>
          </a:p>
          <a:p>
            <a:r>
              <a:rPr lang="en-US" dirty="0"/>
              <a:t>This is a sales pitch, you are selling yourself/your research</a:t>
            </a:r>
          </a:p>
          <a:p>
            <a:r>
              <a:rPr lang="en-US" dirty="0"/>
              <a:t>You need to </a:t>
            </a:r>
            <a:r>
              <a:rPr lang="en-US" b="1" dirty="0"/>
              <a:t>convince</a:t>
            </a:r>
            <a:r>
              <a:rPr lang="en-US" dirty="0"/>
              <a:t> the reviewers, and the funder, that your idea:</a:t>
            </a:r>
          </a:p>
          <a:p>
            <a:pPr marL="731520" lvl="1" indent="-457200">
              <a:buFont typeface="+mj-lt"/>
              <a:buAutoNum type="arabicPeriod"/>
            </a:pPr>
            <a:r>
              <a:rPr lang="en-US" dirty="0"/>
              <a:t>Is viable and has intellectual merit</a:t>
            </a:r>
          </a:p>
          <a:p>
            <a:pPr marL="731520" lvl="1" indent="-457200">
              <a:buFont typeface="+mj-lt"/>
              <a:buAutoNum type="arabicPeriod"/>
            </a:pPr>
            <a:r>
              <a:rPr lang="en-US" dirty="0"/>
              <a:t>Fits the funder’s agenda and goals</a:t>
            </a:r>
          </a:p>
          <a:p>
            <a:pPr marL="731520" lvl="1" indent="-457200">
              <a:buFont typeface="+mj-lt"/>
              <a:buAutoNum type="arabicPeriod"/>
            </a:pPr>
            <a:r>
              <a:rPr lang="en-US" dirty="0"/>
              <a:t>Is better than the other proposals submitted</a:t>
            </a:r>
          </a:p>
        </p:txBody>
      </p:sp>
    </p:spTree>
    <p:extLst>
      <p:ext uri="{BB962C8B-B14F-4D97-AF65-F5344CB8AC3E}">
        <p14:creationId xmlns:p14="http://schemas.microsoft.com/office/powerpoint/2010/main" val="126864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Planning</a:t>
            </a:r>
          </a:p>
        </p:txBody>
      </p:sp>
      <p:sp>
        <p:nvSpPr>
          <p:cNvPr id="3" name="Content Placeholder 2"/>
          <p:cNvSpPr>
            <a:spLocks noGrp="1"/>
          </p:cNvSpPr>
          <p:nvPr>
            <p:ph idx="1"/>
          </p:nvPr>
        </p:nvSpPr>
        <p:spPr>
          <a:xfrm>
            <a:off x="457200" y="2590800"/>
            <a:ext cx="8229600" cy="2209800"/>
          </a:xfrm>
        </p:spPr>
        <p:txBody>
          <a:bodyPr>
            <a:normAutofit lnSpcReduction="10000"/>
          </a:bodyPr>
          <a:lstStyle/>
          <a:p>
            <a:pPr marL="0" indent="0" algn="ctr">
              <a:buNone/>
            </a:pPr>
            <a:r>
              <a:rPr lang="en-US" i="1" dirty="0"/>
              <a:t>By failing to prepare, you are preparing to fail</a:t>
            </a:r>
            <a:r>
              <a:rPr lang="en-US" i="1" dirty="0" smtClean="0"/>
              <a:t>.</a:t>
            </a:r>
          </a:p>
          <a:p>
            <a:pPr marL="0" indent="0" algn="ctr">
              <a:buNone/>
            </a:pPr>
            <a:endParaRPr lang="en-US" i="1" dirty="0"/>
          </a:p>
          <a:p>
            <a:pPr marL="0" indent="0" algn="ctr">
              <a:buNone/>
            </a:pPr>
            <a:r>
              <a:rPr lang="en-US" dirty="0"/>
              <a:t>- Ben Franklin</a:t>
            </a:r>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6289890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8">
      <a:dk1>
        <a:sysClr val="windowText" lastClr="000000"/>
      </a:dk1>
      <a:lt1>
        <a:srgbClr val="ECEDD1"/>
      </a:lt1>
      <a:dk2>
        <a:srgbClr val="564B3C"/>
      </a:dk2>
      <a:lt2>
        <a:srgbClr val="ECEDD1"/>
      </a:lt2>
      <a:accent1>
        <a:srgbClr val="6C261A"/>
      </a:accent1>
      <a:accent2>
        <a:srgbClr val="6C261A"/>
      </a:accent2>
      <a:accent3>
        <a:srgbClr val="511C13"/>
      </a:accent3>
      <a:accent4>
        <a:srgbClr val="848058"/>
      </a:accent4>
      <a:accent5>
        <a:srgbClr val="E8B54D"/>
      </a:accent5>
      <a:accent6>
        <a:srgbClr val="786C71"/>
      </a:accent6>
      <a:hlink>
        <a:srgbClr val="CCCC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5909</TotalTime>
  <Words>3853</Words>
  <Application>Microsoft Office PowerPoint</Application>
  <PresentationFormat>On-screen Show (4:3)</PresentationFormat>
  <Paragraphs>372</Paragraphs>
  <Slides>38</Slides>
  <Notes>25</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Clarity</vt:lpstr>
      <vt:lpstr>PowerPoint Presentation</vt:lpstr>
      <vt:lpstr>About Me</vt:lpstr>
      <vt:lpstr>Agenda</vt:lpstr>
      <vt:lpstr>PowerPoint Presentation</vt:lpstr>
      <vt:lpstr>PowerPoint Presentation</vt:lpstr>
      <vt:lpstr>The Funder’s Agenda</vt:lpstr>
      <vt:lpstr>The Reviewer’s</vt:lpstr>
      <vt:lpstr>The Applicant</vt:lpstr>
      <vt:lpstr>The Planning</vt:lpstr>
      <vt:lpstr>Find Funding</vt:lpstr>
      <vt:lpstr>Read the Funding Opportunity</vt:lpstr>
      <vt:lpstr>Identify Collaborators</vt:lpstr>
      <vt:lpstr>Identify Necessary Resources</vt:lpstr>
      <vt:lpstr>Other Considerations</vt:lpstr>
      <vt:lpstr>PowerPoint Presentation</vt:lpstr>
      <vt:lpstr>Heilmeier’s Catechism </vt:lpstr>
      <vt:lpstr>#1: What are you trying to do? </vt:lpstr>
      <vt:lpstr>PowerPoint Presentation</vt:lpstr>
      <vt:lpstr>PowerPoint Presentation</vt:lpstr>
      <vt:lpstr>#4: Who cares? If you're successful, what difference will it make?</vt:lpstr>
      <vt:lpstr>#5: What are the risks and the payoffs?</vt:lpstr>
      <vt:lpstr>#6: How much will it cost? How long will it take?</vt:lpstr>
      <vt:lpstr>#7: What are the midterm and final "exams" to check for success?</vt:lpstr>
      <vt:lpstr>SMART Project Metrics</vt:lpstr>
      <vt:lpstr>PowerPoint Presentation</vt:lpstr>
      <vt:lpstr>PowerPoint Presentation</vt:lpstr>
      <vt:lpstr>Commonly Recommended Changes</vt:lpstr>
      <vt:lpstr>1. Don’t Title the Proposal like a Publication Article</vt:lpstr>
      <vt:lpstr>Example</vt:lpstr>
      <vt:lpstr>2. The “What are you doing?” Statement</vt:lpstr>
      <vt:lpstr>3. Reduce Reviewer’s Cognitive Burden </vt:lpstr>
      <vt:lpstr>4. If you have a point, make it</vt:lpstr>
      <vt:lpstr>5. Don’t Neglect the Non-Research</vt:lpstr>
      <vt:lpstr>6. Don’t Neglect the Non-Narrative</vt:lpstr>
      <vt:lpstr>Budget</vt:lpstr>
      <vt:lpstr>The Process</vt:lpstr>
      <vt:lpstr>PowerPoint Presentation</vt:lpstr>
      <vt:lpstr>PowerPoint Presentation</vt:lpstr>
    </vt:vector>
  </TitlesOfParts>
  <Company>FSU Office of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Proposal Development</dc:title>
  <dc:creator>Hodges, Beth</dc:creator>
  <cp:lastModifiedBy>Mike Mitchell</cp:lastModifiedBy>
  <cp:revision>286</cp:revision>
  <cp:lastPrinted>2016-09-13T20:53:07Z</cp:lastPrinted>
  <dcterms:created xsi:type="dcterms:W3CDTF">2013-09-16T18:53:28Z</dcterms:created>
  <dcterms:modified xsi:type="dcterms:W3CDTF">2016-09-14T00:04:44Z</dcterms:modified>
</cp:coreProperties>
</file>