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945600" cy="32918400"/>
  <p:notesSz cx="6858000" cy="9144000"/>
  <p:defaultTextStyle>
    <a:defPPr>
      <a:defRPr lang="en-US"/>
    </a:defPPr>
    <a:lvl1pPr marL="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1pPr>
    <a:lvl2pPr marL="131673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2pPr>
    <a:lvl3pPr marL="263347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3pPr>
    <a:lvl4pPr marL="395020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4pPr>
    <a:lvl5pPr marL="5266944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5pPr>
    <a:lvl6pPr marL="658368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6pPr>
    <a:lvl7pPr marL="790041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7pPr>
    <a:lvl8pPr marL="921715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8pPr>
    <a:lvl9pPr marL="1053388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2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8" autoAdjust="0"/>
    <p:restoredTop sz="94660"/>
  </p:normalViewPr>
  <p:slideViewPr>
    <p:cSldViewPr snapToGrid="0">
      <p:cViewPr varScale="1">
        <p:scale>
          <a:sx n="21" d="100"/>
          <a:sy n="21" d="100"/>
        </p:scale>
        <p:origin x="-1776" y="-173"/>
      </p:cViewPr>
      <p:guideLst>
        <p:guide orient="horz" pos="10368"/>
        <p:guide pos="6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50277" y="750277"/>
            <a:ext cx="20445046" cy="31417846"/>
          </a:xfrm>
          <a:prstGeom prst="rect">
            <a:avLst/>
          </a:prstGeom>
          <a:noFill/>
          <a:ln w="190500">
            <a:solidFill>
              <a:srgbClr val="782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382713" y="1476375"/>
            <a:ext cx="9215437" cy="9215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Kate Herron will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761663" y="2711768"/>
            <a:ext cx="10158412" cy="99211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Name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761663" y="1873747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Name: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761663" y="5188701"/>
            <a:ext cx="10158412" cy="204438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54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Department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0761663" y="4419260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761663" y="8994636"/>
            <a:ext cx="10158412" cy="108386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email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0761663" y="8225195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Contact: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382712" y="12428654"/>
            <a:ext cx="19259867" cy="5836486"/>
          </a:xfrm>
          <a:prstGeom prst="rect">
            <a:avLst/>
          </a:prstGeom>
        </p:spPr>
        <p:txBody>
          <a:bodyPr/>
          <a:lstStyle>
            <a:lvl1pPr marL="685800" marR="0" indent="-685800" algn="l" defTabSz="219456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Please add your most recent research/creative endeavor– what have you been working on, and if a grant, who funded your work?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382713" y="11544913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Current Research: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382712" y="19789272"/>
            <a:ext cx="19259867" cy="1967601"/>
          </a:xfrm>
          <a:prstGeom prst="rect">
            <a:avLst/>
          </a:prstGeom>
        </p:spPr>
        <p:txBody>
          <a:bodyPr/>
          <a:lstStyle>
            <a:lvl1pPr marL="0" marR="0" indent="0" algn="l" defTabSz="219456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Please enter your broad areas of interest in one brief phrase.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382713" y="18905531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 am Interested in: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382712" y="23569226"/>
            <a:ext cx="19259867" cy="7794694"/>
          </a:xfrm>
          <a:prstGeom prst="rect">
            <a:avLst/>
          </a:prstGeom>
        </p:spPr>
        <p:txBody>
          <a:bodyPr/>
          <a:lstStyle>
            <a:lvl1pPr marL="0" marR="0" indent="0" algn="l" defTabSz="2194560" rtl="0" eaLnBrk="1" fontAlgn="auto" latinLnBrk="0" hangingPunct="1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What research/creative strengths would you bring to a collaborative proposal?</a:t>
            </a:r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382713" y="22685485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Strengths: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38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8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1752600"/>
            <a:ext cx="4732020" cy="2789682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1752600"/>
            <a:ext cx="13921740" cy="278968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8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08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1" y="8206749"/>
            <a:ext cx="18928080" cy="13693138"/>
          </a:xfrm>
          <a:prstGeom prst="rect">
            <a:avLst/>
          </a:prstGeom>
        </p:spPr>
        <p:txBody>
          <a:bodyPr anchor="b"/>
          <a:lstStyle>
            <a:lvl1pPr>
              <a:defRPr sz="1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1" y="22029429"/>
            <a:ext cx="18928080" cy="72008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760">
                <a:solidFill>
                  <a:schemeClr val="tx1"/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2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8763000"/>
            <a:ext cx="93268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8763000"/>
            <a:ext cx="93268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54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1" y="8069582"/>
            <a:ext cx="9284016" cy="39547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1" y="12024360"/>
            <a:ext cx="9284016" cy="1768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8069582"/>
            <a:ext cx="9329738" cy="39547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12024360"/>
            <a:ext cx="9329738" cy="1768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65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6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2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  <a:prstGeom prst="rect">
            <a:avLst/>
          </a:prstGeo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4739647"/>
            <a:ext cx="11109960" cy="23393400"/>
          </a:xfrm>
          <a:prstGeom prst="rect">
            <a:avLst/>
          </a:prstGeo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0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  <a:prstGeom prst="rect">
            <a:avLst/>
          </a:prstGeo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8" y="4739647"/>
            <a:ext cx="11109960" cy="233934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8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47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4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Victor </a:t>
            </a:r>
            <a:r>
              <a:rPr lang="en-US"/>
              <a:t>Schepkin</a:t>
            </a:r>
            <a:endParaRPr lang="en-US" dirty="0"/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National High Magnetic Field Laboratory</a:t>
            </a:r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schepkin@magnet.fsu.edu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MR imaging of </a:t>
            </a:r>
            <a:r>
              <a:rPr lang="en-US" dirty="0" smtClean="0"/>
              <a:t>apoptosis.  </a:t>
            </a:r>
            <a:r>
              <a:rPr lang="en-US" dirty="0" smtClean="0"/>
              <a:t>Development of non-invasive </a:t>
            </a:r>
            <a:r>
              <a:rPr lang="en-US" dirty="0" smtClean="0"/>
              <a:t>biomarkers</a:t>
            </a:r>
            <a:r>
              <a:rPr lang="en-US" dirty="0"/>
              <a:t> for </a:t>
            </a:r>
            <a:r>
              <a:rPr lang="en-US" dirty="0" smtClean="0"/>
              <a:t>predicting </a:t>
            </a:r>
            <a:r>
              <a:rPr lang="en-US" dirty="0" smtClean="0"/>
              <a:t>and </a:t>
            </a:r>
            <a:r>
              <a:rPr lang="en-US" dirty="0" smtClean="0"/>
              <a:t>evaluating responses to </a:t>
            </a:r>
            <a:r>
              <a:rPr lang="en-US" dirty="0" smtClean="0"/>
              <a:t>cancer chemotherapy </a:t>
            </a:r>
            <a:r>
              <a:rPr lang="en-US" dirty="0" smtClean="0"/>
              <a:t>using </a:t>
            </a:r>
            <a:r>
              <a:rPr lang="en-US" dirty="0"/>
              <a:t>sodium and proton diffusion MRI.   </a:t>
            </a:r>
            <a:r>
              <a:rPr lang="en-US" dirty="0" smtClean="0"/>
              <a:t>Funded by NSF and </a:t>
            </a:r>
            <a:r>
              <a:rPr lang="en-US" dirty="0"/>
              <a:t>t</a:t>
            </a:r>
            <a:r>
              <a:rPr lang="en-US" dirty="0" smtClean="0"/>
              <a:t>he State </a:t>
            </a:r>
            <a:r>
              <a:rPr lang="en-US" dirty="0" smtClean="0"/>
              <a:t>of Florida.</a:t>
            </a:r>
          </a:p>
          <a:p>
            <a:r>
              <a:rPr lang="en-US" dirty="0" smtClean="0"/>
              <a:t>Development of </a:t>
            </a:r>
            <a:r>
              <a:rPr lang="en-US" dirty="0" smtClean="0"/>
              <a:t>triple </a:t>
            </a:r>
            <a:r>
              <a:rPr lang="en-US" dirty="0" smtClean="0"/>
              <a:t>quantum MR methods for </a:t>
            </a:r>
            <a:r>
              <a:rPr lang="en-US" dirty="0" smtClean="0"/>
              <a:t>the non-invasive </a:t>
            </a:r>
            <a:r>
              <a:rPr lang="en-US" dirty="0"/>
              <a:t>detection of </a:t>
            </a:r>
            <a:r>
              <a:rPr lang="en-US" i="1" dirty="0"/>
              <a:t>in vivo </a:t>
            </a:r>
            <a:r>
              <a:rPr lang="en-US" dirty="0"/>
              <a:t>ion homeostasis. Funded by NSF and </a:t>
            </a:r>
            <a:r>
              <a:rPr lang="en-US" dirty="0" smtClean="0"/>
              <a:t>the State </a:t>
            </a:r>
            <a:r>
              <a:rPr lang="en-US" dirty="0"/>
              <a:t>of Florida.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Development of </a:t>
            </a:r>
            <a:r>
              <a:rPr lang="en-US" dirty="0" smtClean="0"/>
              <a:t>new </a:t>
            </a:r>
            <a:r>
              <a:rPr lang="en-US" dirty="0" smtClean="0"/>
              <a:t>biomedical</a:t>
            </a:r>
            <a:r>
              <a:rPr lang="en-US" i="1" dirty="0" smtClean="0"/>
              <a:t> </a:t>
            </a:r>
            <a:r>
              <a:rPr lang="en-US" dirty="0" smtClean="0"/>
              <a:t>MRI applications at ultra high magnetic </a:t>
            </a:r>
            <a:r>
              <a:rPr lang="en-US" dirty="0" smtClean="0"/>
              <a:t>fields.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By formal education, I </a:t>
            </a:r>
            <a:r>
              <a:rPr lang="en-US" dirty="0" smtClean="0"/>
              <a:t>am </a:t>
            </a:r>
            <a:r>
              <a:rPr lang="en-US" dirty="0" smtClean="0"/>
              <a:t>a physicist, </a:t>
            </a:r>
            <a:r>
              <a:rPr lang="en-US" dirty="0" smtClean="0"/>
              <a:t>but for a long time </a:t>
            </a:r>
            <a:r>
              <a:rPr lang="en-US" dirty="0" smtClean="0"/>
              <a:t>have worked </a:t>
            </a:r>
            <a:r>
              <a:rPr lang="en-US" dirty="0" smtClean="0"/>
              <a:t>in the field </a:t>
            </a:r>
            <a:r>
              <a:rPr lang="en-US" dirty="0"/>
              <a:t>of NMR and MRI </a:t>
            </a:r>
            <a:r>
              <a:rPr lang="en-US" dirty="0" smtClean="0"/>
              <a:t>applications, particularly focused on </a:t>
            </a:r>
            <a:r>
              <a:rPr lang="en-US" dirty="0" smtClean="0"/>
              <a:t>biomedical </a:t>
            </a:r>
            <a:r>
              <a:rPr lang="en-US" dirty="0" smtClean="0"/>
              <a:t>problems and solutions.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21.1 T magnet is a unique part of ultra-high </a:t>
            </a:r>
            <a:r>
              <a:rPr lang="en-US" dirty="0" smtClean="0"/>
              <a:t>magnetic field  MRI scanner </a:t>
            </a:r>
            <a:r>
              <a:rPr lang="en-US" dirty="0" smtClean="0"/>
              <a:t>located at the NHMFL/FSU.  The magnet provides a capability </a:t>
            </a:r>
            <a:r>
              <a:rPr lang="en-US" dirty="0" smtClean="0"/>
              <a:t>to </a:t>
            </a:r>
            <a:r>
              <a:rPr lang="en-US" dirty="0" smtClean="0"/>
              <a:t>acquire </a:t>
            </a:r>
            <a:r>
              <a:rPr lang="en-US" i="1" dirty="0" smtClean="0"/>
              <a:t>in </a:t>
            </a:r>
            <a:r>
              <a:rPr lang="en-US" i="1" dirty="0" smtClean="0"/>
              <a:t>vivo </a:t>
            </a:r>
            <a:r>
              <a:rPr lang="en-US" dirty="0" smtClean="0"/>
              <a:t>MR images </a:t>
            </a:r>
            <a:r>
              <a:rPr lang="en-US" dirty="0" smtClean="0"/>
              <a:t>of sodium </a:t>
            </a:r>
            <a:r>
              <a:rPr lang="en-US" dirty="0" smtClean="0"/>
              <a:t>and </a:t>
            </a:r>
            <a:r>
              <a:rPr lang="en-US" dirty="0" smtClean="0"/>
              <a:t>other low-gamma </a:t>
            </a:r>
            <a:r>
              <a:rPr lang="en-US" dirty="0" smtClean="0"/>
              <a:t>nuclei, which otherwise difficult to obtain at low fields.</a:t>
            </a:r>
            <a:endParaRPr lang="en-US" dirty="0"/>
          </a:p>
        </p:txBody>
      </p:sp>
      <p:pic>
        <p:nvPicPr>
          <p:cNvPr id="259" name="Picture Placeholder 258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" r="33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0484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3184</TotalTime>
  <Words>108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John</dc:creator>
  <cp:lastModifiedBy>NHMFL</cp:lastModifiedBy>
  <cp:revision>176</cp:revision>
  <dcterms:created xsi:type="dcterms:W3CDTF">2016-03-29T15:11:58Z</dcterms:created>
  <dcterms:modified xsi:type="dcterms:W3CDTF">2016-04-03T18:37:08Z</dcterms:modified>
</cp:coreProperties>
</file>