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945600" cy="329184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2F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p:scale>
          <a:sx n="35" d="100"/>
          <a:sy n="35" d="100"/>
        </p:scale>
        <p:origin x="-606" y="48"/>
      </p:cViewPr>
      <p:guideLst>
        <p:guide orient="horz" pos="10368"/>
        <p:guide pos="69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750277" y="750277"/>
            <a:ext cx="20445046" cy="31417846"/>
          </a:xfrm>
          <a:prstGeom prst="rect">
            <a:avLst/>
          </a:prstGeom>
          <a:noFill/>
          <a:ln w="190500">
            <a:solidFill>
              <a:srgbClr val="782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0" hasCustomPrompt="1"/>
          </p:nvPr>
        </p:nvSpPr>
        <p:spPr>
          <a:xfrm>
            <a:off x="1382713" y="1476375"/>
            <a:ext cx="9215437" cy="9215438"/>
          </a:xfrm>
          <a:prstGeom prst="rect">
            <a:avLst/>
          </a:prstGeom>
        </p:spPr>
        <p:txBody>
          <a:bodyPr/>
          <a:lstStyle>
            <a:lvl1pPr marL="0" indent="0">
              <a:buNone/>
              <a:defRPr baseline="0"/>
            </a:lvl1pPr>
          </a:lstStyle>
          <a:p>
            <a:r>
              <a:rPr lang="en-US" dirty="0" smtClean="0"/>
              <a:t>Kate Herron will add picture</a:t>
            </a:r>
            <a:endParaRPr lang="en-US" dirty="0"/>
          </a:p>
        </p:txBody>
      </p:sp>
      <p:sp>
        <p:nvSpPr>
          <p:cNvPr id="11" name="Text Placeholder 10"/>
          <p:cNvSpPr>
            <a:spLocks noGrp="1"/>
          </p:cNvSpPr>
          <p:nvPr>
            <p:ph type="body" sz="quarter" idx="11" hasCustomPrompt="1"/>
          </p:nvPr>
        </p:nvSpPr>
        <p:spPr>
          <a:xfrm>
            <a:off x="10761663" y="2711768"/>
            <a:ext cx="10158412" cy="992110"/>
          </a:xfrm>
          <a:prstGeom prst="rect">
            <a:avLst/>
          </a:prstGeom>
        </p:spPr>
        <p:txBody>
          <a:bodyPr/>
          <a:lstStyle>
            <a:lvl1pPr marL="0" indent="0" algn="ctr">
              <a:buFontTx/>
              <a:buNone/>
              <a:defRPr sz="6000" b="1">
                <a:latin typeface="Arial" panose="020B0604020202020204" pitchFamily="34" charset="0"/>
                <a:cs typeface="Arial" panose="020B0604020202020204" pitchFamily="34" charset="0"/>
              </a:defRPr>
            </a:lvl1pPr>
          </a:lstStyle>
          <a:p>
            <a:pPr lvl="0"/>
            <a:r>
              <a:rPr lang="en-US" dirty="0" smtClean="0"/>
              <a:t>Enter Name</a:t>
            </a:r>
            <a:endParaRPr lang="en-US" dirty="0"/>
          </a:p>
        </p:txBody>
      </p:sp>
      <p:sp>
        <p:nvSpPr>
          <p:cNvPr id="12" name="TextBox 11"/>
          <p:cNvSpPr txBox="1"/>
          <p:nvPr userDrawn="1"/>
        </p:nvSpPr>
        <p:spPr>
          <a:xfrm>
            <a:off x="10761663" y="1873747"/>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Name:</a:t>
            </a:r>
            <a:endParaRPr lang="en-US" sz="4400" dirty="0">
              <a:latin typeface="Arial" panose="020B0604020202020204" pitchFamily="34" charset="0"/>
              <a:cs typeface="Arial" panose="020B0604020202020204" pitchFamily="34" charset="0"/>
            </a:endParaRPr>
          </a:p>
        </p:txBody>
      </p:sp>
      <p:sp>
        <p:nvSpPr>
          <p:cNvPr id="13" name="Text Placeholder 10"/>
          <p:cNvSpPr>
            <a:spLocks noGrp="1"/>
          </p:cNvSpPr>
          <p:nvPr>
            <p:ph type="body" sz="quarter" idx="12" hasCustomPrompt="1"/>
          </p:nvPr>
        </p:nvSpPr>
        <p:spPr>
          <a:xfrm>
            <a:off x="10761663" y="5188701"/>
            <a:ext cx="10158412" cy="2044384"/>
          </a:xfrm>
          <a:prstGeom prst="rect">
            <a:avLst/>
          </a:prstGeom>
        </p:spPr>
        <p:txBody>
          <a:bodyPr/>
          <a:lstStyle>
            <a:lvl1pPr marL="0" indent="0" algn="ctr">
              <a:lnSpc>
                <a:spcPct val="100000"/>
              </a:lnSpc>
              <a:spcBef>
                <a:spcPts val="0"/>
              </a:spcBef>
              <a:buFontTx/>
              <a:buNone/>
              <a:defRPr sz="5400" b="1" baseline="0">
                <a:latin typeface="Arial" panose="020B0604020202020204" pitchFamily="34" charset="0"/>
                <a:cs typeface="Arial" panose="020B0604020202020204" pitchFamily="34" charset="0"/>
              </a:defRPr>
            </a:lvl1pPr>
          </a:lstStyle>
          <a:p>
            <a:pPr lvl="0"/>
            <a:r>
              <a:rPr lang="en-US" dirty="0" smtClean="0"/>
              <a:t>Enter Department</a:t>
            </a:r>
            <a:endParaRPr lang="en-US" dirty="0"/>
          </a:p>
        </p:txBody>
      </p:sp>
      <p:sp>
        <p:nvSpPr>
          <p:cNvPr id="14" name="TextBox 13"/>
          <p:cNvSpPr txBox="1"/>
          <p:nvPr userDrawn="1"/>
        </p:nvSpPr>
        <p:spPr>
          <a:xfrm>
            <a:off x="10761663" y="4419260"/>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Department:</a:t>
            </a:r>
            <a:endParaRPr lang="en-US" sz="4400" dirty="0">
              <a:latin typeface="Arial" panose="020B0604020202020204" pitchFamily="34" charset="0"/>
              <a:cs typeface="Arial" panose="020B0604020202020204" pitchFamily="34" charset="0"/>
            </a:endParaRPr>
          </a:p>
        </p:txBody>
      </p:sp>
      <p:sp>
        <p:nvSpPr>
          <p:cNvPr id="15" name="Text Placeholder 10"/>
          <p:cNvSpPr>
            <a:spLocks noGrp="1"/>
          </p:cNvSpPr>
          <p:nvPr>
            <p:ph type="body" sz="quarter" idx="13" hasCustomPrompt="1"/>
          </p:nvPr>
        </p:nvSpPr>
        <p:spPr>
          <a:xfrm>
            <a:off x="10761663" y="8994636"/>
            <a:ext cx="10158412" cy="1083860"/>
          </a:xfrm>
          <a:prstGeom prst="rect">
            <a:avLst/>
          </a:prstGeom>
        </p:spPr>
        <p:txBody>
          <a:bodyPr/>
          <a:lstStyle>
            <a:lvl1pPr marL="0" indent="0" algn="ctr">
              <a:lnSpc>
                <a:spcPct val="100000"/>
              </a:lnSpc>
              <a:spcBef>
                <a:spcPts val="0"/>
              </a:spcBef>
              <a:buFontTx/>
              <a:buNone/>
              <a:defRPr sz="4800" b="1">
                <a:latin typeface="Arial" panose="020B0604020202020204" pitchFamily="34" charset="0"/>
                <a:cs typeface="Arial" panose="020B0604020202020204" pitchFamily="34" charset="0"/>
              </a:defRPr>
            </a:lvl1pPr>
          </a:lstStyle>
          <a:p>
            <a:pPr lvl="0"/>
            <a:r>
              <a:rPr lang="en-US" dirty="0" smtClean="0"/>
              <a:t>Enter email</a:t>
            </a:r>
            <a:endParaRPr lang="en-US" dirty="0"/>
          </a:p>
        </p:txBody>
      </p:sp>
      <p:sp>
        <p:nvSpPr>
          <p:cNvPr id="16" name="TextBox 15"/>
          <p:cNvSpPr txBox="1"/>
          <p:nvPr userDrawn="1"/>
        </p:nvSpPr>
        <p:spPr>
          <a:xfrm>
            <a:off x="10761663" y="8225195"/>
            <a:ext cx="10158412" cy="769441"/>
          </a:xfrm>
          <a:prstGeom prst="rect">
            <a:avLst/>
          </a:prstGeom>
          <a:noFill/>
        </p:spPr>
        <p:txBody>
          <a:bodyPr wrap="square" rtlCol="0">
            <a:spAutoFit/>
          </a:bodyPr>
          <a:lstStyle/>
          <a:p>
            <a:pPr algn="ctr"/>
            <a:r>
              <a:rPr lang="en-US" sz="4400" dirty="0" smtClean="0">
                <a:latin typeface="Arial" panose="020B0604020202020204" pitchFamily="34" charset="0"/>
                <a:cs typeface="Arial" panose="020B0604020202020204" pitchFamily="34" charset="0"/>
              </a:rPr>
              <a:t>Contact:</a:t>
            </a:r>
            <a:endParaRPr lang="en-US" sz="4400" dirty="0">
              <a:latin typeface="Arial" panose="020B0604020202020204" pitchFamily="34" charset="0"/>
              <a:cs typeface="Arial" panose="020B0604020202020204" pitchFamily="34" charset="0"/>
            </a:endParaRPr>
          </a:p>
        </p:txBody>
      </p:sp>
      <p:sp>
        <p:nvSpPr>
          <p:cNvPr id="17" name="Text Placeholder 10"/>
          <p:cNvSpPr>
            <a:spLocks noGrp="1"/>
          </p:cNvSpPr>
          <p:nvPr>
            <p:ph type="body" sz="quarter" idx="14" hasCustomPrompt="1"/>
          </p:nvPr>
        </p:nvSpPr>
        <p:spPr>
          <a:xfrm>
            <a:off x="1382712" y="12428654"/>
            <a:ext cx="19259867" cy="5836486"/>
          </a:xfrm>
          <a:prstGeom prst="rect">
            <a:avLst/>
          </a:prstGeom>
        </p:spPr>
        <p:txBody>
          <a:bodyPr/>
          <a:lstStyle>
            <a:lvl1pPr marL="685800" marR="0" indent="-685800" algn="l" defTabSz="2194560" rtl="0" eaLnBrk="1" fontAlgn="auto" latinLnBrk="0" hangingPunct="1">
              <a:lnSpc>
                <a:spcPct val="100000"/>
              </a:lnSpc>
              <a:spcBef>
                <a:spcPts val="2400"/>
              </a:spcBef>
              <a:spcAft>
                <a:spcPts val="0"/>
              </a:spcAft>
              <a:buClrTx/>
              <a:buSzTx/>
              <a:buFont typeface="Arial" panose="020B0604020202020204" pitchFamily="34" charset="0"/>
              <a:buChar char="•"/>
              <a:tabLst/>
              <a:defRPr sz="4800" b="0" baseline="0">
                <a:latin typeface="Arial" panose="020B0604020202020204" pitchFamily="34" charset="0"/>
                <a:cs typeface="Arial" panose="020B0604020202020204" pitchFamily="34" charset="0"/>
              </a:defRPr>
            </a:lvl1pPr>
          </a:lstStyle>
          <a:p>
            <a:pPr lvl="0"/>
            <a:r>
              <a:rPr lang="en-US" dirty="0" smtClean="0"/>
              <a:t>Please add your most recent research/creative endeavor– what have you been working on, and if a grant, who funded your work?</a:t>
            </a:r>
          </a:p>
        </p:txBody>
      </p:sp>
      <p:sp>
        <p:nvSpPr>
          <p:cNvPr id="18" name="TextBox 17"/>
          <p:cNvSpPr txBox="1"/>
          <p:nvPr userDrawn="1"/>
        </p:nvSpPr>
        <p:spPr>
          <a:xfrm>
            <a:off x="1382713" y="11544913"/>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Current Research:</a:t>
            </a:r>
            <a:endParaRPr lang="en-US" sz="4400" b="1" dirty="0">
              <a:latin typeface="Arial" panose="020B0604020202020204" pitchFamily="34" charset="0"/>
              <a:cs typeface="Arial" panose="020B0604020202020204" pitchFamily="34" charset="0"/>
            </a:endParaRPr>
          </a:p>
        </p:txBody>
      </p:sp>
      <p:sp>
        <p:nvSpPr>
          <p:cNvPr id="19" name="Text Placeholder 10"/>
          <p:cNvSpPr>
            <a:spLocks noGrp="1"/>
          </p:cNvSpPr>
          <p:nvPr>
            <p:ph type="body" sz="quarter" idx="15" hasCustomPrompt="1"/>
          </p:nvPr>
        </p:nvSpPr>
        <p:spPr>
          <a:xfrm>
            <a:off x="1382712" y="19789272"/>
            <a:ext cx="19259867" cy="1967601"/>
          </a:xfrm>
          <a:prstGeom prst="rect">
            <a:avLst/>
          </a:prstGeom>
        </p:spPr>
        <p:txBody>
          <a:bodyPr/>
          <a:lstStyle>
            <a:lvl1pPr marL="0" marR="0" indent="0" algn="l" defTabSz="2194560" rtl="0" eaLnBrk="1" fontAlgn="auto" latinLnBrk="0" hangingPunct="1">
              <a:lnSpc>
                <a:spcPct val="90000"/>
              </a:lnSpc>
              <a:spcBef>
                <a:spcPts val="2400"/>
              </a:spcBef>
              <a:spcAft>
                <a:spcPts val="0"/>
              </a:spcAft>
              <a:buClrTx/>
              <a:buSzTx/>
              <a:buFontTx/>
              <a:buNone/>
              <a:tabLst/>
              <a:defRPr sz="4800" b="0" baseline="0">
                <a:latin typeface="Arial" panose="020B0604020202020204" pitchFamily="34" charset="0"/>
                <a:cs typeface="Arial" panose="020B0604020202020204" pitchFamily="34" charset="0"/>
              </a:defRPr>
            </a:lvl1pPr>
          </a:lstStyle>
          <a:p>
            <a:pPr lvl="0"/>
            <a:r>
              <a:rPr lang="en-US" dirty="0" smtClean="0"/>
              <a:t>Please enter your broad areas of interest in one brief phrase.</a:t>
            </a:r>
            <a:endParaRPr lang="en-US" dirty="0"/>
          </a:p>
        </p:txBody>
      </p:sp>
      <p:sp>
        <p:nvSpPr>
          <p:cNvPr id="20" name="TextBox 19"/>
          <p:cNvSpPr txBox="1"/>
          <p:nvPr userDrawn="1"/>
        </p:nvSpPr>
        <p:spPr>
          <a:xfrm>
            <a:off x="1382713" y="18905531"/>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What I am Interested in:</a:t>
            </a:r>
            <a:endParaRPr lang="en-US" sz="4400" b="1" dirty="0">
              <a:latin typeface="Arial" panose="020B0604020202020204" pitchFamily="34" charset="0"/>
              <a:cs typeface="Arial" panose="020B0604020202020204" pitchFamily="34" charset="0"/>
            </a:endParaRPr>
          </a:p>
        </p:txBody>
      </p:sp>
      <p:sp>
        <p:nvSpPr>
          <p:cNvPr id="21" name="Text Placeholder 10"/>
          <p:cNvSpPr>
            <a:spLocks noGrp="1"/>
          </p:cNvSpPr>
          <p:nvPr>
            <p:ph type="body" sz="quarter" idx="16" hasCustomPrompt="1"/>
          </p:nvPr>
        </p:nvSpPr>
        <p:spPr>
          <a:xfrm>
            <a:off x="1382712" y="23569226"/>
            <a:ext cx="19259867" cy="7794694"/>
          </a:xfrm>
          <a:prstGeom prst="rect">
            <a:avLst/>
          </a:prstGeom>
        </p:spPr>
        <p:txBody>
          <a:bodyPr/>
          <a:lstStyle>
            <a:lvl1pPr marL="0" marR="0" indent="0" algn="l" defTabSz="2194560" rtl="0" eaLnBrk="1" fontAlgn="auto" latinLnBrk="0" hangingPunct="1">
              <a:lnSpc>
                <a:spcPct val="150000"/>
              </a:lnSpc>
              <a:spcBef>
                <a:spcPts val="2400"/>
              </a:spcBef>
              <a:spcAft>
                <a:spcPts val="0"/>
              </a:spcAft>
              <a:buClrTx/>
              <a:buSzTx/>
              <a:buFontTx/>
              <a:buNone/>
              <a:tabLst/>
              <a:defRPr sz="4800" b="0" baseline="0">
                <a:latin typeface="Arial" panose="020B0604020202020204" pitchFamily="34" charset="0"/>
                <a:cs typeface="Arial" panose="020B0604020202020204" pitchFamily="34" charset="0"/>
              </a:defRPr>
            </a:lvl1pPr>
          </a:lstStyle>
          <a:p>
            <a:pPr lvl="0"/>
            <a:r>
              <a:rPr lang="en-US" dirty="0" smtClean="0"/>
              <a:t>What research/creative strengths would you bring to a collaborative proposal?</a:t>
            </a:r>
            <a:endParaRPr lang="en-US" dirty="0"/>
          </a:p>
        </p:txBody>
      </p:sp>
      <p:sp>
        <p:nvSpPr>
          <p:cNvPr id="22" name="TextBox 21"/>
          <p:cNvSpPr txBox="1"/>
          <p:nvPr userDrawn="1"/>
        </p:nvSpPr>
        <p:spPr>
          <a:xfrm>
            <a:off x="1382713" y="22685485"/>
            <a:ext cx="10158412" cy="769441"/>
          </a:xfrm>
          <a:prstGeom prst="rect">
            <a:avLst/>
          </a:prstGeom>
          <a:noFill/>
        </p:spPr>
        <p:txBody>
          <a:bodyPr wrap="square" rtlCol="0">
            <a:spAutoFit/>
          </a:bodyPr>
          <a:lstStyle/>
          <a:p>
            <a:pPr algn="l"/>
            <a:r>
              <a:rPr lang="en-US" sz="4400" b="1" dirty="0" smtClean="0">
                <a:latin typeface="Arial" panose="020B0604020202020204" pitchFamily="34" charset="0"/>
                <a:cs typeface="Arial" panose="020B0604020202020204" pitchFamily="34" charset="0"/>
              </a:rPr>
              <a:t>Strengths:</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38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0" y="8763000"/>
            <a:ext cx="18928080" cy="208864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357178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19498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508760" y="8763000"/>
            <a:ext cx="189280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256908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a:prstGeom prst="rect">
            <a:avLst/>
          </a:prstGeom>
        </p:spPr>
        <p:txBody>
          <a:bodyPr anchor="b"/>
          <a:lstStyle>
            <a:lvl1pPr>
              <a:defRPr sz="14400"/>
            </a:lvl1pPr>
          </a:lstStyle>
          <a:p>
            <a:r>
              <a:rPr lang="en-US" smtClean="0"/>
              <a:t>Click to edit Master title style</a:t>
            </a:r>
            <a:endParaRPr lang="en-US" dirty="0"/>
          </a:p>
        </p:txBody>
      </p:sp>
      <p:sp>
        <p:nvSpPr>
          <p:cNvPr id="3" name="Text Placeholder 2"/>
          <p:cNvSpPr>
            <a:spLocks noGrp="1"/>
          </p:cNvSpPr>
          <p:nvPr>
            <p:ph type="body" idx="1"/>
          </p:nvPr>
        </p:nvSpPr>
        <p:spPr>
          <a:xfrm>
            <a:off x="1497331" y="22029429"/>
            <a:ext cx="18928080" cy="7200898"/>
          </a:xfrm>
          <a:prstGeom prst="rect">
            <a:avLst/>
          </a:prstGeo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5" name="Footer Placeholder 4"/>
          <p:cNvSpPr>
            <a:spLocks noGrp="1"/>
          </p:cNvSpPr>
          <p:nvPr>
            <p:ph type="ftr" sz="quarter" idx="11"/>
          </p:nvPr>
        </p:nvSpPr>
        <p:spPr>
          <a:xfrm>
            <a:off x="7269480" y="30510487"/>
            <a:ext cx="740664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425982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08760" y="8763000"/>
            <a:ext cx="93268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1109960" y="8763000"/>
            <a:ext cx="9326880" cy="208864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632254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11621" y="8069582"/>
            <a:ext cx="9284016" cy="3954778"/>
          </a:xfrm>
          <a:prstGeom prst="rect">
            <a:avLst/>
          </a:prstGeo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4" name="Content Placeholder 3"/>
          <p:cNvSpPr>
            <a:spLocks noGrp="1"/>
          </p:cNvSpPr>
          <p:nvPr>
            <p:ph sz="half" idx="2"/>
          </p:nvPr>
        </p:nvSpPr>
        <p:spPr>
          <a:xfrm>
            <a:off x="1511621" y="12024360"/>
            <a:ext cx="9284016"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1109961" y="8069582"/>
            <a:ext cx="9329738" cy="3954778"/>
          </a:xfrm>
          <a:prstGeom prst="rect">
            <a:avLst/>
          </a:prstGeo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6" name="Content Placeholder 5"/>
          <p:cNvSpPr>
            <a:spLocks noGrp="1"/>
          </p:cNvSpPr>
          <p:nvPr>
            <p:ph sz="quarter" idx="4"/>
          </p:nvPr>
        </p:nvSpPr>
        <p:spPr>
          <a:xfrm>
            <a:off x="11109961" y="12024360"/>
            <a:ext cx="9329738" cy="1768602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8" name="Footer Placeholder 7"/>
          <p:cNvSpPr>
            <a:spLocks noGrp="1"/>
          </p:cNvSpPr>
          <p:nvPr>
            <p:ph type="ftr" sz="quarter" idx="11"/>
          </p:nvPr>
        </p:nvSpPr>
        <p:spPr>
          <a:xfrm>
            <a:off x="7269480" y="30510487"/>
            <a:ext cx="740664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488565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8760" y="1752607"/>
            <a:ext cx="18928080" cy="6362702"/>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4" name="Footer Placeholder 3"/>
          <p:cNvSpPr>
            <a:spLocks noGrp="1"/>
          </p:cNvSpPr>
          <p:nvPr>
            <p:ph type="ftr" sz="quarter" idx="11"/>
          </p:nvPr>
        </p:nvSpPr>
        <p:spPr>
          <a:xfrm>
            <a:off x="7269480" y="30510487"/>
            <a:ext cx="740664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271056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3" name="Footer Placeholder 2"/>
          <p:cNvSpPr>
            <a:spLocks noGrp="1"/>
          </p:cNvSpPr>
          <p:nvPr>
            <p:ph type="ftr" sz="quarter" idx="11"/>
          </p:nvPr>
        </p:nvSpPr>
        <p:spPr>
          <a:xfrm>
            <a:off x="7269480" y="30510487"/>
            <a:ext cx="740664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2601022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a:prstGeom prst="rect">
            <a:avLst/>
          </a:prstGeom>
        </p:spPr>
        <p:txBody>
          <a:bodyPr anchor="b"/>
          <a:lstStyle>
            <a:lvl1pPr>
              <a:defRPr sz="7680"/>
            </a:lvl1pPr>
          </a:lstStyle>
          <a:p>
            <a:r>
              <a:rPr lang="en-US" smtClean="0"/>
              <a:t>Click to edit Master title style</a:t>
            </a:r>
            <a:endParaRPr lang="en-US" dirty="0"/>
          </a:p>
        </p:txBody>
      </p:sp>
      <p:sp>
        <p:nvSpPr>
          <p:cNvPr id="3" name="Content Placeholder 2"/>
          <p:cNvSpPr>
            <a:spLocks noGrp="1"/>
          </p:cNvSpPr>
          <p:nvPr>
            <p:ph idx="1"/>
          </p:nvPr>
        </p:nvSpPr>
        <p:spPr>
          <a:xfrm>
            <a:off x="9329738" y="4739647"/>
            <a:ext cx="11109960" cy="23393400"/>
          </a:xfrm>
          <a:prstGeom prst="rect">
            <a:avLst/>
          </a:prstGeo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11619" y="9875520"/>
            <a:ext cx="7078027" cy="18295622"/>
          </a:xfrm>
          <a:prstGeom prst="rect">
            <a:avLst/>
          </a:prstGeo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8036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a:prstGeom prst="rect">
            <a:avLst/>
          </a:prstGeom>
        </p:spPr>
        <p:txBody>
          <a:bodyPr anchor="b"/>
          <a:lstStyle>
            <a:lvl1pPr>
              <a:defRPr sz="76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a:prstGeom prst="rect">
            <a:avLst/>
          </a:prstGeo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smtClean="0"/>
              <a:t>Click icon to add picture</a:t>
            </a:r>
            <a:endParaRPr lang="en-US" dirty="0"/>
          </a:p>
        </p:txBody>
      </p:sp>
      <p:sp>
        <p:nvSpPr>
          <p:cNvPr id="4" name="Text Placeholder 3"/>
          <p:cNvSpPr>
            <a:spLocks noGrp="1"/>
          </p:cNvSpPr>
          <p:nvPr>
            <p:ph type="body" sz="half" idx="2"/>
          </p:nvPr>
        </p:nvSpPr>
        <p:spPr>
          <a:xfrm>
            <a:off x="1511619" y="9875520"/>
            <a:ext cx="7078027" cy="18295622"/>
          </a:xfrm>
          <a:prstGeom prst="rect">
            <a:avLst/>
          </a:prstGeo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a:xfrm>
            <a:off x="1508760" y="30510487"/>
            <a:ext cx="4937760" cy="1752600"/>
          </a:xfrm>
          <a:prstGeom prst="rect">
            <a:avLst/>
          </a:prstGeom>
        </p:spPr>
        <p:txBody>
          <a:bodyPr/>
          <a:lstStyle/>
          <a:p>
            <a:fld id="{6D7D5A66-7DF0-4050-8C6F-E51E6FD02EE7}" type="datetimeFigureOut">
              <a:rPr lang="en-US" smtClean="0"/>
              <a:t>4/18/2016</a:t>
            </a:fld>
            <a:endParaRPr lang="en-US"/>
          </a:p>
        </p:txBody>
      </p:sp>
      <p:sp>
        <p:nvSpPr>
          <p:cNvPr id="6" name="Footer Placeholder 5"/>
          <p:cNvSpPr>
            <a:spLocks noGrp="1"/>
          </p:cNvSpPr>
          <p:nvPr>
            <p:ph type="ftr" sz="quarter" idx="11"/>
          </p:nvPr>
        </p:nvSpPr>
        <p:spPr>
          <a:xfrm>
            <a:off x="7269480" y="30510487"/>
            <a:ext cx="740664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15499080" y="30510487"/>
            <a:ext cx="4937760" cy="1752600"/>
          </a:xfrm>
          <a:prstGeom prst="rect">
            <a:avLst/>
          </a:prstGeom>
        </p:spPr>
        <p:txBody>
          <a:bodyPr/>
          <a:lstStyle/>
          <a:p>
            <a:fld id="{179C6A9A-C088-4FD3-9BBD-BF5B84ED363F}" type="slidenum">
              <a:rPr lang="en-US" smtClean="0"/>
              <a:t>‹#›</a:t>
            </a:fld>
            <a:endParaRPr lang="en-US"/>
          </a:p>
        </p:txBody>
      </p:sp>
    </p:spTree>
    <p:extLst>
      <p:ext uri="{BB962C8B-B14F-4D97-AF65-F5344CB8AC3E}">
        <p14:creationId xmlns:p14="http://schemas.microsoft.com/office/powerpoint/2010/main" val="1929588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470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Placeholder 44"/>
          <p:cNvSpPr>
            <a:spLocks noGrp="1"/>
          </p:cNvSpPr>
          <p:nvPr>
            <p:ph type="body" sz="quarter" idx="11"/>
          </p:nvPr>
        </p:nvSpPr>
        <p:spPr/>
        <p:txBody>
          <a:bodyPr/>
          <a:lstStyle/>
          <a:p>
            <a:r>
              <a:rPr lang="en-US"/>
              <a:t>Lisa Lyons</a:t>
            </a:r>
            <a:endParaRPr lang="en-US" dirty="0"/>
          </a:p>
        </p:txBody>
      </p:sp>
      <p:sp>
        <p:nvSpPr>
          <p:cNvPr id="46" name="Text Placeholder 45"/>
          <p:cNvSpPr>
            <a:spLocks noGrp="1"/>
          </p:cNvSpPr>
          <p:nvPr>
            <p:ph type="body" sz="quarter" idx="12"/>
          </p:nvPr>
        </p:nvSpPr>
        <p:spPr/>
        <p:txBody>
          <a:bodyPr/>
          <a:lstStyle/>
          <a:p>
            <a:r>
              <a:rPr lang="en-US" dirty="0"/>
              <a:t>Biological Science</a:t>
            </a:r>
          </a:p>
        </p:txBody>
      </p:sp>
      <p:sp>
        <p:nvSpPr>
          <p:cNvPr id="47" name="Text Placeholder 46"/>
          <p:cNvSpPr>
            <a:spLocks noGrp="1"/>
          </p:cNvSpPr>
          <p:nvPr>
            <p:ph type="body" sz="quarter" idx="13"/>
          </p:nvPr>
        </p:nvSpPr>
        <p:spPr/>
        <p:txBody>
          <a:bodyPr/>
          <a:lstStyle/>
          <a:p>
            <a:r>
              <a:rPr lang="en-US" dirty="0"/>
              <a:t>lyons@bio.fsu.edu</a:t>
            </a:r>
          </a:p>
        </p:txBody>
      </p:sp>
      <p:sp>
        <p:nvSpPr>
          <p:cNvPr id="7" name="Text Placeholder 6"/>
          <p:cNvSpPr>
            <a:spLocks noGrp="1"/>
          </p:cNvSpPr>
          <p:nvPr>
            <p:ph type="body" sz="quarter" idx="14"/>
          </p:nvPr>
        </p:nvSpPr>
        <p:spPr/>
        <p:txBody>
          <a:bodyPr/>
          <a:lstStyle/>
          <a:p>
            <a:r>
              <a:rPr lang="en-US" dirty="0" smtClean="0"/>
              <a:t>Circadian regulation of alcohol induced tissue damage. Funded by NIAAA.</a:t>
            </a:r>
          </a:p>
          <a:p>
            <a:r>
              <a:rPr lang="en-US" dirty="0" smtClean="0"/>
              <a:t>Sleep deprivation and memory formation. Funded by NINDS.</a:t>
            </a:r>
          </a:p>
          <a:p>
            <a:r>
              <a:rPr lang="en-US" dirty="0" smtClean="0"/>
              <a:t>Mechanisms underlying long-term memory formation</a:t>
            </a:r>
          </a:p>
          <a:p>
            <a:r>
              <a:rPr lang="en-US" dirty="0" smtClean="0"/>
              <a:t>Circadian modulation of memory</a:t>
            </a:r>
            <a:endParaRPr lang="en-US" dirty="0"/>
          </a:p>
        </p:txBody>
      </p:sp>
      <p:sp>
        <p:nvSpPr>
          <p:cNvPr id="8" name="Text Placeholder 7"/>
          <p:cNvSpPr>
            <a:spLocks noGrp="1"/>
          </p:cNvSpPr>
          <p:nvPr>
            <p:ph type="body" sz="quarter" idx="15"/>
          </p:nvPr>
        </p:nvSpPr>
        <p:spPr/>
        <p:txBody>
          <a:bodyPr/>
          <a:lstStyle/>
          <a:p>
            <a:r>
              <a:rPr lang="en-US" dirty="0" smtClean="0"/>
              <a:t>The mechanisms through which the circadian clock modulates synaptic plasticity in neurons, physiology and behavior. </a:t>
            </a:r>
            <a:endParaRPr lang="en-US" dirty="0"/>
          </a:p>
        </p:txBody>
      </p:sp>
      <p:sp>
        <p:nvSpPr>
          <p:cNvPr id="9" name="Text Placeholder 8"/>
          <p:cNvSpPr>
            <a:spLocks noGrp="1"/>
          </p:cNvSpPr>
          <p:nvPr>
            <p:ph type="body" sz="quarter" idx="16"/>
          </p:nvPr>
        </p:nvSpPr>
        <p:spPr/>
        <p:txBody>
          <a:bodyPr/>
          <a:lstStyle/>
          <a:p>
            <a:r>
              <a:rPr lang="en-US" dirty="0" smtClean="0"/>
              <a:t>My research utilizes </a:t>
            </a:r>
            <a:r>
              <a:rPr lang="en-US" i="1" dirty="0" smtClean="0"/>
              <a:t>in vivo</a:t>
            </a:r>
            <a:r>
              <a:rPr lang="en-US" dirty="0" smtClean="0"/>
              <a:t> behavioral approaches combined with cellular and molecular analysis. With our behavioral approaches, we have the ability to look at systems wide modulatory factors that affect health and physiology and then use molecular and genetic approaches to identify the underlying mechanisms. With twenty years of experience in chronobiology research, I can collaborate on proposals in which the circadian clock or sleep may be a factor. </a:t>
            </a:r>
            <a:endParaRPr lang="en-US" dirty="0"/>
          </a:p>
        </p:txBody>
      </p:sp>
      <p:pic>
        <p:nvPicPr>
          <p:cNvPr id="159" name="Picture Placeholder 15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7" b="16667"/>
          <a:stretch>
            <a:fillRect/>
          </a:stretch>
        </p:blipFill>
        <p:spPr/>
      </p:pic>
    </p:spTree>
    <p:extLst>
      <p:ext uri="{BB962C8B-B14F-4D97-AF65-F5344CB8AC3E}">
        <p14:creationId xmlns:p14="http://schemas.microsoft.com/office/powerpoint/2010/main" val="1004845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3446</TotalTime>
  <Words>127</Words>
  <Application>Microsoft Office PowerPoint</Application>
  <PresentationFormat>Custom</PresentationFormat>
  <Paragraphs>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John</dc:creator>
  <cp:lastModifiedBy>NHMFL</cp:lastModifiedBy>
  <cp:revision>112</cp:revision>
  <dcterms:created xsi:type="dcterms:W3CDTF">2016-03-29T15:11:58Z</dcterms:created>
  <dcterms:modified xsi:type="dcterms:W3CDTF">2016-04-18T19:05:36Z</dcterms:modified>
</cp:coreProperties>
</file>