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69" r:id="rId3"/>
    <p:sldId id="270" r:id="rId4"/>
    <p:sldId id="279" r:id="rId5"/>
    <p:sldId id="271" r:id="rId6"/>
    <p:sldId id="272" r:id="rId7"/>
    <p:sldId id="276" r:id="rId8"/>
    <p:sldId id="257" r:id="rId9"/>
    <p:sldId id="275" r:id="rId10"/>
    <p:sldId id="278" r:id="rId11"/>
    <p:sldId id="277" r:id="rId12"/>
    <p:sldId id="260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ADBBC"/>
    <a:srgbClr val="E5D2AD"/>
    <a:srgbClr val="E4C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82" autoAdjust="0"/>
  </p:normalViewPr>
  <p:slideViewPr>
    <p:cSldViewPr>
      <p:cViewPr varScale="1">
        <p:scale>
          <a:sx n="80" d="100"/>
          <a:sy n="80" d="100"/>
        </p:scale>
        <p:origin x="-12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0C7A-7293-425F-92DA-F7942D3668D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8F6A9-3784-4356-8891-4AA5F6E41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5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Mentioned</a:t>
            </a:r>
            <a:r>
              <a:rPr lang="en-US" baseline="0" dirty="0" smtClean="0"/>
              <a:t> in the </a:t>
            </a:r>
            <a:r>
              <a:rPr lang="en-US" baseline="0" dirty="0" err="1" smtClean="0"/>
              <a:t>rfp</a:t>
            </a:r>
            <a:r>
              <a:rPr lang="en-US" baseline="0" dirty="0" smtClean="0"/>
              <a:t> are cross-disciplinary perspectives and international global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83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Three</a:t>
            </a:r>
            <a:r>
              <a:rPr lang="en-US" baseline="0" dirty="0" smtClean="0"/>
              <a:t> paragraphs. It is suggested that you prepare this last.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67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next 15 pages of your proposal give backup and detail to your summary .</a:t>
            </a:r>
            <a:r>
              <a:rPr lang="en-US" sz="2400" dirty="0" smtClean="0"/>
              <a:t> If your research isn’t interesting, the other elements probably won’t help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877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the relationship between the two is such that the presentation of the integrated project is better served by interspersing the two throughout the Project Description.</a:t>
            </a:r>
          </a:p>
          <a:p>
            <a:r>
              <a:rPr lang="en-US" baseline="0" dirty="0" smtClean="0"/>
              <a:t>K-12, undergrads, grad students, general public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33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biosketch</a:t>
            </a:r>
            <a:r>
              <a:rPr lang="en-US" dirty="0" smtClean="0"/>
              <a:t> of the PI including a listing of publications.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7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8F45BE3-C9BA-497B-9A35-C569DA7881CD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609600"/>
            <a:ext cx="1119360" cy="11258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86" y="947448"/>
            <a:ext cx="4648200" cy="1905000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  <a:t>CAREER Workshop</a:t>
            </a:r>
            <a:br>
              <a:rPr lang="en-US" sz="4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April 6, 2015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utoShape 2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92" y="919280"/>
            <a:ext cx="2311508" cy="23115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5647" y="3581400"/>
            <a:ext cx="7997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+mj-lt"/>
              </a:rPr>
              <a:t>Required Elements </a:t>
            </a:r>
          </a:p>
          <a:p>
            <a:pPr algn="ctr"/>
            <a:r>
              <a:rPr lang="en-US" sz="4400" dirty="0" smtClean="0">
                <a:latin typeface="+mj-lt"/>
              </a:rPr>
              <a:t>of the NSF Proposal</a:t>
            </a:r>
            <a:endParaRPr lang="en-US" sz="4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835" y="5410200"/>
            <a:ext cx="78414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Beth Hodges</a:t>
            </a:r>
          </a:p>
          <a:p>
            <a:pPr algn="ctr"/>
            <a:r>
              <a:rPr lang="en-US" sz="2400" dirty="0" smtClean="0"/>
              <a:t>Director, Office of Proposal Development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808514" y="2852448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FLORIDA STATE 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UNIVERSITY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12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&amp; Budget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$</a:t>
            </a:r>
            <a:r>
              <a:rPr lang="en-US" b="1" dirty="0"/>
              <a:t>400,000</a:t>
            </a:r>
            <a:r>
              <a:rPr lang="en-US" dirty="0"/>
              <a:t> for a five-year period for all directorates </a:t>
            </a:r>
            <a:r>
              <a:rPr lang="en-US" u="sng" dirty="0"/>
              <a:t>except</a:t>
            </a:r>
            <a:r>
              <a:rPr lang="en-US" dirty="0"/>
              <a:t> for the Directorate for Biological Sciences (BIO), the Directorate for Engineering (ENG), and the Division of Polar Programs (PLR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PI’s are </a:t>
            </a:r>
            <a:r>
              <a:rPr lang="en-US" u="sng" dirty="0" smtClean="0"/>
              <a:t>strongly encouraged </a:t>
            </a:r>
            <a:r>
              <a:rPr lang="en-US" dirty="0" smtClean="0"/>
              <a:t>to contact their disciplinary program director or the appropriate CAREER contact to discuss budget requests.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Look at list of recent CAREER awards for your discipline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Justification– </a:t>
            </a:r>
            <a:r>
              <a:rPr lang="en-US" u="sng" dirty="0" smtClean="0"/>
              <a:t>3 pages max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8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items worth mentioning…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u="sng" dirty="0" smtClean="0"/>
              <a:t>No </a:t>
            </a:r>
            <a:r>
              <a:rPr lang="en-US" u="sng" dirty="0"/>
              <a:t>letters of recommendation for </a:t>
            </a:r>
            <a:r>
              <a:rPr lang="en-US" u="sng" dirty="0" smtClean="0"/>
              <a:t>PI</a:t>
            </a:r>
          </a:p>
          <a:p>
            <a:r>
              <a:rPr lang="en-US" u="sng" dirty="0" smtClean="0"/>
              <a:t>No appendices</a:t>
            </a:r>
          </a:p>
          <a:p>
            <a:r>
              <a:rPr lang="en-US" dirty="0" smtClean="0"/>
              <a:t>Departmental letter </a:t>
            </a:r>
            <a:r>
              <a:rPr lang="en-US" u="sng" dirty="0" smtClean="0"/>
              <a:t>mandatory</a:t>
            </a:r>
            <a:r>
              <a:rPr lang="en-US" dirty="0" smtClean="0"/>
              <a:t>, 2 pages max, must include specific elements</a:t>
            </a:r>
          </a:p>
          <a:p>
            <a:pPr lvl="1"/>
            <a:r>
              <a:rPr lang="en-US" dirty="0" smtClean="0"/>
              <a:t>Specific information necessary– see RFP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Letters of collaboration, 1 page max</a:t>
            </a:r>
          </a:p>
          <a:p>
            <a:r>
              <a:rPr lang="en-US" dirty="0" smtClean="0"/>
              <a:t>Post-doc </a:t>
            </a:r>
            <a:r>
              <a:rPr lang="en-US" dirty="0"/>
              <a:t>mentoring must be included (one page), if post-doc funding in </a:t>
            </a:r>
            <a:r>
              <a:rPr lang="en-US" dirty="0" smtClean="0"/>
              <a:t>budget.</a:t>
            </a:r>
            <a:endParaRPr lang="en-US" dirty="0"/>
          </a:p>
          <a:p>
            <a:r>
              <a:rPr lang="en-US" dirty="0" smtClean="0"/>
              <a:t>Data </a:t>
            </a:r>
            <a:r>
              <a:rPr lang="en-US" dirty="0"/>
              <a:t>management plan – dissemination and sharing of data, publications, samples, physical collections, software and </a:t>
            </a:r>
            <a:r>
              <a:rPr lang="en-US" dirty="0" smtClean="0"/>
              <a:t>models.</a:t>
            </a:r>
          </a:p>
        </p:txBody>
      </p:sp>
    </p:spTree>
    <p:extLst>
      <p:ext uri="{BB962C8B-B14F-4D97-AF65-F5344CB8AC3E}">
        <p14:creationId xmlns:p14="http://schemas.microsoft.com/office/powerpoint/2010/main" val="782623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Work with your Departmental Reps and SRA staff EARLY.</a:t>
            </a:r>
          </a:p>
          <a:p>
            <a:r>
              <a:rPr lang="en-US" sz="2800" dirty="0" smtClean="0"/>
              <a:t>Not everything is spelled out out the in RFP– review the GPG thoroughly</a:t>
            </a:r>
          </a:p>
          <a:p>
            <a:r>
              <a:rPr lang="en-US" sz="2800" dirty="0"/>
              <a:t>Pay attention to format requirements</a:t>
            </a:r>
          </a:p>
          <a:p>
            <a:r>
              <a:rPr lang="en-US" sz="2800" dirty="0" smtClean="0"/>
              <a:t>Clearly </a:t>
            </a:r>
            <a:r>
              <a:rPr lang="en-US" sz="2800" dirty="0"/>
              <a:t>distinguish past work from </a:t>
            </a:r>
            <a:r>
              <a:rPr lang="en-US" sz="2800" dirty="0" smtClean="0"/>
              <a:t>proposed work.</a:t>
            </a:r>
            <a:endParaRPr lang="en-US" sz="2800" dirty="0"/>
          </a:p>
          <a:p>
            <a:r>
              <a:rPr lang="en-US" sz="2800" dirty="0" smtClean="0"/>
              <a:t>Show </a:t>
            </a:r>
            <a:r>
              <a:rPr lang="en-US" sz="2800" dirty="0"/>
              <a:t>how your project will be </a:t>
            </a:r>
            <a:r>
              <a:rPr lang="en-US" sz="2800" dirty="0" smtClean="0"/>
              <a:t>evaluated</a:t>
            </a:r>
            <a:endParaRPr lang="en-US" sz="2800" dirty="0"/>
          </a:p>
          <a:p>
            <a:r>
              <a:rPr lang="en-US" sz="2800" dirty="0" smtClean="0"/>
              <a:t>Determine </a:t>
            </a:r>
            <a:r>
              <a:rPr lang="en-US" sz="2800" dirty="0"/>
              <a:t>your research path – your lifelong research goals - and then identify milestones toward your </a:t>
            </a:r>
            <a:r>
              <a:rPr lang="en-US" sz="2800" dirty="0" smtClean="0"/>
              <a:t>goals</a:t>
            </a:r>
          </a:p>
          <a:p>
            <a:r>
              <a:rPr lang="en-US" sz="2800" dirty="0"/>
              <a:t>Have a five year project </a:t>
            </a:r>
            <a:r>
              <a:rPr lang="en-US" sz="2800" dirty="0" smtClean="0"/>
              <a:t>timeline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1394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9600"/>
            <a:ext cx="5181600" cy="6136106"/>
          </a:xfrm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486400" y="1828800"/>
            <a:ext cx="3352800" cy="274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This is about </a:t>
            </a:r>
            <a:r>
              <a:rPr lang="en-US" sz="3600" dirty="0"/>
              <a:t>a research path, </a:t>
            </a:r>
            <a:br>
              <a:rPr lang="en-US" sz="3600" dirty="0"/>
            </a:br>
            <a:r>
              <a:rPr lang="en-US" sz="3600" dirty="0"/>
              <a:t>not a research project.</a:t>
            </a:r>
          </a:p>
        </p:txBody>
      </p:sp>
    </p:spTree>
    <p:extLst>
      <p:ext uri="{BB962C8B-B14F-4D97-AF65-F5344CB8AC3E}">
        <p14:creationId xmlns:p14="http://schemas.microsoft.com/office/powerpoint/2010/main" val="166980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Program Solicitation Number (pre-populated)</a:t>
            </a:r>
          </a:p>
          <a:p>
            <a:r>
              <a:rPr lang="en-US" sz="2800" dirty="0" smtClean="0"/>
              <a:t>Unit of Consideration (at least one specific disciplinary unit)</a:t>
            </a:r>
          </a:p>
          <a:p>
            <a:r>
              <a:rPr lang="en-US" sz="2800" dirty="0" smtClean="0"/>
              <a:t>Project Title– Must begin with “</a:t>
            </a:r>
            <a:r>
              <a:rPr lang="en-US" sz="2800" b="1" dirty="0" smtClean="0"/>
              <a:t>CAREER: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No Co-PIs are Permitted</a:t>
            </a:r>
          </a:p>
          <a:p>
            <a:pPr marL="0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1272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4114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Project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 smtClean="0"/>
              <a:t>Three Sections</a:t>
            </a:r>
            <a:r>
              <a:rPr lang="en-US" dirty="0" smtClean="0"/>
              <a:t>: 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Overview </a:t>
            </a:r>
            <a:endParaRPr lang="en-US" dirty="0"/>
          </a:p>
          <a:p>
            <a:pPr marL="548640" lvl="2" indent="0">
              <a:buNone/>
            </a:pPr>
            <a:r>
              <a:rPr lang="en-US" dirty="0"/>
              <a:t>My long-term research goal is…In pursuit of this goal, the research objective of this CAREER proposal is… and the research approach is </a:t>
            </a:r>
          </a:p>
          <a:p>
            <a:pPr marL="548640" lvl="2" indent="0">
              <a:buNone/>
            </a:pPr>
            <a:r>
              <a:rPr lang="en-US" dirty="0"/>
              <a:t>My long-term educational goal is…In pursuit of this goal, the educational objective of this CAREER proposal is…and the educational approach is…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Intellectual Merit </a:t>
            </a:r>
            <a:r>
              <a:rPr lang="en-US" dirty="0"/>
              <a:t>– contribution made to the knowledge base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Broader Impact – </a:t>
            </a:r>
            <a:r>
              <a:rPr lang="en-US" dirty="0"/>
              <a:t>benefits to </a:t>
            </a:r>
            <a:r>
              <a:rPr lang="en-US" dirty="0" smtClean="0"/>
              <a:t>society (not </a:t>
            </a:r>
            <a:r>
              <a:rPr lang="en-US" dirty="0"/>
              <a:t>just educational </a:t>
            </a:r>
            <a:r>
              <a:rPr lang="en-US" dirty="0" smtClean="0"/>
              <a:t>outreach) </a:t>
            </a:r>
          </a:p>
          <a:p>
            <a:pPr marL="0" indent="0" algn="ctr">
              <a:buNone/>
            </a:pPr>
            <a:endParaRPr lang="en-US" sz="1500" dirty="0"/>
          </a:p>
          <a:p>
            <a:pPr marL="0" indent="0" algn="ctr">
              <a:buNone/>
            </a:pPr>
            <a:r>
              <a:rPr lang="en-US" dirty="0"/>
              <a:t>Describes work and its </a:t>
            </a:r>
            <a:r>
              <a:rPr lang="en-US" dirty="0" smtClean="0"/>
              <a:t>importance and that you can do it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“Proposals that do not contain an overview and separate statement on intellectual merit and broader impacts will not be accepted by </a:t>
            </a:r>
            <a:r>
              <a:rPr lang="en-US" dirty="0" err="1" smtClean="0">
                <a:solidFill>
                  <a:srgbClr val="FF0000"/>
                </a:solidFill>
              </a:rPr>
              <a:t>Fastlane</a:t>
            </a:r>
            <a:r>
              <a:rPr lang="en-US" dirty="0" smtClean="0">
                <a:solidFill>
                  <a:srgbClr val="FF0000"/>
                </a:solidFill>
              </a:rPr>
              <a:t> or will be returned without review.”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67400" y="77366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Most Important Page</a:t>
            </a:r>
          </a:p>
        </p:txBody>
      </p:sp>
    </p:spTree>
    <p:extLst>
      <p:ext uri="{BB962C8B-B14F-4D97-AF65-F5344CB8AC3E}">
        <p14:creationId xmlns:p14="http://schemas.microsoft.com/office/powerpoint/2010/main" val="22557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62777"/>
            <a:ext cx="5791200" cy="5604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46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3352"/>
            <a:ext cx="4191000" cy="4718304"/>
          </a:xfrm>
          <a:ln w="635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dirty="0" smtClean="0"/>
              <a:t>“…should contain a well-argued and specific proposal for activities that will, </a:t>
            </a:r>
            <a:r>
              <a:rPr lang="en-US" sz="3200" u="sng" dirty="0" smtClean="0"/>
              <a:t>over a 5-year period</a:t>
            </a:r>
            <a:r>
              <a:rPr lang="en-US" sz="3200" dirty="0" smtClean="0"/>
              <a:t>, build a firm foundation for a lifetime of contributions to research and education…”</a:t>
            </a:r>
          </a:p>
          <a:p>
            <a:pPr marL="0" indent="0" algn="ctr">
              <a:buNone/>
            </a:pPr>
            <a:endParaRPr lang="en-US" sz="1600" b="1" dirty="0" smtClean="0"/>
          </a:p>
          <a:p>
            <a:pPr marL="617220" lvl="1" indent="-342900"/>
            <a:endParaRPr lang="en-US" sz="2400" dirty="0"/>
          </a:p>
          <a:p>
            <a:pPr marL="0" indent="0" algn="ctr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5720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Good research </a:t>
            </a:r>
            <a:endParaRPr lang="en-US" sz="2800" dirty="0" smtClean="0">
              <a:solidFill>
                <a:schemeClr val="accent3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sz="2000" dirty="0">
              <a:solidFill>
                <a:schemeClr val="accent3">
                  <a:lumMod val="90000"/>
                  <a:lumOff val="10000"/>
                </a:schemeClr>
              </a:solidFill>
            </a:endParaRPr>
          </a:p>
          <a:p>
            <a:pPr lvl="1"/>
            <a:r>
              <a:rPr lang="en-US" sz="2800" dirty="0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Interesting</a:t>
            </a:r>
          </a:p>
          <a:p>
            <a:pPr marL="274320" lvl="1" indent="0">
              <a:buNone/>
            </a:pPr>
            <a:endParaRPr lang="en-US" sz="2000" dirty="0">
              <a:solidFill>
                <a:schemeClr val="accent3">
                  <a:lumMod val="90000"/>
                  <a:lumOff val="10000"/>
                </a:schemeClr>
              </a:solidFill>
            </a:endParaRPr>
          </a:p>
          <a:p>
            <a:pPr lvl="1"/>
            <a:r>
              <a:rPr lang="en-US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Innovative </a:t>
            </a:r>
            <a:endParaRPr lang="en-US" sz="2800" dirty="0" smtClean="0">
              <a:solidFill>
                <a:schemeClr val="accent3">
                  <a:lumMod val="90000"/>
                  <a:lumOff val="10000"/>
                </a:schemeClr>
              </a:solidFill>
            </a:endParaRPr>
          </a:p>
          <a:p>
            <a:pPr marL="274320" lvl="1" indent="0">
              <a:buNone/>
            </a:pPr>
            <a:endParaRPr lang="en-US" sz="2000" dirty="0">
              <a:solidFill>
                <a:schemeClr val="accent3">
                  <a:lumMod val="90000"/>
                  <a:lumOff val="10000"/>
                </a:schemeClr>
              </a:solidFill>
            </a:endParaRPr>
          </a:p>
          <a:p>
            <a:pPr lvl="1"/>
            <a:r>
              <a:rPr lang="en-US" sz="2800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Propose research that addresses both near-term and long term </a:t>
            </a:r>
            <a:r>
              <a:rPr lang="en-US" sz="2800" dirty="0" smtClean="0">
                <a:solidFill>
                  <a:schemeClr val="accent3">
                    <a:lumMod val="90000"/>
                    <a:lumOff val="10000"/>
                  </a:schemeClr>
                </a:solidFill>
              </a:rPr>
              <a:t>impact</a:t>
            </a:r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19677" y="1038255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15 pages max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22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Description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880" lvl="1"/>
            <a:r>
              <a:rPr lang="en-US" sz="2400" dirty="0"/>
              <a:t>Start with a restatement of your goals and objectives, clarify them, and provide a plan to accomplish them.</a:t>
            </a:r>
          </a:p>
          <a:p>
            <a:r>
              <a:rPr lang="en-US" dirty="0" smtClean="0"/>
              <a:t>Restate </a:t>
            </a:r>
            <a:r>
              <a:rPr lang="en-US" dirty="0"/>
              <a:t>and provide detail on your </a:t>
            </a:r>
            <a:r>
              <a:rPr lang="en-US" b="1" dirty="0"/>
              <a:t>intellectual merit </a:t>
            </a:r>
            <a:r>
              <a:rPr lang="en-US" dirty="0"/>
              <a:t>and </a:t>
            </a:r>
            <a:r>
              <a:rPr lang="en-US" b="1" dirty="0"/>
              <a:t>broader impact </a:t>
            </a:r>
            <a:r>
              <a:rPr lang="en-US" dirty="0"/>
              <a:t>–</a:t>
            </a:r>
            <a:r>
              <a:rPr lang="en-US" dirty="0">
                <a:solidFill>
                  <a:srgbClr val="FF0000"/>
                </a:solidFill>
              </a:rPr>
              <a:t> Broader impacts needs its own separate section</a:t>
            </a:r>
            <a:r>
              <a:rPr lang="en-US" dirty="0"/>
              <a:t> </a:t>
            </a:r>
          </a:p>
          <a:p>
            <a:r>
              <a:rPr lang="en-US" dirty="0"/>
              <a:t>Task statements should detail the tasks needed to accomplish </a:t>
            </a:r>
            <a:r>
              <a:rPr lang="en-US" dirty="0" smtClean="0"/>
              <a:t>the objectives </a:t>
            </a:r>
            <a:endParaRPr lang="en-US" dirty="0"/>
          </a:p>
          <a:p>
            <a:r>
              <a:rPr lang="en-US" dirty="0" smtClean="0"/>
              <a:t>Include </a:t>
            </a:r>
            <a:r>
              <a:rPr lang="en-US" dirty="0"/>
              <a:t>details on international/global dimensions (how activities fit in global context, any international engagements) and </a:t>
            </a:r>
            <a:r>
              <a:rPr lang="en-US" dirty="0">
                <a:solidFill>
                  <a:srgbClr val="FF0000"/>
                </a:solidFill>
              </a:rPr>
              <a:t>cross-disciplinary activities </a:t>
            </a:r>
            <a:r>
              <a:rPr lang="en-US" dirty="0"/>
              <a:t>(partnerships with industry, national labs, schools, museums but no co-PIs) 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5445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Broader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Means to benefit society include:</a:t>
            </a:r>
          </a:p>
          <a:p>
            <a:r>
              <a:rPr lang="en-US" sz="2800" dirty="0" smtClean="0"/>
              <a:t>Economic/environment/policy</a:t>
            </a:r>
            <a:endParaRPr lang="en-US" sz="2800" dirty="0"/>
          </a:p>
          <a:p>
            <a:r>
              <a:rPr lang="en-US" sz="2800" dirty="0" smtClean="0"/>
              <a:t>Education </a:t>
            </a:r>
            <a:r>
              <a:rPr lang="en-US" sz="2800" dirty="0"/>
              <a:t>and training</a:t>
            </a:r>
          </a:p>
          <a:p>
            <a:r>
              <a:rPr lang="en-US" sz="2800" dirty="0" smtClean="0"/>
              <a:t>Providing </a:t>
            </a:r>
            <a:r>
              <a:rPr lang="en-US" sz="2800" dirty="0"/>
              <a:t>opportunities for underrepresented groups</a:t>
            </a:r>
          </a:p>
          <a:p>
            <a:r>
              <a:rPr lang="en-US" sz="2800" dirty="0" smtClean="0"/>
              <a:t>Improving </a:t>
            </a:r>
            <a:r>
              <a:rPr lang="en-US" sz="2800" dirty="0"/>
              <a:t>research and education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65001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 smtClean="0"/>
              <a:t>Every project </a:t>
            </a:r>
            <a:r>
              <a:rPr lang="en-US" sz="3200" b="1" dirty="0" smtClean="0">
                <a:solidFill>
                  <a:srgbClr val="FF0000"/>
                </a:solidFill>
              </a:rPr>
              <a:t>must</a:t>
            </a:r>
            <a:r>
              <a:rPr lang="en-US" sz="3200" b="1" dirty="0" smtClean="0"/>
              <a:t> have an educational component</a:t>
            </a:r>
          </a:p>
          <a:p>
            <a:r>
              <a:rPr lang="en-US" sz="3200" dirty="0" smtClean="0"/>
              <a:t>You must integrate your research and educational goals.</a:t>
            </a:r>
          </a:p>
          <a:p>
            <a:r>
              <a:rPr lang="en-US" sz="3200" dirty="0"/>
              <a:t>Research and education activities do not need to be addressed separately.</a:t>
            </a:r>
          </a:p>
          <a:p>
            <a:r>
              <a:rPr lang="en-US" sz="3200" dirty="0" smtClean="0"/>
              <a:t>You must be innovative.  (not just teach new classes and advising graduate students)Think of 1-2 things that the reviewers won’t see in other proposals.</a:t>
            </a:r>
          </a:p>
          <a:p>
            <a:r>
              <a:rPr lang="en-US" sz="3200" dirty="0" smtClean="0"/>
              <a:t>Can be directed at any level.</a:t>
            </a:r>
          </a:p>
        </p:txBody>
      </p:sp>
    </p:spTree>
    <p:extLst>
      <p:ext uri="{BB962C8B-B14F-4D97-AF65-F5344CB8AC3E}">
        <p14:creationId xmlns:p14="http://schemas.microsoft.com/office/powerpoint/2010/main" val="28331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Bio sketch- 2 pages maximum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smtClean="0"/>
              <a:t>Refer to the CAREER RFP </a:t>
            </a:r>
          </a:p>
          <a:p>
            <a:pPr marL="0" indent="0" algn="ctr">
              <a:buNone/>
            </a:pPr>
            <a:r>
              <a:rPr lang="en-US" sz="3200" dirty="0" smtClean="0"/>
              <a:t>and the GPG for Instructions</a:t>
            </a:r>
          </a:p>
        </p:txBody>
      </p:sp>
    </p:spTree>
    <p:extLst>
      <p:ext uri="{BB962C8B-B14F-4D97-AF65-F5344CB8AC3E}">
        <p14:creationId xmlns:p14="http://schemas.microsoft.com/office/powerpoint/2010/main" val="3407379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rgbClr val="ECEDD1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1628</TotalTime>
  <Words>742</Words>
  <Application>Microsoft Office PowerPoint</Application>
  <PresentationFormat>On-screen Show (4:3)</PresentationFormat>
  <Paragraphs>97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CAREER Workshop April 6, 2015</vt:lpstr>
      <vt:lpstr>Cover Sheet</vt:lpstr>
      <vt:lpstr>Project Summary</vt:lpstr>
      <vt:lpstr>Table of Contents</vt:lpstr>
      <vt:lpstr>Project Description</vt:lpstr>
      <vt:lpstr>Project Description cont’d</vt:lpstr>
      <vt:lpstr>Broader Impacts</vt:lpstr>
      <vt:lpstr>Education</vt:lpstr>
      <vt:lpstr>References Cited</vt:lpstr>
      <vt:lpstr>Budget &amp; Budget Justification</vt:lpstr>
      <vt:lpstr>Other items worth mentioning…</vt:lpstr>
      <vt:lpstr>Final Thoughts</vt:lpstr>
      <vt:lpstr>PowerPoint Presentation</vt:lpstr>
    </vt:vector>
  </TitlesOfParts>
  <Company>FSU Office of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Proposal Development</dc:title>
  <dc:creator>Hodges, Beth</dc:creator>
  <cp:lastModifiedBy>Hutcheson, Emily</cp:lastModifiedBy>
  <cp:revision>109</cp:revision>
  <dcterms:created xsi:type="dcterms:W3CDTF">2013-09-16T18:53:28Z</dcterms:created>
  <dcterms:modified xsi:type="dcterms:W3CDTF">2015-04-08T14:04:14Z</dcterms:modified>
</cp:coreProperties>
</file>